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56" r:id="rId5"/>
    <p:sldId id="287" r:id="rId6"/>
    <p:sldId id="288" r:id="rId7"/>
    <p:sldId id="289" r:id="rId8"/>
    <p:sldId id="290" r:id="rId9"/>
    <p:sldId id="291" r:id="rId10"/>
    <p:sldId id="292" r:id="rId11"/>
    <p:sldId id="283" r:id="rId12"/>
    <p:sldId id="293" r:id="rId13"/>
    <p:sldId id="294" r:id="rId14"/>
    <p:sldId id="295" r:id="rId15"/>
    <p:sldId id="296" r:id="rId16"/>
    <p:sldId id="297" r:id="rId17"/>
    <p:sldId id="300" r:id="rId18"/>
    <p:sldId id="301" r:id="rId19"/>
    <p:sldId id="302" r:id="rId20"/>
    <p:sldId id="30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B7C6"/>
    <a:srgbClr val="103350"/>
    <a:srgbClr val="0C4360"/>
    <a:srgbClr val="1B6872"/>
    <a:srgbClr val="002136"/>
    <a:srgbClr val="0C75AC"/>
    <a:srgbClr val="0024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62FF6B6-4F8A-40F7-B5F4-FC3996824D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10A999-F365-48DF-976A-0517FE0454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5457B-CDAE-4DEB-AEC8-C82DE2312E37}" type="datetimeFigureOut">
              <a:rPr lang="en-US" smtClean="0"/>
              <a:t>11/9/2025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735C90-ADBF-4B9E-BE88-E1C8F83EB4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506A01-6D0A-45EF-A584-05A3361D66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31430A-4AA4-45C8-AC23-CD6B61C41A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900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B78EA-28CE-41D8-9043-90E391E5F567}" type="datetimeFigureOut">
              <a:rPr lang="en-US" noProof="0" smtClean="0"/>
              <a:t>11/9/2025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4D747-9380-41EE-9946-EC9EC0CA5D1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27727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CA15AFD-4983-47DD-9ED0-D3B27E5A096F}"/>
              </a:ext>
            </a:extLst>
          </p:cNvPr>
          <p:cNvGrpSpPr/>
          <p:nvPr userDrawn="1"/>
        </p:nvGrpSpPr>
        <p:grpSpPr>
          <a:xfrm>
            <a:off x="-1604709" y="-3756"/>
            <a:ext cx="13796710" cy="6861756"/>
            <a:chOff x="-1604709" y="-3756"/>
            <a:chExt cx="13796710" cy="686175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222D5E2-E9B4-4180-98B8-4E514C9ADB28}"/>
                </a:ext>
              </a:extLst>
            </p:cNvPr>
            <p:cNvGrpSpPr/>
            <p:nvPr/>
          </p:nvGrpSpPr>
          <p:grpSpPr>
            <a:xfrm>
              <a:off x="-16298" y="0"/>
              <a:ext cx="12208299" cy="6858000"/>
              <a:chOff x="-16298" y="0"/>
              <a:chExt cx="12208299" cy="6858000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1E10E1E-5268-4F03-BA64-07E19DE26739}"/>
                  </a:ext>
                </a:extLst>
              </p:cNvPr>
              <p:cNvSpPr/>
              <p:nvPr/>
            </p:nvSpPr>
            <p:spPr>
              <a:xfrm flipH="1">
                <a:off x="-16297" y="0"/>
                <a:ext cx="12208298" cy="6858000"/>
              </a:xfrm>
              <a:custGeom>
                <a:avLst/>
                <a:gdLst>
                  <a:gd name="connsiteX0" fmla="*/ 8574289 w 12208298"/>
                  <a:gd name="connsiteY0" fmla="*/ 0 h 6858000"/>
                  <a:gd name="connsiteX1" fmla="*/ 0 w 12208298"/>
                  <a:gd name="connsiteY1" fmla="*/ 0 h 6858000"/>
                  <a:gd name="connsiteX2" fmla="*/ 0 w 12208298"/>
                  <a:gd name="connsiteY2" fmla="*/ 6858000 h 6858000"/>
                  <a:gd name="connsiteX3" fmla="*/ 532109 w 12208298"/>
                  <a:gd name="connsiteY3" fmla="*/ 6858000 h 6858000"/>
                  <a:gd name="connsiteX4" fmla="*/ 11495317 w 12208298"/>
                  <a:gd name="connsiteY4" fmla="*/ 6858000 h 6858000"/>
                  <a:gd name="connsiteX5" fmla="*/ 12208298 w 12208298"/>
                  <a:gd name="connsiteY5" fmla="*/ 6858000 h 6858000"/>
                  <a:gd name="connsiteX6" fmla="*/ 12208298 w 12208298"/>
                  <a:gd name="connsiteY6" fmla="*/ 3146781 h 6858000"/>
                  <a:gd name="connsiteX7" fmla="*/ 10353284 w 12208298"/>
                  <a:gd name="connsiteY7" fmla="*/ 1291767 h 6858000"/>
                  <a:gd name="connsiteX8" fmla="*/ 9866056 w 12208298"/>
                  <a:gd name="connsiteY8" fmla="*/ 1291767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208298" h="6858000">
                    <a:moveTo>
                      <a:pt x="8574289" y="0"/>
                    </a:moveTo>
                    <a:lnTo>
                      <a:pt x="0" y="0"/>
                    </a:lnTo>
                    <a:lnTo>
                      <a:pt x="0" y="6858000"/>
                    </a:lnTo>
                    <a:lnTo>
                      <a:pt x="532109" y="6858000"/>
                    </a:lnTo>
                    <a:lnTo>
                      <a:pt x="11495317" y="6858000"/>
                    </a:lnTo>
                    <a:lnTo>
                      <a:pt x="12208298" y="6858000"/>
                    </a:lnTo>
                    <a:lnTo>
                      <a:pt x="12208298" y="3146781"/>
                    </a:lnTo>
                    <a:lnTo>
                      <a:pt x="10353284" y="1291767"/>
                    </a:lnTo>
                    <a:lnTo>
                      <a:pt x="9866056" y="1291767"/>
                    </a:lnTo>
                    <a:close/>
                  </a:path>
                </a:pathLst>
              </a:custGeom>
              <a:solidFill>
                <a:schemeClr val="accent2">
                  <a:alpha val="7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B989C45D-BDFF-418F-BE79-03FF70015770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pattFill prst="wdDnDiag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7" name="Right Triangle 16">
                <a:extLst>
                  <a:ext uri="{FF2B5EF4-FFF2-40B4-BE49-F238E27FC236}">
                    <a16:creationId xmlns:a16="http://schemas.microsoft.com/office/drawing/2014/main" id="{8DCD5806-2A2F-4ABF-8057-245681C498E6}"/>
                  </a:ext>
                </a:extLst>
              </p:cNvPr>
              <p:cNvSpPr/>
              <p:nvPr/>
            </p:nvSpPr>
            <p:spPr>
              <a:xfrm rot="16200000" flipH="1" flipV="1">
                <a:off x="24625" y="-4746"/>
                <a:ext cx="2819399" cy="2828891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8" name="Right Triangle 17">
                <a:extLst>
                  <a:ext uri="{FF2B5EF4-FFF2-40B4-BE49-F238E27FC236}">
                    <a16:creationId xmlns:a16="http://schemas.microsoft.com/office/drawing/2014/main" id="{3A93038F-E9E4-4FFD-B3DF-28DB7C2C1490}"/>
                  </a:ext>
                </a:extLst>
              </p:cNvPr>
              <p:cNvSpPr/>
              <p:nvPr/>
            </p:nvSpPr>
            <p:spPr>
              <a:xfrm rot="16200000" flipH="1" flipV="1">
                <a:off x="4418" y="-4422"/>
                <a:ext cx="2627088" cy="2635933"/>
              </a:xfrm>
              <a:prstGeom prst="rtTriangle">
                <a:avLst/>
              </a:prstGeom>
              <a:pattFill prst="dkHorz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9" name="Right Triangle 18">
                <a:extLst>
                  <a:ext uri="{FF2B5EF4-FFF2-40B4-BE49-F238E27FC236}">
                    <a16:creationId xmlns:a16="http://schemas.microsoft.com/office/drawing/2014/main" id="{5DEA1E02-BBD0-4AE3-AF22-433B90272178}"/>
                  </a:ext>
                </a:extLst>
              </p:cNvPr>
              <p:cNvSpPr/>
              <p:nvPr/>
            </p:nvSpPr>
            <p:spPr>
              <a:xfrm rot="16200000" flipH="1" flipV="1">
                <a:off x="-12263" y="-4034"/>
                <a:ext cx="2397087" cy="2405158"/>
              </a:xfrm>
              <a:prstGeom prst="rtTriangle">
                <a:avLst/>
              </a:prstGeom>
              <a:solidFill>
                <a:schemeClr val="accent2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027A677-9ACB-4264-B148-4806678FB83F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9" name="Freeform: Shape 12">
              <a:extLst>
                <a:ext uri="{FF2B5EF4-FFF2-40B4-BE49-F238E27FC236}">
                  <a16:creationId xmlns:a16="http://schemas.microsoft.com/office/drawing/2014/main" id="{E3AAB79D-382D-4A95-965E-526B6A681DA7}"/>
                </a:ext>
              </a:extLst>
            </p:cNvPr>
            <p:cNvSpPr/>
            <p:nvPr/>
          </p:nvSpPr>
          <p:spPr>
            <a:xfrm rot="18900000" flipH="1">
              <a:off x="-1604709" y="1397837"/>
              <a:ext cx="3211378" cy="3211378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A22127-2B4A-4B15-B0A9-F019A30347A1}"/>
                </a:ext>
              </a:extLst>
            </p:cNvPr>
            <p:cNvSpPr/>
            <p:nvPr/>
          </p:nvSpPr>
          <p:spPr>
            <a:xfrm rot="18900000">
              <a:off x="-861777" y="-3756"/>
              <a:ext cx="2676646" cy="1356876"/>
            </a:xfrm>
            <a:custGeom>
              <a:avLst/>
              <a:gdLst>
                <a:gd name="connsiteX0" fmla="*/ 1319770 w 2676646"/>
                <a:gd name="connsiteY0" fmla="*/ 0 h 1356876"/>
                <a:gd name="connsiteX1" fmla="*/ 2676646 w 2676646"/>
                <a:gd name="connsiteY1" fmla="*/ 1356876 h 1356876"/>
                <a:gd name="connsiteX2" fmla="*/ 0 w 2676646"/>
                <a:gd name="connsiteY2" fmla="*/ 1356876 h 1356876"/>
                <a:gd name="connsiteX3" fmla="*/ 0 w 2676646"/>
                <a:gd name="connsiteY3" fmla="*/ 1319770 h 135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6646" h="1356876">
                  <a:moveTo>
                    <a:pt x="1319770" y="0"/>
                  </a:moveTo>
                  <a:lnTo>
                    <a:pt x="2676646" y="1356876"/>
                  </a:lnTo>
                  <a:lnTo>
                    <a:pt x="0" y="1356876"/>
                  </a:lnTo>
                  <a:lnTo>
                    <a:pt x="0" y="1319770"/>
                  </a:lnTo>
                  <a:close/>
                </a:path>
              </a:pathLst>
            </a:custGeom>
            <a:pattFill prst="wdUpDiag">
              <a:fgClr>
                <a:schemeClr val="accent2"/>
              </a:fgClr>
              <a:bgClr>
                <a:schemeClr val="accent1"/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1" name="Freeform: Shape 12">
              <a:extLst>
                <a:ext uri="{FF2B5EF4-FFF2-40B4-BE49-F238E27FC236}">
                  <a16:creationId xmlns:a16="http://schemas.microsoft.com/office/drawing/2014/main" id="{F04D9FDC-1B67-4254-9535-CD32E81F0C3E}"/>
                </a:ext>
              </a:extLst>
            </p:cNvPr>
            <p:cNvSpPr/>
            <p:nvPr/>
          </p:nvSpPr>
          <p:spPr>
            <a:xfrm rot="13500000">
              <a:off x="-1226102" y="1737462"/>
              <a:ext cx="2416016" cy="2416016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A86C4EA-4CF8-4531-845D-4FCB1E2F7422}"/>
                </a:ext>
              </a:extLst>
            </p:cNvPr>
            <p:cNvGrpSpPr/>
            <p:nvPr/>
          </p:nvGrpSpPr>
          <p:grpSpPr>
            <a:xfrm>
              <a:off x="-760406" y="4672937"/>
              <a:ext cx="1520812" cy="1520812"/>
              <a:chOff x="-1604709" y="3012880"/>
              <a:chExt cx="3211378" cy="3211378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1101B195-C112-4D20-8D19-4D22479B150D}"/>
                  </a:ext>
                </a:extLst>
              </p:cNvPr>
              <p:cNvSpPr/>
              <p:nvPr/>
            </p:nvSpPr>
            <p:spPr>
              <a:xfrm rot="18900000" flipH="1">
                <a:off x="-1604709" y="3012880"/>
                <a:ext cx="3211378" cy="3211378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4" name="Freeform: Shape 12">
                <a:extLst>
                  <a:ext uri="{FF2B5EF4-FFF2-40B4-BE49-F238E27FC236}">
                    <a16:creationId xmlns:a16="http://schemas.microsoft.com/office/drawing/2014/main" id="{CA755F1F-9955-4CBB-8F34-F7801CA44CE7}"/>
                  </a:ext>
                </a:extLst>
              </p:cNvPr>
              <p:cNvSpPr/>
              <p:nvPr/>
            </p:nvSpPr>
            <p:spPr>
              <a:xfrm rot="13500000">
                <a:off x="-1226102" y="3352505"/>
                <a:ext cx="2416016" cy="2416016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wdDnDiag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accent2">
                    <a:lumMod val="50000"/>
                  </a:schemeClr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61488" y="2395728"/>
            <a:ext cx="7077456" cy="1243584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GB" sz="6600" b="1" dirty="0">
                <a:solidFill>
                  <a:schemeClr val="accent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D2DEF0-A0B0-4CFE-B67D-A9D75E2368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1488" y="3721608"/>
            <a:ext cx="7077456" cy="8686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GB" sz="1800" spc="3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36959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2838D16-809E-4EB1-8C0C-0E63D81391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4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1FEB333-94B4-4E53-9019-D584810903BB}"/>
              </a:ext>
            </a:extLst>
          </p:cNvPr>
          <p:cNvSpPr/>
          <p:nvPr userDrawn="1"/>
        </p:nvSpPr>
        <p:spPr>
          <a:xfrm>
            <a:off x="0" y="0"/>
            <a:ext cx="12192000" cy="6862745"/>
          </a:xfrm>
          <a:custGeom>
            <a:avLst/>
            <a:gdLst>
              <a:gd name="connsiteX0" fmla="*/ 0 w 12192000"/>
              <a:gd name="connsiteY0" fmla="*/ 0 h 6849743"/>
              <a:gd name="connsiteX1" fmla="*/ 7554712 w 12192000"/>
              <a:gd name="connsiteY1" fmla="*/ 0 h 6849743"/>
              <a:gd name="connsiteX2" fmla="*/ 10266645 w 12192000"/>
              <a:gd name="connsiteY2" fmla="*/ 2711934 h 6849743"/>
              <a:gd name="connsiteX3" fmla="*/ 11289529 w 12192000"/>
              <a:gd name="connsiteY3" fmla="*/ 2711934 h 6849743"/>
              <a:gd name="connsiteX4" fmla="*/ 12191999 w 12192000"/>
              <a:gd name="connsiteY4" fmla="*/ 3614404 h 6849743"/>
              <a:gd name="connsiteX5" fmla="*/ 12192000 w 12192000"/>
              <a:gd name="connsiteY5" fmla="*/ 6849743 h 6849743"/>
              <a:gd name="connsiteX6" fmla="*/ 0 w 12192000"/>
              <a:gd name="connsiteY6" fmla="*/ 6849743 h 684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49743">
                <a:moveTo>
                  <a:pt x="0" y="0"/>
                </a:moveTo>
                <a:lnTo>
                  <a:pt x="7554712" y="0"/>
                </a:lnTo>
                <a:lnTo>
                  <a:pt x="10266645" y="2711934"/>
                </a:lnTo>
                <a:lnTo>
                  <a:pt x="11289529" y="2711934"/>
                </a:lnTo>
                <a:lnTo>
                  <a:pt x="12191999" y="3614404"/>
                </a:lnTo>
                <a:lnTo>
                  <a:pt x="12192000" y="6849743"/>
                </a:lnTo>
                <a:lnTo>
                  <a:pt x="0" y="6849743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9B9489-0CD9-4DB7-AC82-6E7867F91403}"/>
              </a:ext>
            </a:extLst>
          </p:cNvPr>
          <p:cNvSpPr/>
          <p:nvPr userDrawn="1"/>
        </p:nvSpPr>
        <p:spPr>
          <a:xfrm rot="16200000" flipV="1">
            <a:off x="2626805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A55D1C76-C591-4FA5-9780-87AB6B37C0FA}"/>
              </a:ext>
            </a:extLst>
          </p:cNvPr>
          <p:cNvSpPr/>
          <p:nvPr userDrawn="1"/>
        </p:nvSpPr>
        <p:spPr>
          <a:xfrm rot="5400000" flipV="1">
            <a:off x="5851010" y="-10649"/>
            <a:ext cx="6326154" cy="6347453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7DC1D12-670F-4235-8791-FA8C2B330871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569CF-FDAC-47C4-A0F5-296F7117C398}"/>
              </a:ext>
            </a:extLst>
          </p:cNvPr>
          <p:cNvSpPr/>
          <p:nvPr userDrawn="1"/>
        </p:nvSpPr>
        <p:spPr>
          <a:xfrm rot="2700000">
            <a:off x="9668984" y="1404392"/>
            <a:ext cx="4406148" cy="5299239"/>
          </a:xfrm>
          <a:custGeom>
            <a:avLst/>
            <a:gdLst>
              <a:gd name="connsiteX0" fmla="*/ 0 w 4406148"/>
              <a:gd name="connsiteY0" fmla="*/ 0 h 5299239"/>
              <a:gd name="connsiteX1" fmla="*/ 4406148 w 4406148"/>
              <a:gd name="connsiteY1" fmla="*/ 4406147 h 5299239"/>
              <a:gd name="connsiteX2" fmla="*/ 3513056 w 4406148"/>
              <a:gd name="connsiteY2" fmla="*/ 5299239 h 5299239"/>
              <a:gd name="connsiteX3" fmla="*/ 1 w 4406148"/>
              <a:gd name="connsiteY3" fmla="*/ 5299239 h 5299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6148" h="5299239">
                <a:moveTo>
                  <a:pt x="0" y="0"/>
                </a:moveTo>
                <a:lnTo>
                  <a:pt x="4406148" y="4406147"/>
                </a:lnTo>
                <a:lnTo>
                  <a:pt x="3513056" y="5299239"/>
                </a:lnTo>
                <a:lnTo>
                  <a:pt x="1" y="529923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68D0C72-2B2C-4C85-A091-157853C71784}"/>
              </a:ext>
            </a:extLst>
          </p:cNvPr>
          <p:cNvSpPr/>
          <p:nvPr userDrawn="1"/>
        </p:nvSpPr>
        <p:spPr>
          <a:xfrm rot="8100000" flipH="1">
            <a:off x="9583575" y="1088097"/>
            <a:ext cx="5072180" cy="4843502"/>
          </a:xfrm>
          <a:custGeom>
            <a:avLst/>
            <a:gdLst>
              <a:gd name="connsiteX0" fmla="*/ 5072180 w 5072180"/>
              <a:gd name="connsiteY0" fmla="*/ 4843501 h 4843502"/>
              <a:gd name="connsiteX1" fmla="*/ 228679 w 5072180"/>
              <a:gd name="connsiteY1" fmla="*/ 0 h 4843502"/>
              <a:gd name="connsiteX2" fmla="*/ 1 w 5072180"/>
              <a:gd name="connsiteY2" fmla="*/ 228678 h 4843502"/>
              <a:gd name="connsiteX3" fmla="*/ 0 w 5072180"/>
              <a:gd name="connsiteY3" fmla="*/ 4843502 h 484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2180" h="4843502">
                <a:moveTo>
                  <a:pt x="5072180" y="4843501"/>
                </a:moveTo>
                <a:lnTo>
                  <a:pt x="228679" y="0"/>
                </a:lnTo>
                <a:lnTo>
                  <a:pt x="1" y="228678"/>
                </a:lnTo>
                <a:lnTo>
                  <a:pt x="0" y="4843502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E25334A-5FE3-4DDA-8D32-4796CCFCAA74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8818DF1-D7FD-4C0F-875D-7A07E8F75C06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9BB384-9E14-4CEA-82C1-21837229D3EF}"/>
              </a:ext>
            </a:extLst>
          </p:cNvPr>
          <p:cNvGrpSpPr/>
          <p:nvPr userDrawn="1"/>
        </p:nvGrpSpPr>
        <p:grpSpPr>
          <a:xfrm rot="16200000">
            <a:off x="431651" y="-917359"/>
            <a:ext cx="1532001" cy="1826463"/>
            <a:chOff x="10800164" y="7142066"/>
            <a:chExt cx="2775293" cy="330872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862A81A-959D-4EAB-90ED-DB20759BB397}"/>
                </a:ext>
              </a:extLst>
            </p:cNvPr>
            <p:cNvSpPr/>
            <p:nvPr/>
          </p:nvSpPr>
          <p:spPr>
            <a:xfrm rot="2700000">
              <a:off x="10800164" y="7675497"/>
              <a:ext cx="2775293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AB9E28C-9422-42BD-AECE-29B44B5D63E2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772239B-C46D-4458-BB4B-DDB12FAB0172}"/>
              </a:ext>
            </a:extLst>
          </p:cNvPr>
          <p:cNvGrpSpPr/>
          <p:nvPr userDrawn="1"/>
        </p:nvGrpSpPr>
        <p:grpSpPr>
          <a:xfrm rot="16200000">
            <a:off x="1992859" y="-497210"/>
            <a:ext cx="818398" cy="986162"/>
            <a:chOff x="10945855" y="7317026"/>
            <a:chExt cx="2483924" cy="299310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C8A2A1A-1FB9-4CA1-B74E-B293187E51AA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F2B18BA-6B43-40FA-A23B-D894D6AB468B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0F332671-6296-47C8-BF26-B2D962F5D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7772A652-7229-2B42-B87B-298C31D6F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Section Title 01</a:t>
            </a:r>
          </a:p>
        </p:txBody>
      </p:sp>
    </p:spTree>
    <p:extLst>
      <p:ext uri="{BB962C8B-B14F-4D97-AF65-F5344CB8AC3E}">
        <p14:creationId xmlns:p14="http://schemas.microsoft.com/office/powerpoint/2010/main" val="167519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t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9318B2B-E019-4078-9EF0-C9D6281AE31B}"/>
              </a:ext>
            </a:extLst>
          </p:cNvPr>
          <p:cNvGrpSpPr/>
          <p:nvPr userDrawn="1"/>
        </p:nvGrpSpPr>
        <p:grpSpPr>
          <a:xfrm>
            <a:off x="9776075" y="2057401"/>
            <a:ext cx="4413559" cy="3934444"/>
            <a:chOff x="9222437" y="1088097"/>
            <a:chExt cx="5433318" cy="4843502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3E625C0-9656-421F-861F-67C8F93362ED}"/>
                </a:ext>
              </a:extLst>
            </p:cNvPr>
            <p:cNvSpPr/>
            <p:nvPr/>
          </p:nvSpPr>
          <p:spPr>
            <a:xfrm rot="2700000">
              <a:off x="9668983" y="1078460"/>
              <a:ext cx="4406148" cy="5299239"/>
            </a:xfrm>
            <a:custGeom>
              <a:avLst/>
              <a:gdLst>
                <a:gd name="connsiteX0" fmla="*/ 0 w 4406148"/>
                <a:gd name="connsiteY0" fmla="*/ 0 h 5299239"/>
                <a:gd name="connsiteX1" fmla="*/ 4406148 w 4406148"/>
                <a:gd name="connsiteY1" fmla="*/ 4406147 h 5299239"/>
                <a:gd name="connsiteX2" fmla="*/ 3513056 w 4406148"/>
                <a:gd name="connsiteY2" fmla="*/ 5299239 h 5299239"/>
                <a:gd name="connsiteX3" fmla="*/ 1 w 4406148"/>
                <a:gd name="connsiteY3" fmla="*/ 5299239 h 529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6148" h="5299239">
                  <a:moveTo>
                    <a:pt x="0" y="0"/>
                  </a:moveTo>
                  <a:lnTo>
                    <a:pt x="4406148" y="4406147"/>
                  </a:lnTo>
                  <a:lnTo>
                    <a:pt x="3513056" y="5299239"/>
                  </a:lnTo>
                  <a:lnTo>
                    <a:pt x="1" y="529923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9F8E490-C6E3-4D00-866F-CD85DD88996E}"/>
                </a:ext>
              </a:extLst>
            </p:cNvPr>
            <p:cNvSpPr/>
            <p:nvPr/>
          </p:nvSpPr>
          <p:spPr>
            <a:xfrm rot="8100000" flipH="1">
              <a:off x="9583575" y="1088097"/>
              <a:ext cx="5072180" cy="4843502"/>
            </a:xfrm>
            <a:custGeom>
              <a:avLst/>
              <a:gdLst>
                <a:gd name="connsiteX0" fmla="*/ 5072180 w 5072180"/>
                <a:gd name="connsiteY0" fmla="*/ 4843501 h 4843502"/>
                <a:gd name="connsiteX1" fmla="*/ 228679 w 5072180"/>
                <a:gd name="connsiteY1" fmla="*/ 0 h 4843502"/>
                <a:gd name="connsiteX2" fmla="*/ 1 w 5072180"/>
                <a:gd name="connsiteY2" fmla="*/ 228678 h 4843502"/>
                <a:gd name="connsiteX3" fmla="*/ 0 w 5072180"/>
                <a:gd name="connsiteY3" fmla="*/ 4843502 h 4843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2180" h="4843502">
                  <a:moveTo>
                    <a:pt x="5072180" y="4843501"/>
                  </a:moveTo>
                  <a:lnTo>
                    <a:pt x="228679" y="0"/>
                  </a:lnTo>
                  <a:lnTo>
                    <a:pt x="1" y="228678"/>
                  </a:lnTo>
                  <a:lnTo>
                    <a:pt x="0" y="4843502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E8F5B31-1523-46AE-9455-C33DFC1BDDE0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D17048F-C2E1-4775-BC32-50BD6219F89D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AB002AA-4848-49C8-A834-036F860C79A3}"/>
              </a:ext>
            </a:extLst>
          </p:cNvPr>
          <p:cNvGrpSpPr/>
          <p:nvPr userDrawn="1"/>
        </p:nvGrpSpPr>
        <p:grpSpPr>
          <a:xfrm rot="16200000" flipH="1">
            <a:off x="9913705" y="6257994"/>
            <a:ext cx="1052473" cy="1209445"/>
            <a:chOff x="10800165" y="7142066"/>
            <a:chExt cx="2775293" cy="3189215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4B187A8-7F8D-469D-A03B-4F835A5746DE}"/>
                </a:ext>
              </a:extLst>
            </p:cNvPr>
            <p:cNvSpPr/>
            <p:nvPr/>
          </p:nvSpPr>
          <p:spPr>
            <a:xfrm rot="2700000">
              <a:off x="10800166" y="7555988"/>
              <a:ext cx="2775292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3D871D1-A11A-48FB-82A8-8D61AB5CB85C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Section Title 01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sp>
        <p:nvSpPr>
          <p:cNvPr id="35" name="Slide Number Placeholder 4">
            <a:extLst>
              <a:ext uri="{FF2B5EF4-FFF2-40B4-BE49-F238E27FC236}">
                <a16:creationId xmlns:a16="http://schemas.microsoft.com/office/drawing/2014/main" id="{6F73F836-940E-4B65-A29C-D0869263C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1478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CB4C115-EFF9-405C-98BE-F4077B9730D0}"/>
              </a:ext>
            </a:extLst>
          </p:cNvPr>
          <p:cNvSpPr/>
          <p:nvPr userDrawn="1"/>
        </p:nvSpPr>
        <p:spPr>
          <a:xfrm>
            <a:off x="533399" y="914400"/>
            <a:ext cx="1944914" cy="1944914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76200">
            <a:solidFill>
              <a:schemeClr val="accent1"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9A300DD-BB54-44ED-A7E4-01CD41EC930F}"/>
              </a:ext>
            </a:extLst>
          </p:cNvPr>
          <p:cNvSpPr txBox="1">
            <a:spLocks/>
          </p:cNvSpPr>
          <p:nvPr userDrawn="1"/>
        </p:nvSpPr>
        <p:spPr>
          <a:xfrm>
            <a:off x="956993" y="923305"/>
            <a:ext cx="1005115" cy="28593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GB" sz="3600" b="0" i="0" kern="120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400" noProof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“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3200400"/>
            <a:ext cx="7551057" cy="285931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defRPr lang="en-GB" sz="3200" b="0" i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Quote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A4E6C1FF-5925-42B3-B7F9-0A0031BD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53169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3618670-D1E4-466C-BDB5-FC890AC314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1625385"/>
            <a:ext cx="6718300" cy="409324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4574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3704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E0C167E-2626-40DB-AACF-D02543E29B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09700" y="1749570"/>
            <a:ext cx="9372600" cy="33588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474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103A49C-32FF-49E6-86F3-FC2E19517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65" y="1825625"/>
            <a:ext cx="1121523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6708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7FA80A70-18DE-4DB9-9982-BA75BE54C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500" y="1681163"/>
            <a:ext cx="5157787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2801C0EF-C078-44B0-AD01-4850E9A65E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0812" y="1681163"/>
            <a:ext cx="5157788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7C9DED91-45F6-4308-A085-1EFACA6468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4500" y="2505075"/>
            <a:ext cx="5157787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0574B5E7-B666-439B-9278-67BE1EA6EB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75412" y="2505075"/>
            <a:ext cx="5183188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9167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E796BFF-6E5F-4DE7-B193-F501FC094D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3365" y="1517715"/>
            <a:ext cx="5184437" cy="4659248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78622754-CA4D-4C27-A37F-B26E7B4C9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4163" y="1517715"/>
            <a:ext cx="5184437" cy="465924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9597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ategor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6D00E6B4-1CBE-404E-B943-5F1832320C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8212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7CD59BFD-62BE-4E33-92A5-B84A2A9A8D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22230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60DC5978-55B8-421D-91B4-29F8210A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66248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BE3FB8C3-2C7E-4C59-8BD5-53FA2772DB5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710266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FD8FA9DA-C36B-4889-B88F-28B5829E5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954283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9894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05F72315-51A9-431C-B80A-45E4FB1D6BD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63912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883D1F0C-34F1-46E1-B178-E4AB82B146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07930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7202A849-DF14-40E7-B38D-1185F72603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51948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CCFC1ADF-AC11-4CCD-AC2D-478B6FFEA5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95965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4CB326-DA0E-488E-B236-7017E8438FBB}"/>
              </a:ext>
            </a:extLst>
          </p:cNvPr>
          <p:cNvCxnSpPr/>
          <p:nvPr userDrawn="1"/>
        </p:nvCxnSpPr>
        <p:spPr>
          <a:xfrm>
            <a:off x="1242354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366B533-7212-4A36-9CE2-D6302E721F8F}"/>
              </a:ext>
            </a:extLst>
          </p:cNvPr>
          <p:cNvCxnSpPr/>
          <p:nvPr userDrawn="1"/>
        </p:nvCxnSpPr>
        <p:spPr>
          <a:xfrm>
            <a:off x="3486372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D7474CD-E230-4E14-8274-5E20F673F401}"/>
              </a:ext>
            </a:extLst>
          </p:cNvPr>
          <p:cNvCxnSpPr/>
          <p:nvPr userDrawn="1"/>
        </p:nvCxnSpPr>
        <p:spPr>
          <a:xfrm>
            <a:off x="5730390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BF71FCE-6F39-4D2F-82BE-7D9F1D2ED59F}"/>
              </a:ext>
            </a:extLst>
          </p:cNvPr>
          <p:cNvCxnSpPr/>
          <p:nvPr userDrawn="1"/>
        </p:nvCxnSpPr>
        <p:spPr>
          <a:xfrm>
            <a:off x="7974408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E97AC7A-17D9-4F42-9DD0-94FE4FC6BF19}"/>
              </a:ext>
            </a:extLst>
          </p:cNvPr>
          <p:cNvCxnSpPr/>
          <p:nvPr userDrawn="1"/>
        </p:nvCxnSpPr>
        <p:spPr>
          <a:xfrm>
            <a:off x="10218425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6266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3 Sec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642D3CE0-C3B4-4F3F-A650-AB452B3AD4B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4169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7" name="Text Placeholder 22">
            <a:extLst>
              <a:ext uri="{FF2B5EF4-FFF2-40B4-BE49-F238E27FC236}">
                <a16:creationId xmlns:a16="http://schemas.microsoft.com/office/drawing/2014/main" id="{DBED2BB0-CDAD-40EE-8B35-C66DF45EE29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4624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4745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94020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486826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30B3A574-7940-4E35-857E-5CA35A5910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10087" y="1444649"/>
            <a:ext cx="7548513" cy="457907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0650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015C605-1D30-48BC-A0D6-3B11AF56C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4290" y="1444649"/>
            <a:ext cx="7694310" cy="457907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298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4494CD2-CCDD-0248-96F8-741002C44255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9">
            <a:extLst>
              <a:ext uri="{FF2B5EF4-FFF2-40B4-BE49-F238E27FC236}">
                <a16:creationId xmlns:a16="http://schemas.microsoft.com/office/drawing/2014/main" id="{07077B00-C1EE-7241-B441-7814F92A7EDF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Freeform: Shape 17">
            <a:extLst>
              <a:ext uri="{FF2B5EF4-FFF2-40B4-BE49-F238E27FC236}">
                <a16:creationId xmlns:a16="http://schemas.microsoft.com/office/drawing/2014/main" id="{3A1AEBC4-637E-F64C-9192-69AC4BB26D0C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Freeform: Shape 11">
            <a:extLst>
              <a:ext uri="{FF2B5EF4-FFF2-40B4-BE49-F238E27FC236}">
                <a16:creationId xmlns:a16="http://schemas.microsoft.com/office/drawing/2014/main" id="{669A7039-C54C-8E46-9A8B-DDB2547D989C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7">
            <a:extLst>
              <a:ext uri="{FF2B5EF4-FFF2-40B4-BE49-F238E27FC236}">
                <a16:creationId xmlns:a16="http://schemas.microsoft.com/office/drawing/2014/main" id="{4F173B32-87BB-9A40-8C91-4C1EED2B7ABF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AC87F4E-12B5-1B42-AFD2-4DB39B7645C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25" name="Freeform: Shape 15">
              <a:extLst>
                <a:ext uri="{FF2B5EF4-FFF2-40B4-BE49-F238E27FC236}">
                  <a16:creationId xmlns:a16="http://schemas.microsoft.com/office/drawing/2014/main" id="{03DD8765-59DF-A045-ADB5-E39FAEE153A0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6" name="Freeform: Shape 16">
              <a:extLst>
                <a:ext uri="{FF2B5EF4-FFF2-40B4-BE49-F238E27FC236}">
                  <a16:creationId xmlns:a16="http://schemas.microsoft.com/office/drawing/2014/main" id="{B34B796C-A407-7B4D-B4F0-E58A44FE8DB4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Freeform: Shape 23">
            <a:extLst>
              <a:ext uri="{FF2B5EF4-FFF2-40B4-BE49-F238E27FC236}">
                <a16:creationId xmlns:a16="http://schemas.microsoft.com/office/drawing/2014/main" id="{CBE3FDC9-67CB-FA42-B127-A36BFF4678BB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Slide Number Placeholder 4">
            <a:extLst>
              <a:ext uri="{FF2B5EF4-FFF2-40B4-BE49-F238E27FC236}">
                <a16:creationId xmlns:a16="http://schemas.microsoft.com/office/drawing/2014/main" id="{1E902BFF-CA8F-D745-A819-A7BB38B30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72304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A7FF9D7-8545-4547-AC77-A0421EEB9B99}"/>
              </a:ext>
            </a:extLst>
          </p:cNvPr>
          <p:cNvGrpSpPr/>
          <p:nvPr userDrawn="1"/>
        </p:nvGrpSpPr>
        <p:grpSpPr>
          <a:xfrm>
            <a:off x="0" y="0"/>
            <a:ext cx="6881966" cy="6858876"/>
            <a:chOff x="-5321" y="1096"/>
            <a:chExt cx="5924073" cy="5904197"/>
          </a:xfrm>
        </p:grpSpPr>
        <p:sp>
          <p:nvSpPr>
            <p:cNvPr id="17" name="Right Triangle 16">
              <a:extLst>
                <a:ext uri="{FF2B5EF4-FFF2-40B4-BE49-F238E27FC236}">
                  <a16:creationId xmlns:a16="http://schemas.microsoft.com/office/drawing/2014/main" id="{8DCD5806-2A2F-4ABF-8057-245681C498E6}"/>
                </a:ext>
              </a:extLst>
            </p:cNvPr>
            <p:cNvSpPr/>
            <p:nvPr userDrawn="1"/>
          </p:nvSpPr>
          <p:spPr>
            <a:xfrm rot="16200000" flipH="1" flipV="1">
              <a:off x="4618" y="-8842"/>
              <a:ext cx="5904196" cy="592407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Right Triangle 17">
              <a:extLst>
                <a:ext uri="{FF2B5EF4-FFF2-40B4-BE49-F238E27FC236}">
                  <a16:creationId xmlns:a16="http://schemas.microsoft.com/office/drawing/2014/main" id="{3A93038F-E9E4-4FFD-B3DF-28DB7C2C1490}"/>
                </a:ext>
              </a:extLst>
            </p:cNvPr>
            <p:cNvSpPr/>
            <p:nvPr userDrawn="1"/>
          </p:nvSpPr>
          <p:spPr>
            <a:xfrm rot="16200000" flipH="1" flipV="1">
              <a:off x="3941" y="-8164"/>
              <a:ext cx="5501471" cy="5519993"/>
            </a:xfrm>
            <a:prstGeom prst="rtTriangle">
              <a:avLst/>
            </a:prstGeom>
            <a:pattFill prst="dkHorz">
              <a:fgClr>
                <a:schemeClr val="accent1"/>
              </a:fgClr>
              <a:bgClr>
                <a:schemeClr val="accent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9" name="Right Triangle 18">
              <a:extLst>
                <a:ext uri="{FF2B5EF4-FFF2-40B4-BE49-F238E27FC236}">
                  <a16:creationId xmlns:a16="http://schemas.microsoft.com/office/drawing/2014/main" id="{5DEA1E02-BBD0-4AE3-AF22-433B90272178}"/>
                </a:ext>
              </a:extLst>
            </p:cNvPr>
            <p:cNvSpPr/>
            <p:nvPr userDrawn="1"/>
          </p:nvSpPr>
          <p:spPr>
            <a:xfrm rot="16200000" flipH="1" flipV="1">
              <a:off x="3131" y="-7355"/>
              <a:ext cx="5019818" cy="5036720"/>
            </a:xfrm>
            <a:prstGeom prst="rtTriangl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5217242" y="2807208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36386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6360242" y="3429000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024DCDB-C6BF-455E-AAB8-EAF9DAB302A1}"/>
              </a:ext>
            </a:extLst>
          </p:cNvPr>
          <p:cNvSpPr/>
          <p:nvPr userDrawn="1"/>
        </p:nvSpPr>
        <p:spPr>
          <a:xfrm rot="13500000">
            <a:off x="-729899" y="-1215856"/>
            <a:ext cx="6043521" cy="8427077"/>
          </a:xfrm>
          <a:custGeom>
            <a:avLst/>
            <a:gdLst>
              <a:gd name="connsiteX0" fmla="*/ 6043521 w 6043521"/>
              <a:gd name="connsiteY0" fmla="*/ 4267535 h 8427077"/>
              <a:gd name="connsiteX1" fmla="*/ 1883979 w 6043521"/>
              <a:gd name="connsiteY1" fmla="*/ 8427077 h 8427077"/>
              <a:gd name="connsiteX2" fmla="*/ 0 w 6043521"/>
              <a:gd name="connsiteY2" fmla="*/ 8427077 h 8427077"/>
              <a:gd name="connsiteX3" fmla="*/ 0 w 6043521"/>
              <a:gd name="connsiteY3" fmla="*/ 1775986 h 8427077"/>
              <a:gd name="connsiteX4" fmla="*/ 1775985 w 6043521"/>
              <a:gd name="connsiteY4" fmla="*/ 0 h 842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8427077">
                <a:moveTo>
                  <a:pt x="6043521" y="4267535"/>
                </a:moveTo>
                <a:lnTo>
                  <a:pt x="1883979" y="8427077"/>
                </a:lnTo>
                <a:lnTo>
                  <a:pt x="0" y="8427077"/>
                </a:lnTo>
                <a:lnTo>
                  <a:pt x="0" y="1775986"/>
                </a:lnTo>
                <a:lnTo>
                  <a:pt x="1775985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6AFB47A-5D51-4F9C-B01B-977CE5E3C093}"/>
              </a:ext>
            </a:extLst>
          </p:cNvPr>
          <p:cNvSpPr/>
          <p:nvPr userDrawn="1"/>
        </p:nvSpPr>
        <p:spPr>
          <a:xfrm rot="13500000">
            <a:off x="-1145231" y="-2123853"/>
            <a:ext cx="6043521" cy="9008880"/>
          </a:xfrm>
          <a:custGeom>
            <a:avLst/>
            <a:gdLst>
              <a:gd name="connsiteX0" fmla="*/ 6043521 w 6043521"/>
              <a:gd name="connsiteY0" fmla="*/ 4849338 h 9008880"/>
              <a:gd name="connsiteX1" fmla="*/ 1883979 w 6043521"/>
              <a:gd name="connsiteY1" fmla="*/ 9008880 h 9008880"/>
              <a:gd name="connsiteX2" fmla="*/ 0 w 6043521"/>
              <a:gd name="connsiteY2" fmla="*/ 9008880 h 9008880"/>
              <a:gd name="connsiteX3" fmla="*/ 0 w 6043521"/>
              <a:gd name="connsiteY3" fmla="*/ 1194182 h 9008880"/>
              <a:gd name="connsiteX4" fmla="*/ 1194182 w 6043521"/>
              <a:gd name="connsiteY4" fmla="*/ 0 h 9008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9008880">
                <a:moveTo>
                  <a:pt x="6043521" y="4849338"/>
                </a:moveTo>
                <a:lnTo>
                  <a:pt x="1883979" y="9008880"/>
                </a:lnTo>
                <a:lnTo>
                  <a:pt x="0" y="9008880"/>
                </a:lnTo>
                <a:lnTo>
                  <a:pt x="0" y="1194182"/>
                </a:lnTo>
                <a:lnTo>
                  <a:pt x="1194182" y="0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997A4FF-7390-4173-8ACD-6CF7145AACEC}"/>
              </a:ext>
            </a:extLst>
          </p:cNvPr>
          <p:cNvSpPr/>
          <p:nvPr userDrawn="1"/>
        </p:nvSpPr>
        <p:spPr>
          <a:xfrm rot="18900000" flipH="1">
            <a:off x="-2681153" y="-465959"/>
            <a:ext cx="8639119" cy="5739762"/>
          </a:xfrm>
          <a:custGeom>
            <a:avLst/>
            <a:gdLst>
              <a:gd name="connsiteX0" fmla="*/ 3789781 w 8639119"/>
              <a:gd name="connsiteY0" fmla="*/ 0 h 5739762"/>
              <a:gd name="connsiteX1" fmla="*/ 0 w 8639119"/>
              <a:gd name="connsiteY1" fmla="*/ 3789782 h 5739762"/>
              <a:gd name="connsiteX2" fmla="*/ 0 w 8639119"/>
              <a:gd name="connsiteY2" fmla="*/ 5739761 h 5739762"/>
              <a:gd name="connsiteX3" fmla="*/ 7748695 w 8639119"/>
              <a:gd name="connsiteY3" fmla="*/ 5739762 h 5739762"/>
              <a:gd name="connsiteX4" fmla="*/ 8639119 w 8639119"/>
              <a:gd name="connsiteY4" fmla="*/ 4849338 h 573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9119" h="5739762">
                <a:moveTo>
                  <a:pt x="3789781" y="0"/>
                </a:moveTo>
                <a:lnTo>
                  <a:pt x="0" y="3789782"/>
                </a:lnTo>
                <a:lnTo>
                  <a:pt x="0" y="5739761"/>
                </a:lnTo>
                <a:lnTo>
                  <a:pt x="7748695" y="5739762"/>
                </a:lnTo>
                <a:lnTo>
                  <a:pt x="8639119" y="4849338"/>
                </a:lnTo>
                <a:close/>
              </a:path>
            </a:pathLst>
          </a:custGeom>
          <a:solidFill>
            <a:schemeClr val="accent1">
              <a:lumMod val="50000"/>
              <a:alpha val="5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8518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1B0E15-6FC5-434E-8780-B186D9DB0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20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7B128-34F3-405C-B601-8BAFDB434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820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A7754-E8C7-438B-922D-9027C6CF5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500" y="6356350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3D6C4-4840-40CC-AC84-17E24B3B7B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DDDB7D-9189-9548-A2B9-81DC62C3C1A3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Freeform: Shape 9">
            <a:extLst>
              <a:ext uri="{FF2B5EF4-FFF2-40B4-BE49-F238E27FC236}">
                <a16:creationId xmlns:a16="http://schemas.microsoft.com/office/drawing/2014/main" id="{096D8877-6B4A-4540-8927-767DD7401718}"/>
              </a:ext>
            </a:extLst>
          </p:cNvPr>
          <p:cNvSpPr/>
          <p:nvPr userDrawn="1"/>
        </p:nvSpPr>
        <p:spPr>
          <a:xfrm>
            <a:off x="0" y="1"/>
            <a:ext cx="12192001" cy="6857999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17">
            <a:extLst>
              <a:ext uri="{FF2B5EF4-FFF2-40B4-BE49-F238E27FC236}">
                <a16:creationId xmlns:a16="http://schemas.microsoft.com/office/drawing/2014/main" id="{5AF2E123-FE0F-8541-8E36-5030C450AA7E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9" name="Freeform: Shape 11">
            <a:extLst>
              <a:ext uri="{FF2B5EF4-FFF2-40B4-BE49-F238E27FC236}">
                <a16:creationId xmlns:a16="http://schemas.microsoft.com/office/drawing/2014/main" id="{E5519D99-3B68-924A-9CD0-14B911711CA8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7">
            <a:extLst>
              <a:ext uri="{FF2B5EF4-FFF2-40B4-BE49-F238E27FC236}">
                <a16:creationId xmlns:a16="http://schemas.microsoft.com/office/drawing/2014/main" id="{A09E21A9-FBEF-144C-A152-FE484F3C55C1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0C7F2CB-A8CE-1545-A08D-93592C4BAEEA}"/>
              </a:ext>
            </a:extLst>
          </p:cNvPr>
          <p:cNvSpPr txBox="1">
            <a:spLocks/>
          </p:cNvSpPr>
          <p:nvPr userDrawn="1"/>
        </p:nvSpPr>
        <p:spPr>
          <a:xfrm>
            <a:off x="444500" y="542925"/>
            <a:ext cx="11214100" cy="5355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 spc="-70" baseline="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US" noProof="0" dirty="0">
                <a:latin typeface="+mj-lt"/>
              </a:rPr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068FCE4-1B47-3C4B-B091-013120A97D0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3" name="Freeform: Shape 15">
              <a:extLst>
                <a:ext uri="{FF2B5EF4-FFF2-40B4-BE49-F238E27FC236}">
                  <a16:creationId xmlns:a16="http://schemas.microsoft.com/office/drawing/2014/main" id="{FEC3FDE7-F27E-5E4E-8752-287CAB7792D4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Freeform: Shape 16">
              <a:extLst>
                <a:ext uri="{FF2B5EF4-FFF2-40B4-BE49-F238E27FC236}">
                  <a16:creationId xmlns:a16="http://schemas.microsoft.com/office/drawing/2014/main" id="{81C902DB-0D21-5044-82B6-9E7A70A1BF62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1E08A0-195D-694F-947B-986A76FBB93E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6" name="Rectangle: Single Corner Snipped 18">
              <a:extLst>
                <a:ext uri="{FF2B5EF4-FFF2-40B4-BE49-F238E27FC236}">
                  <a16:creationId xmlns:a16="http://schemas.microsoft.com/office/drawing/2014/main" id="{ED5DFFCD-1EE3-E64E-B51F-BD7D72413E0B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chemeClr val="accent5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17" name="Rectangle: Single Corner Snipped 2">
              <a:extLst>
                <a:ext uri="{FF2B5EF4-FFF2-40B4-BE49-F238E27FC236}">
                  <a16:creationId xmlns:a16="http://schemas.microsoft.com/office/drawing/2014/main" id="{C12DB3CA-8E64-AA43-BFBE-A2CA9A816DBE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8" name="Freeform: Shape 23">
            <a:extLst>
              <a:ext uri="{FF2B5EF4-FFF2-40B4-BE49-F238E27FC236}">
                <a16:creationId xmlns:a16="http://schemas.microsoft.com/office/drawing/2014/main" id="{A587DEFD-D470-4142-8E0D-A71DDB147C92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7D9BF857-7910-734D-A217-5E3344220AA2}"/>
              </a:ext>
            </a:extLst>
          </p:cNvPr>
          <p:cNvSpPr txBox="1">
            <a:spLocks/>
          </p:cNvSpPr>
          <p:nvPr userDrawn="1"/>
        </p:nvSpPr>
        <p:spPr>
          <a:xfrm>
            <a:off x="11252200" y="6315075"/>
            <a:ext cx="406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Trade Gothic LT Pro" panose="020B05030403030200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66093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0" r:id="rId3"/>
    <p:sldLayoutId id="2147483666" r:id="rId4"/>
    <p:sldLayoutId id="2147483654" r:id="rId5"/>
    <p:sldLayoutId id="2147483661" r:id="rId6"/>
    <p:sldLayoutId id="2147483677" r:id="rId7"/>
    <p:sldLayoutId id="2147483674" r:id="rId8"/>
    <p:sldLayoutId id="2147483665" r:id="rId9"/>
    <p:sldLayoutId id="2147483673" r:id="rId10"/>
    <p:sldLayoutId id="2147483662" r:id="rId11"/>
    <p:sldLayoutId id="2147483663" r:id="rId12"/>
    <p:sldLayoutId id="2147483664" r:id="rId13"/>
    <p:sldLayoutId id="2147483675" r:id="rId14"/>
    <p:sldLayoutId id="2147483676" r:id="rId15"/>
    <p:sldLayoutId id="2147483672" r:id="rId16"/>
    <p:sldLayoutId id="2147483667" r:id="rId17"/>
    <p:sldLayoutId id="2147483668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CF8DA10A-778E-5236-5033-02F047AF9A4F}"/>
              </a:ext>
            </a:extLst>
          </p:cNvPr>
          <p:cNvSpPr/>
          <p:nvPr/>
        </p:nvSpPr>
        <p:spPr>
          <a:xfrm>
            <a:off x="62446" y="252448"/>
            <a:ext cx="2047165" cy="172862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2BE5BF-9922-45FB-8F3F-4446D40A0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11263" y="1700375"/>
            <a:ext cx="7692697" cy="1728625"/>
          </a:xfrm>
        </p:spPr>
        <p:txBody>
          <a:bodyPr/>
          <a:lstStyle/>
          <a:p>
            <a:pPr algn="ctr"/>
            <a:r>
              <a:rPr lang="en-IE" altLang="en-US" sz="3600" dirty="0">
                <a:solidFill>
                  <a:schemeClr val="bg1"/>
                </a:solidFill>
                <a:latin typeface="Times New Roman" panose="02020603050405020304" pitchFamily="18" charset="0"/>
              </a:rPr>
              <a:t>ASSOCIATION BETWEEN TYPE-2 DIABETES AND CANCER RISK: AN UMBRELLA ANALYSIS OF OBSERVATIONAL STUDIES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37F64-4C96-4AA8-BB21-E8053A318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1488" y="3721607"/>
            <a:ext cx="8115778" cy="2856614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ts val="13"/>
              </a:spcAft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PRESENTED BY:   MUHAMMAD FAHEEM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spcAft>
                <a:spcPts val="13"/>
              </a:spcAft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EVENT:      Datafest 2025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spcAft>
                <a:spcPts val="13"/>
              </a:spcAft>
            </a:pPr>
            <a:r>
              <a:rPr lang="en-GB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DATE: NOVEMBER 2025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en-US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DEPARTMENT OF MATHEMATICS &amp; STATISTICS</a:t>
            </a:r>
            <a:endParaRPr lang="en-US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en-US" b="1" dirty="0">
                <a:latin typeface="Times New Roman" panose="02020603050405020304" pitchFamily="18" charset="0"/>
                <a:ea typeface="SimSun" panose="02010600030101010101" pitchFamily="2" charset="-122"/>
              </a:rPr>
              <a:t>  THE UNIVERSITY OF HARIPUR, KHYBER PAKHTUNKHWA,</a:t>
            </a:r>
            <a:endParaRPr lang="en-US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  <a:spcAft>
                <a:spcPts val="1500"/>
              </a:spcAft>
            </a:pPr>
            <a:r>
              <a:rPr lang="en-US" altLang="en-US" b="1" dirty="0">
                <a:latin typeface="Times New Roman" panose="02020603050405020304" pitchFamily="18" charset="0"/>
                <a:ea typeface="SimSun" panose="02010600030101010101" pitchFamily="2" charset="-122"/>
              </a:rPr>
              <a:t>    PAKISTAN.</a:t>
            </a:r>
            <a:endParaRPr lang="en-US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endParaRPr lang="en-IE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F69CD5-4C20-75BE-45E1-F147299E3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3960" y="261853"/>
            <a:ext cx="1737511" cy="17192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A71AB9-BF6D-48EF-C584-7E8BF84614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70" y="261853"/>
            <a:ext cx="1881718" cy="1719220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94693459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179B88-D43C-4A31-9A52-3498E9430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468" y="113568"/>
            <a:ext cx="7781544" cy="859055"/>
          </a:xfrm>
        </p:spPr>
        <p:txBody>
          <a:bodyPr>
            <a:noAutofit/>
          </a:bodyPr>
          <a:lstStyle/>
          <a:p>
            <a:pPr algn="ctr"/>
            <a:r>
              <a:rPr lang="en-US" altLang="en-US" sz="4800" dirty="0">
                <a:solidFill>
                  <a:srgbClr val="FFFFFF"/>
                </a:solidFill>
                <a:latin typeface="Times New Roman" panose="02020603050405020304" pitchFamily="18" charset="0"/>
              </a:rPr>
              <a:t>Presentation Outline</a:t>
            </a:r>
            <a:endParaRPr lang="en-US" altLang="en-US" sz="11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065C75-272B-4BB5-BA23-D80E8654D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30584-1970-7C9E-3371-8A4191804118}"/>
              </a:ext>
            </a:extLst>
          </p:cNvPr>
          <p:cNvSpPr txBox="1">
            <a:spLocks noChangeArrowheads="1"/>
          </p:cNvSpPr>
          <p:nvPr/>
        </p:nvSpPr>
        <p:spPr>
          <a:xfrm>
            <a:off x="1700593" y="1139825"/>
            <a:ext cx="3749675" cy="554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Introduction</a:t>
            </a:r>
            <a:endParaRPr lang="en-US" altLang="en-US" sz="2400" dirty="0">
              <a:solidFill>
                <a:schemeClr val="bg1"/>
              </a:solidFill>
            </a:endParaRPr>
          </a:p>
          <a:p>
            <a:pPr marL="457200" indent="-457200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Problem Statement</a:t>
            </a:r>
            <a:endParaRPr lang="en-US" altLang="en-US" sz="2400" dirty="0">
              <a:solidFill>
                <a:schemeClr val="bg1"/>
              </a:solidFill>
            </a:endParaRPr>
          </a:p>
          <a:p>
            <a:pPr marL="457200" indent="-457200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Significance of Research</a:t>
            </a:r>
            <a:endParaRPr lang="en-US" altLang="en-US" sz="2400" dirty="0">
              <a:solidFill>
                <a:schemeClr val="bg1"/>
              </a:solidFill>
            </a:endParaRPr>
          </a:p>
          <a:p>
            <a:pPr marL="457200" indent="-457200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Objectives</a:t>
            </a:r>
          </a:p>
          <a:p>
            <a:pPr marL="457200" indent="-457200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Research Methodology</a:t>
            </a:r>
            <a:endParaRPr lang="en-US" altLang="en-US" sz="2400" dirty="0">
              <a:solidFill>
                <a:schemeClr val="bg1"/>
              </a:solidFill>
            </a:endParaRPr>
          </a:p>
          <a:p>
            <a:pPr marL="457200" indent="-457200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Results and Discussion</a:t>
            </a:r>
            <a:endParaRPr lang="en-US" altLang="en-US" sz="2400" dirty="0">
              <a:solidFill>
                <a:schemeClr val="bg1"/>
              </a:solidFill>
            </a:endParaRPr>
          </a:p>
          <a:p>
            <a:pPr marL="457200" indent="-457200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Conclusion</a:t>
            </a:r>
            <a:endParaRPr lang="en-US" altLang="en-US" sz="2400" dirty="0">
              <a:solidFill>
                <a:schemeClr val="bg1"/>
              </a:solidFill>
            </a:endParaRPr>
          </a:p>
          <a:p>
            <a:pPr marL="457200" indent="-457200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r>
              <a:rPr lang="en-US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References </a:t>
            </a:r>
            <a:endParaRPr lang="en-US" altLang="en-US" sz="2400" dirty="0">
              <a:solidFill>
                <a:schemeClr val="bg1"/>
              </a:solidFill>
            </a:endParaRPr>
          </a:p>
          <a:p>
            <a:pPr marL="457200" indent="-457200">
              <a:lnSpc>
                <a:spcPct val="130000"/>
              </a:lnSpc>
              <a:buClr>
                <a:schemeClr val="bg1"/>
              </a:buClr>
              <a:buFont typeface="+mj-lt"/>
              <a:buAutoNum type="arabicPeriod"/>
            </a:pPr>
            <a:endParaRPr lang="en-US" altLang="en-US" sz="24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19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646331"/>
          </a:xfrm>
        </p:spPr>
        <p:txBody>
          <a:bodyPr/>
          <a:lstStyle/>
          <a:p>
            <a:r>
              <a:rPr lang="en-GB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3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44500" y="1625385"/>
            <a:ext cx="7771452" cy="4093243"/>
          </a:xfrm>
        </p:spPr>
        <p:txBody>
          <a:bodyPr/>
          <a:lstStyle/>
          <a:p>
            <a:pPr>
              <a:lnSpc>
                <a:spcPct val="60000"/>
              </a:lnSpc>
              <a:buNone/>
            </a:pPr>
            <a:r>
              <a:rPr lang="en-US" altLang="en-US" sz="2000" b="1" dirty="0">
                <a:latin typeface="Times New Roman" panose="02020603050405020304" pitchFamily="18" charset="0"/>
              </a:rPr>
              <a:t> </a:t>
            </a:r>
            <a:r>
              <a:rPr lang="en-US" altLang="en-US" sz="2000" b="1" u="sng" dirty="0">
                <a:latin typeface="Times New Roman" panose="02020603050405020304" pitchFamily="18" charset="0"/>
              </a:rPr>
              <a:t>Cancer </a:t>
            </a:r>
            <a:r>
              <a:rPr lang="en-US" altLang="en-US" sz="2000" b="1" dirty="0">
                <a:latin typeface="Times New Roman" panose="02020603050405020304" pitchFamily="18" charset="0"/>
              </a:rPr>
              <a:t> </a:t>
            </a:r>
            <a:endParaRPr lang="en-US" altLang="en-US" sz="1800" dirty="0"/>
          </a:p>
          <a:p>
            <a:pPr algn="just">
              <a:lnSpc>
                <a:spcPct val="130000"/>
              </a:lnSpc>
            </a:pPr>
            <a:r>
              <a:rPr lang="en-US" altLang="en-US" sz="1800" dirty="0">
                <a:latin typeface="Times New Roman" panose="02020603050405020304" pitchFamily="18" charset="0"/>
              </a:rPr>
              <a:t>Cancer is a disease in which some cells in the body grow uncontrollably and spread to other parts of the body.</a:t>
            </a:r>
            <a:endParaRPr lang="en-US" altLang="en-US" dirty="0"/>
          </a:p>
          <a:p>
            <a:pPr algn="just">
              <a:lnSpc>
                <a:spcPct val="130000"/>
              </a:lnSpc>
            </a:pPr>
            <a:r>
              <a:rPr lang="en-US" altLang="en-US" sz="1800" dirty="0">
                <a:latin typeface="Times New Roman" panose="02020603050405020304" pitchFamily="18" charset="0"/>
              </a:rPr>
              <a:t>In 2022, there were an estimated 20 million new cancer cases diagnosed globally.</a:t>
            </a:r>
            <a:endParaRPr lang="en-US" altLang="en-US" dirty="0"/>
          </a:p>
          <a:p>
            <a:pPr algn="just">
              <a:lnSpc>
                <a:spcPct val="130000"/>
              </a:lnSpc>
            </a:pPr>
            <a:r>
              <a:rPr lang="en-US" altLang="en-US" sz="1800" dirty="0">
                <a:latin typeface="Times New Roman" panose="02020603050405020304" pitchFamily="18" charset="0"/>
              </a:rPr>
              <a:t> Approximately 9.7 million cancer-related deaths occurred in 2022.</a:t>
            </a:r>
          </a:p>
          <a:p>
            <a:pPr>
              <a:buNone/>
            </a:pPr>
            <a:r>
              <a:rPr lang="en-US" altLang="en-US" b="1" dirty="0">
                <a:latin typeface="Times New Roman" panose="02020603050405020304" pitchFamily="18" charset="0"/>
              </a:rPr>
              <a:t> </a:t>
            </a:r>
            <a:r>
              <a:rPr lang="en-US" altLang="en-US" sz="2000" b="1" u="sng" dirty="0">
                <a:latin typeface="Times New Roman" panose="02020603050405020304" pitchFamily="18" charset="0"/>
              </a:rPr>
              <a:t>Type-2 Diabetes</a:t>
            </a:r>
            <a:endParaRPr lang="en-US" altLang="en-US" sz="2000" b="1" u="sng" dirty="0"/>
          </a:p>
          <a:p>
            <a:pPr algn="just">
              <a:lnSpc>
                <a:spcPct val="120000"/>
              </a:lnSpc>
            </a:pPr>
            <a:r>
              <a:rPr lang="en-US" altLang="en-US" sz="1800" dirty="0">
                <a:latin typeface="Times New Roman" panose="02020603050405020304" pitchFamily="18" charset="0"/>
              </a:rPr>
              <a:t>A condition where the body can't use insulin properly, causing high blood sugar.</a:t>
            </a:r>
            <a:endParaRPr lang="en-US" altLang="en-US" sz="1800" dirty="0"/>
          </a:p>
          <a:p>
            <a:pPr algn="just">
              <a:lnSpc>
                <a:spcPct val="120000"/>
              </a:lnSpc>
            </a:pPr>
            <a:r>
              <a:rPr lang="en-IE" altLang="en-US" sz="1800" dirty="0">
                <a:latin typeface="Times New Roman" panose="02020603050405020304" pitchFamily="18" charset="0"/>
              </a:rPr>
              <a:t>Type-2 diabetes (T2D) affects 462 million people worldwide, or 6.28 percent of the world's population.</a:t>
            </a:r>
            <a:endParaRPr lang="en-US" altLang="en-US" sz="1800" dirty="0"/>
          </a:p>
          <a:p>
            <a:pPr algn="just">
              <a:lnSpc>
                <a:spcPct val="120000"/>
              </a:lnSpc>
            </a:pPr>
            <a:r>
              <a:rPr lang="en-IE" altLang="en-US" sz="1800" dirty="0">
                <a:latin typeface="Times New Roman" panose="02020603050405020304" pitchFamily="18" charset="0"/>
              </a:rPr>
              <a:t>According to the International Diabetes Federation (IDF), by 2045, 783 millions people will have diabetes.</a:t>
            </a:r>
            <a:endParaRPr lang="en-US" altLang="en-US" sz="1800" dirty="0">
              <a:latin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endParaRPr lang="en-US" altLang="en-US" sz="1800" b="1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241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8477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 Statement</a:t>
            </a:r>
            <a:endParaRPr lang="en-US" altLang="en-US" sz="1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4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44500" y="1382379"/>
            <a:ext cx="6718300" cy="1875172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en-US" dirty="0">
                <a:latin typeface="Times New Roman" panose="02020603050405020304" pitchFamily="18" charset="0"/>
              </a:rPr>
              <a:t> Despite the growing body of research, there is still a lack of  comprehensive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en-US" dirty="0">
                <a:latin typeface="Times New Roman" panose="02020603050405020304" pitchFamily="18" charset="0"/>
              </a:rPr>
              <a:t>reviews that assess the global association between Type-2 Diabetes and cancer.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en-US" dirty="0">
                <a:latin typeface="Times New Roman" panose="02020603050405020304" pitchFamily="18" charset="0"/>
              </a:rPr>
              <a:t>This gap in synthesized evidence limits our ability to fully understand the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en-US" dirty="0">
                <a:latin typeface="Times New Roman" panose="02020603050405020304" pitchFamily="18" charset="0"/>
              </a:rPr>
              <a:t>magnitude and nature of this relationship.</a:t>
            </a:r>
            <a:endParaRPr lang="en-GB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3C19D70-7123-B977-AA70-CB13D1927D95}"/>
              </a:ext>
            </a:extLst>
          </p:cNvPr>
          <p:cNvSpPr txBox="1">
            <a:spLocks/>
          </p:cNvSpPr>
          <p:nvPr/>
        </p:nvSpPr>
        <p:spPr>
          <a:xfrm>
            <a:off x="533400" y="3219842"/>
            <a:ext cx="11214100" cy="66826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 spc="-7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  <a:buClr>
                <a:srgbClr val="73292A"/>
              </a:buClr>
            </a:pPr>
            <a:r>
              <a:rPr lang="en-US" altLang="en-US" dirty="0">
                <a:latin typeface="Times New Roman" panose="02020603050405020304" pitchFamily="18" charset="0"/>
              </a:rPr>
              <a:t>Significance of Research</a:t>
            </a:r>
            <a:endParaRPr lang="en-US" alt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785D6503-C711-5FF1-30C5-B8FCB4AFA89D}"/>
              </a:ext>
            </a:extLst>
          </p:cNvPr>
          <p:cNvSpPr txBox="1">
            <a:spLocks/>
          </p:cNvSpPr>
          <p:nvPr/>
        </p:nvSpPr>
        <p:spPr>
          <a:xfrm>
            <a:off x="444500" y="4105072"/>
            <a:ext cx="6718300" cy="18751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research seeks to fill a critical gap by providing an umbrella review of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existing meta-analyses on T2D and cancer. The findings will help inform public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policies, guide cancer prevention efforts, and improve disease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strategies in diabetic populations.</a:t>
            </a:r>
            <a:endParaRPr lang="en-GB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001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344" y="431075"/>
            <a:ext cx="7781544" cy="578204"/>
          </a:xfrm>
        </p:spPr>
        <p:txBody>
          <a:bodyPr>
            <a:noAutofit/>
          </a:bodyPr>
          <a:lstStyle/>
          <a:p>
            <a:r>
              <a:rPr lang="en-GB" altLang="en-US" sz="3200" dirty="0">
                <a:latin typeface="Times New Roman" panose="02020603050405020304" pitchFamily="18" charset="0"/>
              </a:rPr>
              <a:t>Objectives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344" y="1377315"/>
            <a:ext cx="6803136" cy="4937760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AutoNum type="arabicPeriod"/>
            </a:pPr>
            <a:r>
              <a:rPr lang="en-IE" alt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examine the global prevalence of T2D and cancer risk.</a:t>
            </a:r>
            <a:endParaRPr lang="en-US" alt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AutoNum type="arabicPeriod"/>
            </a:pPr>
            <a:r>
              <a:rPr lang="en-IE" alt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Finding underlying cancer risk factors in individuals with T2D.</a:t>
            </a:r>
            <a:endParaRPr lang="en-US" alt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AutoNum type="arabicPeriod"/>
            </a:pPr>
            <a:r>
              <a:rPr lang="en-IE" alt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investigate the trend over period between T2D and cancer.</a:t>
            </a:r>
            <a:endParaRPr lang="en-US" alt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25374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Methodology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6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44500" y="1265022"/>
            <a:ext cx="4823536" cy="523261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altLang="en-US" sz="1800" b="1" u="sng" dirty="0">
                <a:latin typeface="Times New Roman" panose="02020603050405020304" pitchFamily="18" charset="0"/>
              </a:rPr>
              <a:t> Umbrella-Analysis </a:t>
            </a:r>
            <a:endParaRPr lang="en-US" altLang="en-US" sz="1800" u="sng" dirty="0"/>
          </a:p>
          <a:p>
            <a:pPr marL="0" indent="0">
              <a:buNone/>
              <a:defRPr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Umbrella analysis is a review approach that combines findings from multiple meta-analyses on one topic to give a broader, high-level summary of the available evidence.</a:t>
            </a:r>
          </a:p>
          <a:p>
            <a:pPr marL="0" indent="0">
              <a:buNone/>
              <a:defRPr/>
            </a:pPr>
            <a:r>
              <a:rPr lang="en-US" altLang="en-US" sz="1800" dirty="0">
                <a:latin typeface="Times New Roman" panose="02020603050405020304" pitchFamily="18" charset="0"/>
              </a:rPr>
              <a:t>It is commonly used in medical research to find stronger, clearer conclusions.</a:t>
            </a:r>
          </a:p>
          <a:p>
            <a:pPr marL="0" indent="0" algn="just">
              <a:buNone/>
              <a:defRPr/>
            </a:pPr>
            <a:r>
              <a:rPr lang="en-US" altLang="en-US" sz="1800" b="1" dirty="0">
                <a:latin typeface="Times New Roman" panose="02020603050405020304" pitchFamily="18" charset="0"/>
              </a:rPr>
              <a:t> </a:t>
            </a:r>
            <a:r>
              <a:rPr lang="en-US" altLang="en-US" sz="1800" b="1" u="sng" dirty="0">
                <a:latin typeface="Times New Roman" panose="02020603050405020304" pitchFamily="18" charset="0"/>
              </a:rPr>
              <a:t>Random effect model</a:t>
            </a:r>
            <a:endParaRPr lang="en-GB" altLang="en-US" sz="1800" b="1" u="sng" dirty="0">
              <a:latin typeface="Times New Roman" panose="02020603050405020304" pitchFamily="18" charset="0"/>
            </a:endParaRPr>
          </a:p>
          <a:p>
            <a:pPr marL="0" indent="0" algn="just">
              <a:buNone/>
              <a:defRPr/>
            </a:pPr>
            <a:r>
              <a:rPr lang="en-GB" altLang="en-US" sz="1800" dirty="0">
                <a:latin typeface="Times New Roman" panose="02020603050405020304" pitchFamily="18" charset="0"/>
              </a:rPr>
              <a:t>A random effects model is a statistical technique used in meta-analysis to estimate the impact size of a treatment or intervention across multiple studies due to significant heterogeneity.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  <a:defRPr/>
            </a:pPr>
            <a:r>
              <a:rPr lang="en-US" altLang="en-US" sz="1800" b="1" u="sng" dirty="0">
                <a:latin typeface="Times New Roman" panose="02020603050405020304" pitchFamily="18" charset="0"/>
              </a:rPr>
              <a:t> Heterogeneity</a:t>
            </a:r>
          </a:p>
          <a:p>
            <a:pPr marL="0" indent="0" algn="just">
              <a:buNone/>
              <a:defRPr/>
            </a:pPr>
            <a:r>
              <a:rPr lang="en-GB" altLang="en-US" sz="1800" dirty="0">
                <a:latin typeface="Times New Roman" panose="02020603050405020304" pitchFamily="18" charset="0"/>
              </a:rPr>
              <a:t>Heterogeneity in meta-analyses refers to the variation in study results, influenced by factors like research designs, population characteristics, and measures.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DCCD231-A208-D175-3157-0269FE24939E}"/>
              </a:ext>
            </a:extLst>
          </p:cNvPr>
          <p:cNvSpPr txBox="1">
            <a:spLocks/>
          </p:cNvSpPr>
          <p:nvPr/>
        </p:nvSpPr>
        <p:spPr>
          <a:xfrm>
            <a:off x="5486399" y="1625385"/>
            <a:ext cx="4823536" cy="5232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80000"/>
              </a:lnSpc>
              <a:buNone/>
              <a:defRPr/>
            </a:pPr>
            <a:r>
              <a:rPr lang="en-US" altLang="en-US" sz="2000" b="1" u="sng" dirty="0">
                <a:latin typeface="Times New Roman" panose="02020603050405020304" pitchFamily="18" charset="0"/>
              </a:rPr>
              <a:t>Subgroup Analysis</a:t>
            </a:r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en-GB" altLang="en-US" sz="1800" dirty="0">
                <a:latin typeface="Times New Roman" panose="02020603050405020304" pitchFamily="18" charset="0"/>
              </a:rPr>
              <a:t>Subgroup analysis is a vital component of meta-analyses, examining the significant differences in pooled effect sizes between subgroups of studies.</a:t>
            </a:r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en-GB" altLang="en-US" sz="2000" b="1" u="sng" dirty="0">
                <a:latin typeface="Times New Roman" panose="02020603050405020304" pitchFamily="18" charset="0"/>
              </a:rPr>
              <a:t>Meta-regression</a:t>
            </a:r>
            <a:endParaRPr lang="en-US" altLang="en-US" sz="2000" b="1" u="sng" dirty="0">
              <a:latin typeface="Times New Roman" panose="02020603050405020304" pitchFamily="18" charset="0"/>
            </a:endParaRPr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en-US" altLang="en-US" sz="1800" dirty="0">
                <a:latin typeface="Times New Roman" panose="02020603050405020304" pitchFamily="18" charset="0"/>
              </a:rPr>
              <a:t>The graph provides a quick summary of the data from the several studies that made up the meta-analysis, along with an estimate of the final findings.</a:t>
            </a:r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en-US" altLang="en-US" sz="2000" b="1" u="sng" dirty="0">
                <a:latin typeface="Times New Roman" panose="02020603050405020304" pitchFamily="18" charset="0"/>
              </a:rPr>
              <a:t>Forest Plot</a:t>
            </a:r>
          </a:p>
          <a:p>
            <a:pPr marL="0" indent="0" algn="just">
              <a:buNone/>
              <a:defRPr/>
            </a:pPr>
            <a:r>
              <a:rPr lang="en-GB" altLang="en-US" sz="1800" dirty="0">
                <a:latin typeface="Times New Roman" panose="02020603050405020304" pitchFamily="18" charset="0"/>
              </a:rPr>
              <a:t>The graph summarizes data from multiple studies in the meta-analysis and estimates the final findings.</a:t>
            </a:r>
            <a:endParaRPr lang="en-US" altLang="en-US" sz="1800" dirty="0"/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en-US" altLang="en-US" sz="2000" b="1" u="sng" dirty="0">
                <a:latin typeface="Times New Roman" panose="02020603050405020304" pitchFamily="18" charset="0"/>
              </a:rPr>
              <a:t>Funnel plot</a:t>
            </a:r>
          </a:p>
          <a:p>
            <a:pPr marL="0" indent="0" algn="just">
              <a:buNone/>
              <a:defRPr/>
            </a:pPr>
            <a:r>
              <a:rPr lang="en-US" altLang="en-US" sz="1800" dirty="0">
                <a:latin typeface="Times New Roman" panose="02020603050405020304" pitchFamily="18" charset="0"/>
              </a:rPr>
              <a:t>The relationship between a study's precision and effect size is displayed using a funnel plot.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475543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Inclusion and Exclusion Criteria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7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44500" y="1078456"/>
            <a:ext cx="6718300" cy="2168693"/>
          </a:xfrm>
        </p:spPr>
        <p:txBody>
          <a:bodyPr/>
          <a:lstStyle/>
          <a:p>
            <a:pPr marL="0" indent="0">
              <a:lnSpc>
                <a:spcPct val="70000"/>
              </a:lnSpc>
              <a:buNone/>
            </a:pPr>
            <a:r>
              <a:rPr lang="en-GB" altLang="en-US" sz="1800" b="1" dirty="0">
                <a:latin typeface="Times New Roman" panose="02020603050405020304" pitchFamily="18" charset="0"/>
              </a:rPr>
              <a:t>Inclusion</a:t>
            </a:r>
            <a:endParaRPr lang="en-US" altLang="en-US" sz="1800" dirty="0"/>
          </a:p>
          <a:p>
            <a:pPr>
              <a:buClr>
                <a:schemeClr val="bg1"/>
              </a:buClr>
            </a:pPr>
            <a:r>
              <a:rPr lang="en-US" altLang="en-US" sz="1800" dirty="0">
                <a:latin typeface="Times New Roman" panose="02020603050405020304" pitchFamily="18" charset="0"/>
              </a:rPr>
              <a:t>Meta-analyses or systematic reviews of epidemiological human studies only.</a:t>
            </a:r>
            <a:endParaRPr lang="en-US" altLang="en-US" sz="1800" dirty="0"/>
          </a:p>
          <a:p>
            <a:pPr>
              <a:buClr>
                <a:schemeClr val="bg1"/>
              </a:buClr>
            </a:pPr>
            <a:r>
              <a:rPr lang="en-IE" altLang="en-US" sz="1800" dirty="0">
                <a:latin typeface="Times New Roman" panose="02020603050405020304" pitchFamily="18" charset="0"/>
              </a:rPr>
              <a:t>Those which performed a systematic search for relevant research.</a:t>
            </a:r>
            <a:endParaRPr lang="en-US" altLang="en-US" sz="1800" b="1" dirty="0">
              <a:latin typeface="Times New Roman" panose="02020603050405020304" pitchFamily="18" charset="0"/>
            </a:endParaRPr>
          </a:p>
          <a:p>
            <a:pPr>
              <a:buClr>
                <a:schemeClr val="bg1"/>
              </a:buClr>
            </a:pPr>
            <a:r>
              <a:rPr lang="en-IE" altLang="en-US" sz="1800" dirty="0">
                <a:latin typeface="Times New Roman" panose="02020603050405020304" pitchFamily="18" charset="0"/>
              </a:rPr>
              <a:t>Those in which T2D was the main exposure of interest.</a:t>
            </a:r>
            <a:endParaRPr lang="en-US" altLang="en-US" sz="1800" b="1" dirty="0">
              <a:latin typeface="Times New Roman" panose="02020603050405020304" pitchFamily="18" charset="0"/>
            </a:endParaRPr>
          </a:p>
          <a:p>
            <a:pPr>
              <a:buClr>
                <a:schemeClr val="bg1"/>
              </a:buClr>
            </a:pPr>
            <a:r>
              <a:rPr lang="en-IE" altLang="en-US" sz="1800" dirty="0">
                <a:latin typeface="Times New Roman" panose="02020603050405020304" pitchFamily="18" charset="0"/>
              </a:rPr>
              <a:t>Those which examined the association between T2D and cancer incidence.</a:t>
            </a:r>
            <a:endParaRPr lang="en-US" altLang="en-US" sz="1800" b="1" dirty="0">
              <a:latin typeface="Times New Roman" panose="02020603050405020304" pitchFamily="18" charset="0"/>
            </a:endParaRPr>
          </a:p>
          <a:p>
            <a:pPr>
              <a:buClr>
                <a:schemeClr val="bg1"/>
              </a:buClr>
            </a:pPr>
            <a:r>
              <a:rPr lang="en-GB" altLang="en-US" sz="1800" dirty="0">
                <a:latin typeface="Times New Roman" panose="02020603050405020304" pitchFamily="18" charset="0"/>
              </a:rPr>
              <a:t>Written in English.</a:t>
            </a:r>
            <a:endParaRPr lang="en-IE" altLang="en-US" sz="1800" dirty="0">
              <a:latin typeface="Times New Roman" panose="02020603050405020304" pitchFamily="18" charset="0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926F598-BE86-7861-885D-3CF780BFB944}"/>
              </a:ext>
            </a:extLst>
          </p:cNvPr>
          <p:cNvSpPr txBox="1">
            <a:spLocks/>
          </p:cNvSpPr>
          <p:nvPr/>
        </p:nvSpPr>
        <p:spPr>
          <a:xfrm>
            <a:off x="444500" y="3906835"/>
            <a:ext cx="6718300" cy="21686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GB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Exclusion</a:t>
            </a:r>
            <a:endParaRPr lang="en-US" altLang="en-US" sz="1800" dirty="0"/>
          </a:p>
          <a:p>
            <a:pPr>
              <a:buClr>
                <a:schemeClr val="bg1"/>
              </a:buClr>
              <a:defRPr/>
            </a:pPr>
            <a:r>
              <a:rPr lang="en-IE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Randomized controlled trials (RCTs) were excluded.</a:t>
            </a:r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bg1"/>
              </a:buClr>
              <a:defRPr/>
            </a:pPr>
            <a:r>
              <a:rPr lang="en-IE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Studies in which T2D was not the primary exposure (e.g., T1D, gestational diabetes, diabetic complications).</a:t>
            </a:r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bg1"/>
              </a:buClr>
              <a:defRPr/>
            </a:pPr>
            <a:r>
              <a:rPr lang="en-IE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Studies in which cancer incidence or mortality was not the primary outcome.</a:t>
            </a:r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bg1"/>
              </a:buClr>
              <a:defRPr/>
            </a:pPr>
            <a:r>
              <a:rPr lang="en-IE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Meta-analyses of prognostic studies of T2D and mortality in cancer patients.</a:t>
            </a:r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670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Triangular pattern design with dimension">
            <a:extLst>
              <a:ext uri="{FF2B5EF4-FFF2-40B4-BE49-F238E27FC236}">
                <a16:creationId xmlns:a16="http://schemas.microsoft.com/office/drawing/2014/main" id="{3DCA2B8E-64D3-7645-8DEB-688ED5756F52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" r="59"/>
          <a:stretch>
            <a:fillRect/>
          </a:stretch>
        </p:blipFill>
        <p:spPr>
          <a:xfrm>
            <a:off x="0" y="1297189"/>
            <a:ext cx="12192002" cy="2289897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2EE8B64-040D-143A-3543-EAA0F4CA26FA}"/>
              </a:ext>
            </a:extLst>
          </p:cNvPr>
          <p:cNvSpPr/>
          <p:nvPr/>
        </p:nvSpPr>
        <p:spPr>
          <a:xfrm>
            <a:off x="5595582" y="341194"/>
            <a:ext cx="6305266" cy="58538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15E3981-F0D7-482C-A8E0-6A57700BE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978729"/>
          </a:xfrm>
        </p:spPr>
        <p:txBody>
          <a:bodyPr/>
          <a:lstStyle/>
          <a:p>
            <a:r>
              <a:rPr lang="en-GB" altLang="en-US" dirty="0">
                <a:solidFill>
                  <a:srgbClr val="FFFFFF"/>
                </a:solidFill>
                <a:latin typeface="Times New Roman" panose="02020603050405020304" pitchFamily="18" charset="0"/>
              </a:rPr>
              <a:t>Results &amp; Discussion:</a:t>
            </a:r>
            <a:br>
              <a:rPr lang="en-IE" altLang="en-US" dirty="0">
                <a:solidFill>
                  <a:srgbClr val="FFFFFF"/>
                </a:solidFill>
                <a:latin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82206B1-586F-4254-9B36-D06C4E294AC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0" y="1297189"/>
            <a:ext cx="5353334" cy="2619718"/>
          </a:xfrm>
        </p:spPr>
        <p:txBody>
          <a:bodyPr/>
          <a:lstStyle/>
          <a:p>
            <a:pPr algn="just">
              <a:spcBef>
                <a:spcPct val="0"/>
              </a:spcBef>
            </a:pPr>
            <a:r>
              <a:rPr lang="en-US" altLang="en-US" sz="2400" dirty="0">
                <a:solidFill>
                  <a:srgbClr val="FFFFFF"/>
                </a:solidFill>
                <a:highlight>
                  <a:srgbClr val="103350"/>
                </a:highlight>
                <a:latin typeface="Times New Roman" panose="02020603050405020304" pitchFamily="18" charset="0"/>
              </a:rPr>
              <a:t>A total of 4994 records were identified through databases and manual search. After removing duplicates and ineligible studies, 11 meta-analysis papers were finally included in this umbrella analysis. The analysis was performed using R software (4.4.2). </a:t>
            </a:r>
            <a:endParaRPr lang="en-US" altLang="en-US" sz="2400" dirty="0">
              <a:highlight>
                <a:srgbClr val="103350"/>
              </a:highlight>
              <a:latin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478C69-0A1D-45FF-8600-ED903803F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3E974F-10D0-BFCC-BC47-AEF95CC28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5272" y="177800"/>
            <a:ext cx="8654340" cy="6017274"/>
          </a:xfrm>
          <a:prstGeom prst="rect">
            <a:avLst/>
          </a:prstGeom>
        </p:spPr>
      </p:pic>
      <p:sp>
        <p:nvSpPr>
          <p:cNvPr id="9" name="TextBox 13">
            <a:extLst>
              <a:ext uri="{FF2B5EF4-FFF2-40B4-BE49-F238E27FC236}">
                <a16:creationId xmlns:a16="http://schemas.microsoft.com/office/drawing/2014/main" id="{B278A82D-EA72-CA12-863E-D0085F791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6877" y="6259531"/>
            <a:ext cx="61626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Aptos" panose="020B0004020202020204" pitchFamily="34" charset="0"/>
                <a:cs typeface="Aptos" panose="020B00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ptos" panose="020B0004020202020204" pitchFamily="34" charset="0"/>
                <a:cs typeface="Aptos" panose="020B00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Aptos" panose="020B0004020202020204" pitchFamily="34" charset="0"/>
                <a:cs typeface="Aptos" panose="020B00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ptos" panose="020B0004020202020204" pitchFamily="34" charset="0"/>
                <a:cs typeface="Aptos" panose="020B00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ptos" panose="020B0004020202020204" pitchFamily="34" charset="0"/>
                <a:cs typeface="Aptos" panose="020B00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ptos" panose="020B0004020202020204" pitchFamily="34" charset="0"/>
                <a:cs typeface="Aptos" panose="020B00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ptos" panose="020B0004020202020204" pitchFamily="34" charset="0"/>
                <a:cs typeface="Aptos" panose="020B00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ptos" panose="020B0004020202020204" pitchFamily="34" charset="0"/>
                <a:cs typeface="Aptos" panose="020B00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ptos" panose="020B0004020202020204" pitchFamily="34" charset="0"/>
                <a:cs typeface="Aptos" panose="020B00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Prisma Flow Chart for Inclusion and Exclusion of Studies </a:t>
            </a:r>
            <a:endParaRPr lang="en-IE" altLang="en-US" sz="1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18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0328EFC-19FE-E088-8BDE-542875EBC56F}"/>
              </a:ext>
            </a:extLst>
          </p:cNvPr>
          <p:cNvSpPr/>
          <p:nvPr/>
        </p:nvSpPr>
        <p:spPr>
          <a:xfrm>
            <a:off x="109182" y="818866"/>
            <a:ext cx="11859905" cy="58613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223" y="0"/>
            <a:ext cx="11463554" cy="591267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altLang="en-US" sz="2400" dirty="0">
                <a:latin typeface="Times New Roman" panose="02020603050405020304" pitchFamily="18" charset="0"/>
                <a:cs typeface="Calibri" panose="020F0502020204030204" pitchFamily="34" charset="0"/>
              </a:rPr>
              <a:t>General Characteristics of Studies Selected in the Umbrella Analysis (n=11).</a:t>
            </a:r>
            <a:endParaRPr lang="en-IE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9</a:t>
            </a:fld>
            <a:endParaRPr lang="en-US" noProof="0" dirty="0"/>
          </a:p>
        </p:txBody>
      </p:sp>
      <p:graphicFrame>
        <p:nvGraphicFramePr>
          <p:cNvPr id="7" name="Group 3">
            <a:extLst>
              <a:ext uri="{FF2B5EF4-FFF2-40B4-BE49-F238E27FC236}">
                <a16:creationId xmlns:a16="http://schemas.microsoft.com/office/drawing/2014/main" id="{305DE601-0298-C21A-3E72-B29A2D9F1E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995186"/>
              </p:ext>
            </p:extLst>
          </p:nvPr>
        </p:nvGraphicFramePr>
        <p:xfrm>
          <a:off x="136525" y="846138"/>
          <a:ext cx="11820525" cy="5757864"/>
        </p:xfrm>
        <a:graphic>
          <a:graphicData uri="http://schemas.openxmlformats.org/drawingml/2006/table">
            <a:tbl>
              <a:tblPr/>
              <a:tblGrid>
                <a:gridCol w="346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1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2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6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91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8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17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921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9383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97961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79822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S.no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Author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Association Diabeteswith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Year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Studies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Cancer Events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 Population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I-square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Random Effects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Gender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p-value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Study Design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822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Kramer et al. [37]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Colorectal cancer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2011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107089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4144874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NA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RR = 1.31 (95% CI = 1.23-1.39)  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Both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 &lt;  0.05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case-control and cohort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822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Boyle et al. [38]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Breast cancer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2012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56138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NA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0.74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RR = 1.27 (95% CI = 1.16-1.39)  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Both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 &lt;  0.01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case-control and cohort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822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Yang et al. [39]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Gallbladder cancer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2013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6413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5463339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0.94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RR = 1.68 (95% CI = 1.32-2.13)  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Both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 &lt;  0.01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case-control and cohort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822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Xu et al. [40]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Prostate cancer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2013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157407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1505878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0.78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RR = 0.84 (95% CI = 0.78-0.91)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Both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 &lt;  0.01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case-control and cohort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9822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Gu et al. [41]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Gallbladder cancer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2015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4106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4100000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0.435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RR = 1.56 (95% CI = 1.36-1.79)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Both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 &lt;  0.010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case-control and cohort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9822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Guraya [42]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Colorectal cancer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2015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5229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114252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0.92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RR = 1.21 (95% CI = 1.02-1.42)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Both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 &lt; 0.00001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cohort studies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9822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Wu et al. [43]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Overall nut consumption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2015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30708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2119718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0.742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RR = 0.98 (95% CI = 0.84-1.14)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Both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 &lt; 0.004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case-control and cohort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9822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Yan et al. [70]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Head and Neck cancer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51496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1456902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0.832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RR = 1.04 (95% CI = 0.88-1.23)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Both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NA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case-control and cohort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9822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Zhang et al. [71]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Breast cancer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6115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73816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0.643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OR = 1.19 (95% CI = 1.04-1.36)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Women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 &lt; 0.012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case-control study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9822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Zeng et al. [72]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Colorectal cancer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3402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271024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0.579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HR = 1.21 (95% CI = 1.11-1.31)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Women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NA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cohort studies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9822"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Jordt et al. [73]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Breast cancer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1769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95743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0.97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EE = 1.23 (95% CI = 1.13-1.33)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Both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NA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 marL="4572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 marL="9144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8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 marL="1371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 marL="18288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marL="22860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marL="27432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marL="32004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marL="365760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case-control, cohort, case-cohort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5" marR="6805" marT="680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772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966" y="224725"/>
            <a:ext cx="11214100" cy="156966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alt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forest plot displaying the global prevalence of T2D and Cancer.</a:t>
            </a:r>
            <a:br>
              <a:rPr lang="en-US" altLang="en-US" dirty="0">
                <a:latin typeface="Arial" panose="020B0604020202020204" pitchFamily="34" charset="0"/>
              </a:rPr>
            </a:br>
            <a:r>
              <a:rPr lang="en-IE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en-IE" altLang="en-US" sz="2800" dirty="0">
                <a:latin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IE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IE" altLang="en-US" sz="2800" dirty="0">
              <a:latin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10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44500" y="1625385"/>
            <a:ext cx="2558007" cy="5232615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Umbrella analysis included 10 studies with 19.3 million people.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Global prevalence was </a:t>
            </a:r>
            <a:r>
              <a:rPr lang="en-US" altLang="zh-CN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2.61%</a:t>
            </a:r>
            <a: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(95% CI: 1.01–4.92).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Prevalence ranged from </a:t>
            </a:r>
            <a:r>
              <a:rPr lang="en-US" altLang="zh-CN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0.10% to 10.45%</a:t>
            </a:r>
            <a: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→ very high heterogeneity (I² = 100%).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Random-effects model was applied, prediction interval </a:t>
            </a:r>
            <a:r>
              <a:rPr lang="en-US" altLang="zh-CN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0.00–14.97%</a:t>
            </a:r>
            <a: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Picture 3" descr="A graph of events and numbers">
            <a:extLst>
              <a:ext uri="{FF2B5EF4-FFF2-40B4-BE49-F238E27FC236}">
                <a16:creationId xmlns:a16="http://schemas.microsoft.com/office/drawing/2014/main" id="{234B95AE-8AE7-3E3A-B0DF-2D0F41988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179" y="1009555"/>
            <a:ext cx="8407021" cy="5670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0020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77800"/>
            <a:ext cx="11214100" cy="1200329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altLang="en-US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forest plot displaying the Pooled Risk ratios estimates of T2D and Cancer Risk factors.</a:t>
            </a:r>
            <a:br>
              <a:rPr lang="en-US" altLang="en-US" sz="2400" dirty="0">
                <a:latin typeface="Arial" panose="020B0604020202020204" pitchFamily="34" charset="0"/>
              </a:rPr>
            </a:br>
            <a:r>
              <a:rPr lang="en-IE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en-IE" altLang="en-US" sz="2000" dirty="0">
                <a:latin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IE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IE" altLang="en-US" sz="2000" dirty="0">
              <a:latin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11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44500" y="1625385"/>
            <a:ext cx="3554294" cy="5232615"/>
          </a:xfrm>
        </p:spPr>
        <p:txBody>
          <a:bodyPr/>
          <a:lstStyle/>
          <a:p>
            <a:pPr algn="just">
              <a:lnSpc>
                <a:spcPct val="150000"/>
              </a:lnSpc>
              <a:spcBef>
                <a:spcPct val="0"/>
              </a:spcBef>
              <a:buClr>
                <a:schemeClr val="bg1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Forest plot of 11 meta-analyses showed 20% higher cancer risk in people with T2D (RR = 1.20, 95% CI: 1.07–1.34, p &lt; 0.01).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>
                <a:schemeClr val="bg1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Indicates a positive association between Type 2 Diabetes and cancer.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>
                <a:schemeClr val="bg1"/>
              </a:buClr>
              <a:buFont typeface="Times New Roman" panose="02020603050405020304" pitchFamily="18" charset="0"/>
              <a:buChar char="•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heterogeneity (I² = 91.8%) shows variation between studies due to population, methods, or cancer type.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69E8F34D-E170-B81B-92B1-2DC3CE6EC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795" y="661916"/>
            <a:ext cx="7995682" cy="5534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337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7483" y="454080"/>
            <a:ext cx="8477034" cy="558317"/>
          </a:xfrm>
        </p:spPr>
        <p:txBody>
          <a:bodyPr>
            <a:noAutofit/>
          </a:bodyPr>
          <a:lstStyle/>
          <a:p>
            <a:pPr algn="ctr"/>
            <a:r>
              <a:rPr lang="en-US" altLang="en-US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Subgroup forest plot showing Year-wise Risk Estimates of T2D and Cancer (Before and After 2020).</a:t>
            </a:r>
            <a:br>
              <a:rPr lang="en-US" altLang="en-US" sz="2000" dirty="0"/>
            </a:br>
            <a:endParaRPr lang="en-US" alt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12</a:t>
            </a:fld>
            <a:endParaRPr lang="en-US" noProof="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10C332A-EE76-225D-132B-EB687A794A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DED31BA7-EAD8-70BC-D6CB-E2B818BC5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81" y="733239"/>
            <a:ext cx="11907838" cy="5670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1636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950" y="53560"/>
            <a:ext cx="11214100" cy="978729"/>
          </a:xfrm>
        </p:spPr>
        <p:txBody>
          <a:bodyPr/>
          <a:lstStyle/>
          <a:p>
            <a:pPr algn="ctr"/>
            <a:r>
              <a:rPr lang="en-US" alt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Subgroup Analysis of T2D and Cancer Types.</a:t>
            </a:r>
            <a:br>
              <a:rPr lang="en-US" altLang="en-US" sz="2400" dirty="0"/>
            </a:br>
            <a:endParaRPr lang="en-US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13</a:t>
            </a:fld>
            <a:endParaRPr lang="en-US" noProof="0" dirty="0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2DA525BE-CAB6-4654-D2A0-C8919E90D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05" y="638010"/>
            <a:ext cx="11125445" cy="567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0044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84775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alt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Funnel Plot Assessing Publication Bias in the Umbrella-Analysis</a:t>
            </a: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14</a:t>
            </a:fld>
            <a:endParaRPr lang="en-US" noProof="0" dirty="0"/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679BA11E-F753-2516-0A34-D737902F0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999" y="1318288"/>
            <a:ext cx="10080201" cy="536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416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380" y="486351"/>
            <a:ext cx="11214100" cy="584775"/>
          </a:xfrm>
        </p:spPr>
        <p:txBody>
          <a:bodyPr/>
          <a:lstStyle/>
          <a:p>
            <a:pPr lvl="0" algn="ctr" fontAlgn="b">
              <a:lnSpc>
                <a:spcPct val="100000"/>
              </a:lnSpc>
              <a:spcAft>
                <a:spcPct val="0"/>
              </a:spcAft>
            </a:pPr>
            <a:r>
              <a:rPr lang="en-US" alt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Uni-variate Meta Regression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15</a:t>
            </a:fld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520505" y="1429094"/>
            <a:ext cx="5008098" cy="315210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Meta-regression analysis found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year of publication, cancer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type, and gender had no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effect on T2D and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cancer risk. Only the effect of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size was significant 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 = 0.0367), meaning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the risk ratio was slightly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 with larger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sizes. 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Group 5">
            <a:extLst>
              <a:ext uri="{FF2B5EF4-FFF2-40B4-BE49-F238E27FC236}">
                <a16:creationId xmlns:a16="http://schemas.microsoft.com/office/drawing/2014/main" id="{B1924DFA-D1F9-4842-D271-61E13438EE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463173"/>
              </p:ext>
            </p:extLst>
          </p:nvPr>
        </p:nvGraphicFramePr>
        <p:xfrm>
          <a:off x="5151095" y="1339391"/>
          <a:ext cx="7040905" cy="4625972"/>
        </p:xfrm>
        <a:graphic>
          <a:graphicData uri="http://schemas.openxmlformats.org/drawingml/2006/table">
            <a:tbl>
              <a:tblPr/>
              <a:tblGrid>
                <a:gridCol w="1884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9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5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08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1397">
                <a:tc gridSpan="5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Uni-variate Meta Regression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301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Co-variate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Co-efficient (</a:t>
                      </a:r>
                      <a:r>
                        <a:rPr kumimoji="0" lang="el-G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β)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95% confidence interval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R-square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15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 of publication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-0.0045</a:t>
                      </a:r>
                    </a:p>
                  </a:txBody>
                  <a:tcPr marL="9527" marR="9527" marT="9527" marB="0" anchor="ctr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0.747</a:t>
                      </a:r>
                      <a:endParaRPr kumimoji="0" lang="en-US" altLang="en-US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7" marR="9527" marT="9527" marB="0" anchor="ctr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(-0.0321 to 0.0230)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ptos" panose="020B0004020202020204" pitchFamily="34" charset="0"/>
                        </a:rPr>
                        <a:t>0.00%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7" marB="0" anchor="ctr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315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Sample size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-0.0000</a:t>
                      </a:r>
                    </a:p>
                  </a:txBody>
                  <a:tcPr marL="9527" marR="9527" marT="9527" marB="0" anchor="ctr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0.0367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(-0.0000 to -0.0000)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ptos" panose="020B0004020202020204" pitchFamily="34" charset="0"/>
                        </a:rPr>
                        <a:t>28.34%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15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Breast cancer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0.2074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0.0691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–0.1162 to 0.4309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ptos" panose="020B0004020202020204" pitchFamily="34" charset="0"/>
                        </a:rPr>
                        <a:t>0.00%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7" marB="0" anchor="ctr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315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Colorectal cancer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0.0113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0.9445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–0.3055 to 0.3281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ptos" panose="020B0004020202020204" pitchFamily="34" charset="0"/>
                        </a:rPr>
                        <a:t>0.00%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7" marB="0" anchor="ctr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315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Gallbladder cancer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-0.0854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0.6368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–0.4398 to 0.2691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ptos" panose="020B0004020202020204" pitchFamily="34" charset="0"/>
                        </a:rPr>
                        <a:t>0.00%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7" marB="0" anchor="ctr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474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Head and Neck cancer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-0.1681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0.4795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–0.6342 to 0.2979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ptos" panose="020B0004020202020204" pitchFamily="34" charset="0"/>
                        </a:rPr>
                        <a:t>0.00%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7" marB="0" anchor="ctr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474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Nut Consumption (Overall)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-0.2276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0.3333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–0.6885 to 0.2334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ptos" panose="020B0004020202020204" pitchFamily="34" charset="0"/>
                        </a:rPr>
                        <a:t>0.00%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7" marB="0" anchor="ctr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315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Prostate cancer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0.3114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0.2188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–0.1849 to 0.8078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ptos" panose="020B0004020202020204" pitchFamily="34" charset="0"/>
                        </a:rPr>
                        <a:t>0.00%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7" marB="0" anchor="ctr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315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Gender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0.0321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0.625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–0.1606 to 0.0965</a:t>
                      </a: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000000"/>
                          </a:solidFill>
                          <a:latin typeface="Aptos" panose="020B0004020202020204" pitchFamily="34" charset="0"/>
                          <a:cs typeface="Aptos" panose="020B00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ptos" panose="020B0004020202020204" pitchFamily="34" charset="0"/>
                        </a:rPr>
                        <a:t>67.14%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7" marB="0" anchor="b" horzOverflow="overflow">
                    <a:lnL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6432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0" y="392799"/>
            <a:ext cx="11214100" cy="535531"/>
          </a:xfrm>
        </p:spPr>
        <p:txBody>
          <a:bodyPr/>
          <a:lstStyle/>
          <a:p>
            <a:r>
              <a:rPr lang="en-GB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16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44499" y="1528548"/>
            <a:ext cx="7866988" cy="5329451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zh-CN" sz="1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10 studies (19.3 million people) → global prevalence </a:t>
            </a:r>
            <a:r>
              <a:rPr lang="en-US" altLang="zh-CN" sz="18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2.61%</a:t>
            </a:r>
            <a:r>
              <a:rPr lang="en-US" altLang="zh-CN" sz="1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(95% CI: 1.01–4.92).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zh-CN" sz="1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Prevalence range was wide (</a:t>
            </a:r>
            <a:r>
              <a:rPr lang="en-US" altLang="zh-CN" sz="18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0.10% to 10.45%</a:t>
            </a:r>
            <a:r>
              <a:rPr lang="en-US" altLang="zh-CN" sz="1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).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zh-CN" sz="1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Forest plot showed pooled </a:t>
            </a:r>
            <a:r>
              <a:rPr lang="en-US" altLang="zh-CN" sz="18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RR = 1.20</a:t>
            </a:r>
            <a:r>
              <a:rPr lang="en-US" altLang="zh-CN" sz="1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(95% CI: 1.07–1.34) → </a:t>
            </a:r>
            <a:r>
              <a:rPr lang="en-US" altLang="zh-CN" sz="18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T2D patients have 20% higher cancer risk</a:t>
            </a:r>
            <a:r>
              <a:rPr lang="en-US" altLang="zh-CN" sz="1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(p &lt; 0.01).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zh-CN" sz="1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Strong association seen especially with </a:t>
            </a:r>
            <a:r>
              <a:rPr lang="en-US" altLang="zh-CN" sz="18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colorectal, breast and prostate cancer</a:t>
            </a:r>
            <a:r>
              <a:rPr lang="en-US" altLang="zh-CN" sz="1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zh-CN" sz="1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Subgroup analysis showed similar results before and after 2020 (RR 1.22 vs 1.20).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zh-CN" sz="1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Meta-regression showed year, cancer type and gender did </a:t>
            </a:r>
            <a:r>
              <a:rPr lang="en-US" altLang="zh-CN" sz="18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not</a:t>
            </a:r>
            <a:r>
              <a:rPr lang="en-US" altLang="zh-CN" sz="1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change the cancer risk; only sample size had a small effect (p = 0.0367).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altLang="zh-CN" sz="1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Funnel plot showed </a:t>
            </a:r>
            <a:r>
              <a:rPr lang="en-US" altLang="zh-CN" sz="18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no major publication bias</a:t>
            </a:r>
            <a:r>
              <a:rPr lang="en-US" altLang="zh-CN" sz="1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making the results more reliable.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en-US" altLang="zh-CN" sz="18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en-US" altLang="zh-CN" sz="18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827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228" y="542925"/>
            <a:ext cx="11214100" cy="535531"/>
          </a:xfrm>
        </p:spPr>
        <p:txBody>
          <a:bodyPr/>
          <a:lstStyle/>
          <a:p>
            <a:r>
              <a:rPr lang="en-GB" altLang="en-US" dirty="0">
                <a:latin typeface="Times New Roman" panose="02020603050405020304" pitchFamily="18" charset="0"/>
              </a:rPr>
              <a:t>References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17</a:t>
            </a:fld>
            <a:endParaRPr lang="en-US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271957" y="1078456"/>
            <a:ext cx="11386643" cy="6047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75"/>
              </a:spcAft>
              <a:buSzPts val="120000"/>
            </a:pPr>
            <a:r>
              <a:rPr lang="en-US" alt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[1] </a:t>
            </a:r>
            <a:r>
              <a:rPr lang="en-US" altLang="en-US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World Health Organization</a:t>
            </a:r>
            <a:r>
              <a:rPr lang="en-US" alt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“Diabetes,” </a:t>
            </a:r>
            <a:r>
              <a:rPr lang="en-US" altLang="en-US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en-US" alt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[Online]. Available: https://www.who.int/health-topics/diabetes#tab=tab_1. [Accessed: Dec. 23, 2024].</a:t>
            </a:r>
          </a:p>
          <a:p>
            <a:pPr algn="just">
              <a:lnSpc>
                <a:spcPct val="150000"/>
              </a:lnSpc>
              <a:spcAft>
                <a:spcPts val="75"/>
              </a:spcAft>
              <a:buSzPts val="120000"/>
            </a:pPr>
            <a:r>
              <a:rPr lang="en-US" alt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[2] K. K. </a:t>
            </a:r>
            <a:r>
              <a:rPr lang="en-US" alt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Tsilidis</a:t>
            </a:r>
            <a:r>
              <a:rPr lang="en-US" alt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J. C. Kasimis, D. S. Lopez, E. E. </a:t>
            </a:r>
            <a:r>
              <a:rPr lang="en-US" alt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Ntzani</a:t>
            </a:r>
            <a:r>
              <a:rPr lang="en-US" alt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J. P. A. Ioannidis, “Type 2 diabetes and cancer: umbrella review of meta-analyses of observational studies,” </a:t>
            </a:r>
            <a:r>
              <a:rPr lang="en-US" altLang="en-US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BMJ</a:t>
            </a:r>
            <a:r>
              <a:rPr lang="en-US" alt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vol. 350, no. jan02 1, p. g7607, Jan. 2015.</a:t>
            </a:r>
          </a:p>
          <a:p>
            <a:pPr algn="just">
              <a:lnSpc>
                <a:spcPct val="150000"/>
              </a:lnSpc>
              <a:spcAft>
                <a:spcPts val="75"/>
              </a:spcAft>
              <a:buSzPts val="120000"/>
            </a:pPr>
            <a:r>
              <a:rPr lang="en-US" alt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[3] T. </a:t>
            </a:r>
            <a:r>
              <a:rPr lang="en-US" alt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Ohkuma</a:t>
            </a:r>
            <a:r>
              <a:rPr lang="en-US" alt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S. A. Peters, and M. Woodward, “Association of type 2 diabetes with cancer:      A meta-analysis with bias analysis for unmeasured confounding in 151 cohorts comprising 32 million people,” </a:t>
            </a:r>
            <a:r>
              <a:rPr lang="en-US" altLang="en-US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Diabetes</a:t>
            </a:r>
            <a:r>
              <a:rPr lang="en-US" alt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en-US" alt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vol. 43, no. 9, pp. 2313–2322, Sep. 2020.</a:t>
            </a:r>
          </a:p>
          <a:p>
            <a:pPr>
              <a:lnSpc>
                <a:spcPct val="150000"/>
              </a:lnSpc>
              <a:spcAft>
                <a:spcPts val="75"/>
              </a:spcAft>
              <a:buSzPts val="120000"/>
            </a:pPr>
            <a:r>
              <a:rPr lang="en-US" alt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[4] Y. Zheng, M. He, and N. Congdon, “The Worldwide Epidemic of Diabetic Retinopathy,” </a:t>
            </a:r>
            <a:r>
              <a:rPr lang="en-US" altLang="en-US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Indian Journal of Ophthalmology</a:t>
            </a:r>
            <a:r>
              <a:rPr lang="en-US" alt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vol. 60, no. 5, p. 428, Jan. 2012.</a:t>
            </a:r>
          </a:p>
          <a:p>
            <a:pPr>
              <a:lnSpc>
                <a:spcPct val="150000"/>
              </a:lnSpc>
              <a:spcAft>
                <a:spcPts val="75"/>
              </a:spcAft>
              <a:buSzPts val="120000"/>
            </a:pPr>
            <a:r>
              <a:rPr lang="en-US" alt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[5] Y. Gang, W. Qing, Q. Bin, S. Yan, W. </a:t>
            </a:r>
            <a:r>
              <a:rPr lang="en-US" altLang="en-US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Chuanxin</a:t>
            </a:r>
            <a:r>
              <a:rPr lang="en-US" alt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L. Xiaoyong, and H. Dalin, “Collaborative meta-analysis of individual participant data from observational studies of type 2 diabetes mellitus and risk of prostate cancer,” </a:t>
            </a:r>
            <a:r>
              <a:rPr lang="en-US" altLang="en-US" sz="1600" i="1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Ann</a:t>
            </a:r>
            <a:r>
              <a:rPr lang="en-US" alt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altLang="en-US" sz="1600" i="1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Oncol</a:t>
            </a:r>
            <a:r>
              <a:rPr lang="en-US" alt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., vol. 24, no. 2, pp. 452–460, Feb. 2013.</a:t>
            </a:r>
            <a:endParaRPr lang="en-US" alt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75"/>
              </a:spcAft>
              <a:buSzPts val="120000"/>
            </a:pPr>
            <a:r>
              <a:rPr lang="en-US" alt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[6] S. Y. </a:t>
            </a:r>
            <a:r>
              <a:rPr lang="en-US" altLang="en-US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Guraya</a:t>
            </a:r>
            <a:r>
              <a:rPr lang="en-US" alt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“Association of type 2 diabetes mellitus and the risk of colorectal cancer: A meta-analysis and systematic review,” </a:t>
            </a:r>
            <a:r>
              <a:rPr lang="en-US" altLang="en-US" sz="1600" i="1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World</a:t>
            </a:r>
            <a:r>
              <a:rPr lang="en-US" alt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altLang="en-US" sz="1600" i="1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J</a:t>
            </a:r>
            <a:r>
              <a:rPr lang="en-US" alt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en-US" altLang="en-US" sz="1600" i="1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Gastroenterol</a:t>
            </a:r>
            <a:r>
              <a:rPr lang="en-US" alt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., vol. 21, no. 19, pp. 6026–6031, May 2015.</a:t>
            </a:r>
            <a:endParaRPr lang="en-US" alt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75"/>
              </a:spcAft>
              <a:buSzPts val="120000"/>
            </a:pPr>
            <a:r>
              <a:rPr lang="en-US" alt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[7 ] S. C. Larsson, C. S. </a:t>
            </a:r>
            <a:r>
              <a:rPr lang="en-US" altLang="en-US" sz="1600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Mantzoros</a:t>
            </a:r>
            <a:r>
              <a:rPr lang="en-US" alt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and A. Wolk, “Diabetes mellitus and risk of breast cancer: A meta‐analysis,” </a:t>
            </a:r>
            <a:r>
              <a:rPr lang="en-US" altLang="en-US" sz="1600" i="1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Int. J. Cancer</a:t>
            </a:r>
            <a:r>
              <a:rPr lang="en-US" alt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vol. 121, no. 4, pp. 856–862, Mar. 2007.</a:t>
            </a:r>
            <a:endParaRPr lang="en-IE" alt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75"/>
              </a:spcAft>
              <a:buSzPts val="120000"/>
            </a:pPr>
            <a:endParaRPr lang="en-US" alt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293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ustom 3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687569_Modern blue presentation_AAS_v5" id="{C7B59113-CD15-4341-96CA-86E715D5BE98}" vid="{5A8FDAEB-3DF3-4B3C-A708-49813F8D6F8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C103400-4A22-4E35-B588-4C4D426389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B26E0C9-B2AA-42E6-97B6-E1B7D9EAF12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757914-1161-4661-9696-421FD6935CDD}">
  <ds:schemaRefs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71af3243-3dd4-4a8d-8c0d-dd76da1f02a5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1922</Words>
  <Application>Microsoft Office PowerPoint</Application>
  <PresentationFormat>Widescreen</PresentationFormat>
  <Paragraphs>321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Times New Roman</vt:lpstr>
      <vt:lpstr>Trade Gothic LT Pro</vt:lpstr>
      <vt:lpstr>Trebuchet MS</vt:lpstr>
      <vt:lpstr>Wingdings</vt:lpstr>
      <vt:lpstr>Office Theme</vt:lpstr>
      <vt:lpstr>ASSOCIATION BETWEEN TYPE-2 DIABETES AND CANCER RISK: AN UMBRELLA ANALYSIS OF OBSERVATIONAL STUDIES</vt:lpstr>
      <vt:lpstr>Presentation Outline</vt:lpstr>
      <vt:lpstr>Introduction</vt:lpstr>
      <vt:lpstr>Problem Statement</vt:lpstr>
      <vt:lpstr>Objectives</vt:lpstr>
      <vt:lpstr>Research Methodology</vt:lpstr>
      <vt:lpstr>Inclusion and Exclusion Criteria</vt:lpstr>
      <vt:lpstr>Results &amp; Discussion: </vt:lpstr>
      <vt:lpstr>General Characteristics of Studies Selected in the Umbrella Analysis (n=11).</vt:lpstr>
      <vt:lpstr>A forest plot displaying the global prevalence of T2D and Cancer.    </vt:lpstr>
      <vt:lpstr>A forest plot displaying the Pooled Risk ratios estimates of T2D and Cancer Risk factors.    </vt:lpstr>
      <vt:lpstr>Subgroup forest plot showing Year-wise Risk Estimates of T2D and Cancer (Before and After 2020). </vt:lpstr>
      <vt:lpstr>Subgroup Analysis of T2D and Cancer Types. </vt:lpstr>
      <vt:lpstr>Funnel Plot Assessing Publication Bias in the Umbrella-Analysis</vt:lpstr>
      <vt:lpstr>Uni-variate Meta Regression</vt:lpstr>
      <vt:lpstr>Conclusion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ASSOCIATION BETWEEN TYPE-2 DIABETES AND CANCER RISK: AN UMBRELLA ANALYSIS OF OBSERVATIONAL STUDIES</dc:title>
  <dc:creator>Rabia Liaquat (Statistical Officer)</dc:creator>
  <cp:lastModifiedBy>Rabia Liaquat (Statistical Officer)</cp:lastModifiedBy>
  <cp:revision>4</cp:revision>
  <dcterms:created xsi:type="dcterms:W3CDTF">2023-12-02T21:52:57Z</dcterms:created>
  <dcterms:modified xsi:type="dcterms:W3CDTF">2025-11-09T17:01:20Z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