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699" r:id="rId3"/>
  </p:sldMasterIdLst>
  <p:notesMasterIdLst>
    <p:notesMasterId r:id="rId21"/>
  </p:notesMasterIdLst>
  <p:sldIdLst>
    <p:sldId id="932" r:id="rId4"/>
    <p:sldId id="986" r:id="rId5"/>
    <p:sldId id="987" r:id="rId6"/>
    <p:sldId id="988" r:id="rId7"/>
    <p:sldId id="990" r:id="rId8"/>
    <p:sldId id="992" r:id="rId9"/>
    <p:sldId id="993" r:id="rId10"/>
    <p:sldId id="994" r:id="rId11"/>
    <p:sldId id="995" r:id="rId12"/>
    <p:sldId id="996" r:id="rId13"/>
    <p:sldId id="997" r:id="rId14"/>
    <p:sldId id="1003" r:id="rId15"/>
    <p:sldId id="989" r:id="rId16"/>
    <p:sldId id="999" r:id="rId17"/>
    <p:sldId id="1000" r:id="rId18"/>
    <p:sldId id="1001" r:id="rId19"/>
    <p:sldId id="1002" r:id="rId2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CC66"/>
    <a:srgbClr val="000099"/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85" d="100"/>
          <a:sy n="85" d="100"/>
        </p:scale>
        <p:origin x="2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057F2-E18C-4B5E-B82D-21116C9735C3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832EC-504F-421F-801A-A6878A1EC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58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4542BD-E1C2-4EC0-AE19-55352E106BC9}"/>
              </a:ext>
            </a:extLst>
          </p:cNvPr>
          <p:cNvGrpSpPr/>
          <p:nvPr userDrawn="1"/>
        </p:nvGrpSpPr>
        <p:grpSpPr>
          <a:xfrm>
            <a:off x="0" y="0"/>
            <a:ext cx="8165453" cy="869889"/>
            <a:chOff x="-1" y="-49558"/>
            <a:chExt cx="8165453" cy="869889"/>
          </a:xfrm>
        </p:grpSpPr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5ECEF9CE-B2C3-40F1-BA60-F13186A4A697}"/>
                </a:ext>
              </a:extLst>
            </p:cNvPr>
            <p:cNvGrpSpPr/>
            <p:nvPr/>
          </p:nvGrpSpPr>
          <p:grpSpPr>
            <a:xfrm>
              <a:off x="17132" y="-8690"/>
              <a:ext cx="8148320" cy="825643"/>
              <a:chOff x="0" y="0"/>
              <a:chExt cx="5059561" cy="102819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EA1C7EE5-0E65-4316-B945-E2D57B950B00}"/>
                  </a:ext>
                </a:extLst>
              </p:cNvPr>
              <p:cNvSpPr/>
              <p:nvPr/>
            </p:nvSpPr>
            <p:spPr>
              <a:xfrm>
                <a:off x="0" y="0"/>
                <a:ext cx="5059561" cy="1028194"/>
              </a:xfrm>
              <a:prstGeom prst="homePlate">
                <a:avLst/>
              </a:prstGeom>
              <a:grpFill/>
              <a:ln w="38100" cap="sq">
                <a:solidFill>
                  <a:srgbClr val="56AEFF"/>
                </a:solidFill>
                <a:prstDash val="solid"/>
                <a:miter/>
              </a:ln>
            </p:spPr>
            <p:txBody>
              <a:bodyPr anchor="ctr"/>
              <a:lstStyle/>
              <a:p>
                <a:endParaRPr lang="aa-ET" dirty="0"/>
              </a:p>
            </p:txBody>
          </p:sp>
          <p:sp>
            <p:nvSpPr>
              <p:cNvPr id="20" name="TextBox 24">
                <a:extLst>
                  <a:ext uri="{FF2B5EF4-FFF2-40B4-BE49-F238E27FC236}">
                    <a16:creationId xmlns:a16="http://schemas.microsoft.com/office/drawing/2014/main" id="{8E0D8F9E-AF20-4789-B9AA-F12509BC4ED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59561" cy="1066294"/>
              </a:xfrm>
              <a:prstGeom prst="homePlate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37"/>
                  </a:lnSpc>
                </a:pPr>
                <a:endParaRPr sz="1200"/>
              </a:p>
            </p:txBody>
          </p:sp>
        </p:grpSp>
        <p:pic>
          <p:nvPicPr>
            <p:cNvPr id="18" name="Picture 2" descr="Data Fest 2024 ...">
              <a:extLst>
                <a:ext uri="{FF2B5EF4-FFF2-40B4-BE49-F238E27FC236}">
                  <a16:creationId xmlns:a16="http://schemas.microsoft.com/office/drawing/2014/main" id="{35EC4F3B-D42B-4DCA-8BCC-56EF9D153B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-1" y="-49558"/>
              <a:ext cx="843281" cy="869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00741E-B898-4FCE-8D01-7D4F1F86118B}"/>
              </a:ext>
            </a:extLst>
          </p:cNvPr>
          <p:cNvGrpSpPr/>
          <p:nvPr userDrawn="1"/>
        </p:nvGrpSpPr>
        <p:grpSpPr>
          <a:xfrm>
            <a:off x="0" y="0"/>
            <a:ext cx="8165453" cy="869889"/>
            <a:chOff x="-1" y="-49558"/>
            <a:chExt cx="8165453" cy="869889"/>
          </a:xfrm>
        </p:grpSpPr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50094E24-C568-4574-8494-1F60D8C6FAD4}"/>
                </a:ext>
              </a:extLst>
            </p:cNvPr>
            <p:cNvGrpSpPr/>
            <p:nvPr/>
          </p:nvGrpSpPr>
          <p:grpSpPr>
            <a:xfrm>
              <a:off x="17132" y="-8690"/>
              <a:ext cx="8148320" cy="825643"/>
              <a:chOff x="0" y="0"/>
              <a:chExt cx="5059561" cy="102819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32BB747E-4246-4862-8C75-2E26B6ECCBA4}"/>
                  </a:ext>
                </a:extLst>
              </p:cNvPr>
              <p:cNvSpPr/>
              <p:nvPr/>
            </p:nvSpPr>
            <p:spPr>
              <a:xfrm>
                <a:off x="0" y="0"/>
                <a:ext cx="5059561" cy="1028194"/>
              </a:xfrm>
              <a:prstGeom prst="homePlate">
                <a:avLst/>
              </a:prstGeom>
              <a:grpFill/>
              <a:ln w="38100" cap="sq">
                <a:solidFill>
                  <a:srgbClr val="56AEFF"/>
                </a:solidFill>
                <a:prstDash val="solid"/>
                <a:miter/>
              </a:ln>
            </p:spPr>
            <p:txBody>
              <a:bodyPr anchor="ctr"/>
              <a:lstStyle/>
              <a:p>
                <a:endParaRPr lang="aa-ET" dirty="0"/>
              </a:p>
            </p:txBody>
          </p:sp>
          <p:sp>
            <p:nvSpPr>
              <p:cNvPr id="20" name="TextBox 24">
                <a:extLst>
                  <a:ext uri="{FF2B5EF4-FFF2-40B4-BE49-F238E27FC236}">
                    <a16:creationId xmlns:a16="http://schemas.microsoft.com/office/drawing/2014/main" id="{56CA65C9-EF40-452F-9FFB-02B9E336506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59561" cy="1066294"/>
              </a:xfrm>
              <a:prstGeom prst="homePlate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37"/>
                  </a:lnSpc>
                </a:pPr>
                <a:endParaRPr sz="1200"/>
              </a:p>
            </p:txBody>
          </p:sp>
        </p:grpSp>
        <p:pic>
          <p:nvPicPr>
            <p:cNvPr id="18" name="Picture 2" descr="Data Fest 2024 ...">
              <a:extLst>
                <a:ext uri="{FF2B5EF4-FFF2-40B4-BE49-F238E27FC236}">
                  <a16:creationId xmlns:a16="http://schemas.microsoft.com/office/drawing/2014/main" id="{0E071360-3AFE-487D-B37E-DAD369D986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-1" y="-49558"/>
              <a:ext cx="843281" cy="869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9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3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2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E17106-1052-494C-BECE-0FC72FE41AEB}"/>
              </a:ext>
            </a:extLst>
          </p:cNvPr>
          <p:cNvGrpSpPr/>
          <p:nvPr userDrawn="1"/>
        </p:nvGrpSpPr>
        <p:grpSpPr>
          <a:xfrm>
            <a:off x="0" y="0"/>
            <a:ext cx="8165453" cy="869889"/>
            <a:chOff x="-1" y="-49558"/>
            <a:chExt cx="8165453" cy="869889"/>
          </a:xfrm>
        </p:grpSpPr>
        <p:grpSp>
          <p:nvGrpSpPr>
            <p:cNvPr id="15" name="Group 22">
              <a:extLst>
                <a:ext uri="{FF2B5EF4-FFF2-40B4-BE49-F238E27FC236}">
                  <a16:creationId xmlns:a16="http://schemas.microsoft.com/office/drawing/2014/main" id="{2AA85BA2-AD94-4E40-BC7E-9B330C408FF4}"/>
                </a:ext>
              </a:extLst>
            </p:cNvPr>
            <p:cNvGrpSpPr/>
            <p:nvPr/>
          </p:nvGrpSpPr>
          <p:grpSpPr>
            <a:xfrm>
              <a:off x="17132" y="-8690"/>
              <a:ext cx="8148320" cy="825643"/>
              <a:chOff x="0" y="0"/>
              <a:chExt cx="5059561" cy="102819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7" name="Freeform 23">
                <a:extLst>
                  <a:ext uri="{FF2B5EF4-FFF2-40B4-BE49-F238E27FC236}">
                    <a16:creationId xmlns:a16="http://schemas.microsoft.com/office/drawing/2014/main" id="{29A7A1E5-0522-418D-B357-3FF78AED4B14}"/>
                  </a:ext>
                </a:extLst>
              </p:cNvPr>
              <p:cNvSpPr/>
              <p:nvPr/>
            </p:nvSpPr>
            <p:spPr>
              <a:xfrm>
                <a:off x="0" y="0"/>
                <a:ext cx="5059561" cy="1028194"/>
              </a:xfrm>
              <a:prstGeom prst="homePlate">
                <a:avLst/>
              </a:prstGeom>
              <a:grpFill/>
              <a:ln w="38100" cap="sq">
                <a:solidFill>
                  <a:srgbClr val="56AEFF"/>
                </a:solidFill>
                <a:prstDash val="solid"/>
                <a:miter/>
              </a:ln>
            </p:spPr>
            <p:txBody>
              <a:bodyPr anchor="ctr"/>
              <a:lstStyle/>
              <a:p>
                <a:endParaRPr lang="aa-ET" dirty="0"/>
              </a:p>
            </p:txBody>
          </p:sp>
          <p:sp>
            <p:nvSpPr>
              <p:cNvPr id="18" name="TextBox 24">
                <a:extLst>
                  <a:ext uri="{FF2B5EF4-FFF2-40B4-BE49-F238E27FC236}">
                    <a16:creationId xmlns:a16="http://schemas.microsoft.com/office/drawing/2014/main" id="{72C13CC6-31DA-42F2-959F-1B110ACE82F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59561" cy="1066294"/>
              </a:xfrm>
              <a:prstGeom prst="homePlate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37"/>
                  </a:lnSpc>
                </a:pPr>
                <a:endParaRPr sz="1200"/>
              </a:p>
            </p:txBody>
          </p:sp>
        </p:grpSp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64325279-0B35-4D78-91CF-F48211D967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-1" y="-49558"/>
              <a:ext cx="843281" cy="869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3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98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9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65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3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75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2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58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0300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4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55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Righ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3" name="Rectangle 12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6796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73936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87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ft (dark)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222A3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22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Left (dark)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grpSp>
        <p:nvGrpSpPr>
          <p:cNvPr id="13" name="Group 12"/>
          <p:cNvGrpSpPr/>
          <p:nvPr userDrawn="1"/>
        </p:nvGrpSpPr>
        <p:grpSpPr>
          <a:xfrm>
            <a:off x="328166" y="6237312"/>
            <a:ext cx="439241" cy="439240"/>
            <a:chOff x="186858" y="6096003"/>
            <a:chExt cx="580550" cy="580549"/>
          </a:xfrm>
          <a:solidFill>
            <a:schemeClr val="bg1">
              <a:lumMod val="95000"/>
              <a:alpha val="25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3757" y="229538"/>
            <a:ext cx="1622504" cy="44805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chemeClr val="tx1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85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12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ransition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2"/>
            <a:ext cx="1627773" cy="451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8704796" y="6336792"/>
            <a:ext cx="1470980" cy="307777"/>
            <a:chOff x="8616280" y="6285754"/>
            <a:chExt cx="1470980" cy="307777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616280" y="6285754"/>
              <a:ext cx="14709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Made with       by </a:t>
              </a:r>
            </a:p>
          </p:txBody>
        </p:sp>
        <p:sp>
          <p:nvSpPr>
            <p:cNvPr id="13" name="Freeform 290"/>
            <p:cNvSpPr/>
            <p:nvPr userDrawn="1"/>
          </p:nvSpPr>
          <p:spPr>
            <a:xfrm>
              <a:off x="9544347" y="6374509"/>
              <a:ext cx="152053" cy="130265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1827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376" y="228855"/>
            <a:ext cx="11233248" cy="954108"/>
          </a:xfrm>
        </p:spPr>
        <p:txBody>
          <a:bodyPr wrap="square" anchor="b">
            <a:sp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5"/>
            <a:ext cx="1627773" cy="451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94" y="1426467"/>
            <a:ext cx="6338473" cy="523874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89943" y="1700811"/>
            <a:ext cx="5616575" cy="316805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2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60867" y="642886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Pakistan Bureau of Statistics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2144" y="6443717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www.pbs.gov.pk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920" y="6471579"/>
            <a:ext cx="299056" cy="2990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596" y="6471579"/>
            <a:ext cx="299056" cy="2990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621" y="6478222"/>
            <a:ext cx="323523" cy="3239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099" y="6478029"/>
            <a:ext cx="299056" cy="2990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62" y="6471579"/>
            <a:ext cx="299056" cy="299056"/>
          </a:xfrm>
          <a:prstGeom prst="rect">
            <a:avLst/>
          </a:prstGeom>
        </p:spPr>
      </p:pic>
      <p:sp>
        <p:nvSpPr>
          <p:cNvPr id="14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9215021" y="64252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Slide Number Placeholder 19"/>
          <p:cNvSpPr txBox="1"/>
          <p:nvPr userDrawn="1"/>
        </p:nvSpPr>
        <p:spPr>
          <a:xfrm>
            <a:off x="9215021" y="645473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D3FC1-0FBB-4B6E-979D-E1D90B689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137160"/>
            <a:ext cx="10972800" cy="70788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 rot="5400000">
            <a:off x="11604686" y="5799924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70984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hf hdr="0" ftr="0" dt="0"/>
  <p:txStyles>
    <p:titleStyle>
      <a:lvl1pPr algn="r" defTabSz="914354" rtl="0" eaLnBrk="1" latinLnBrk="0" hangingPunct="1">
        <a:spcBef>
          <a:spcPct val="0"/>
        </a:spcBef>
        <a:buNone/>
        <a:defRPr lang="en-US" sz="4000" b="1" kern="1200" cap="all" normalizeH="0" baseline="0" dirty="0">
          <a:solidFill>
            <a:srgbClr val="2F3A4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www.pbs.gov.pk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260867" y="6428869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Pakistan Bureau of Statistics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6C777-FBF6-44B1-BC0E-358AF4FCC7DB}"/>
              </a:ext>
            </a:extLst>
          </p:cNvPr>
          <p:cNvSpPr txBox="1"/>
          <p:nvPr/>
        </p:nvSpPr>
        <p:spPr>
          <a:xfrm>
            <a:off x="8331738" y="6461211"/>
            <a:ext cx="1935714" cy="4142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aa-ET" dirty="0"/>
          </a:p>
        </p:txBody>
      </p:sp>
      <p:grpSp>
        <p:nvGrpSpPr>
          <p:cNvPr id="8" name="Group 7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02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CC11021-0218-46D2-AA9C-F2607D31B5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042" t="50000" r="16023" b="19225"/>
          <a:stretch/>
        </p:blipFill>
        <p:spPr>
          <a:xfrm>
            <a:off x="2876609" y="1970078"/>
            <a:ext cx="4962865" cy="1673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84D894-7DF5-4915-BA32-D51693A2F6E7}"/>
              </a:ext>
            </a:extLst>
          </p:cNvPr>
          <p:cNvSpPr txBox="1"/>
          <p:nvPr/>
        </p:nvSpPr>
        <p:spPr>
          <a:xfrm>
            <a:off x="1162781" y="-8119"/>
            <a:ext cx="9017220" cy="16528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aa-E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985" y="76472"/>
            <a:ext cx="2144627" cy="115623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86D8D29-5865-48F0-8246-37D03E2F2F5A}"/>
              </a:ext>
            </a:extLst>
          </p:cNvPr>
          <p:cNvSpPr/>
          <p:nvPr/>
        </p:nvSpPr>
        <p:spPr>
          <a:xfrm>
            <a:off x="581390" y="1326734"/>
            <a:ext cx="9503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4000" b="1" dirty="0">
                <a:solidFill>
                  <a:srgbClr val="3333FF"/>
                </a:solidFill>
              </a:rPr>
              <a:t>"اعداد کی زبان، </a:t>
            </a:r>
            <a:r>
              <a:rPr lang="ar-AE" sz="4000" b="1" dirty="0">
                <a:solidFill>
                  <a:srgbClr val="00CC66"/>
                </a:solidFill>
              </a:rPr>
              <a:t>ترقی کا نشان</a:t>
            </a:r>
            <a:r>
              <a:rPr lang="ar-AE" sz="4000" b="1" dirty="0">
                <a:solidFill>
                  <a:srgbClr val="3333FF"/>
                </a:solidFill>
              </a:rPr>
              <a:t>"</a:t>
            </a:r>
            <a:endParaRPr lang="aa-ET" sz="4000" b="1" dirty="0">
              <a:solidFill>
                <a:srgbClr val="3333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0" y="-8119"/>
            <a:ext cx="1643097" cy="14937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10918" y="3779541"/>
            <a:ext cx="9273873" cy="238792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Empowering Marginalized Female Communities: An Equitable Road Map to Enhancing Inclusivity in Sindh Rural Communities.</a:t>
            </a: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Qurratulain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Sardar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DELL, Assistant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College University Hyderabad.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Topic &amp; Key 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274089" y="1436029"/>
            <a:ext cx="9543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Empowering Marginalized Female Communities: An Equitable Road Map to Enhancing Inclusivity in Sindh Rural Communities.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260867" y="1032933"/>
            <a:ext cx="9819981" cy="14692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Topic</a:t>
            </a:r>
            <a:r>
              <a:rPr lang="en-US" sz="3600" b="1" dirty="0">
                <a:solidFill>
                  <a:srgbClr val="2E3892"/>
                </a:solidFill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:</a:t>
            </a:r>
          </a:p>
        </p:txBody>
      </p:sp>
      <p:sp>
        <p:nvSpPr>
          <p:cNvPr id="9" name="Rectangle 8"/>
          <p:cNvSpPr/>
          <p:nvPr/>
        </p:nvSpPr>
        <p:spPr>
          <a:xfrm>
            <a:off x="491682" y="3072001"/>
            <a:ext cx="90970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Agenda: </a:t>
            </a:r>
            <a:r>
              <a:rPr lang="en-US" sz="2000" dirty="0"/>
              <a:t>Gender Equity, Inclusivity, and Sustainable Development in Rural Sindh.</a:t>
            </a:r>
          </a:p>
          <a:p>
            <a:pPr lvl="0">
              <a:defRPr/>
            </a:pPr>
            <a:br>
              <a:rPr lang="en-US" sz="2000" dirty="0"/>
            </a:br>
            <a:r>
              <a:rPr lang="en-US" sz="2000" b="1" dirty="0"/>
              <a:t>Aligned SDGs:</a:t>
            </a:r>
            <a:r>
              <a:rPr lang="en-US" sz="2000" dirty="0"/>
              <a:t> 4, 5, 8, 10, 16.</a:t>
            </a:r>
          </a:p>
          <a:p>
            <a:pPr lvl="0">
              <a:defRPr/>
            </a:pPr>
            <a:br>
              <a:rPr lang="en-US" sz="2000" dirty="0"/>
            </a:br>
            <a:r>
              <a:rPr lang="en-US" sz="2000" dirty="0"/>
              <a:t>Opening by establishing a link between gender equity and sustainable development, citing the United Nations 2030 Agenda that underscores inclusive, equitable quality learning and gender equality as prerequisites for sustainable societies. (United Nations, 2015).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3200" b="1" dirty="0">
              <a:solidFill>
                <a:schemeClr val="accent5">
                  <a:lumMod val="50000"/>
                </a:schemeClr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0080847" y="26773"/>
            <a:ext cx="2111153" cy="6831227"/>
            <a:chOff x="10181222" y="26773"/>
            <a:chExt cx="2023165" cy="6831227"/>
          </a:xfrm>
        </p:grpSpPr>
        <p:pic>
          <p:nvPicPr>
            <p:cNvPr id="18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078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Gilroy-Black" panose="00000A00000000000000" pitchFamily="2" charset="0"/>
                <a:ea typeface="Futura" panose="02020800000000000000" pitchFamily="18" charset="0"/>
                <a:cs typeface="Futura" panose="02020800000000000000" pitchFamily="18" charset="0"/>
              </a:rPr>
              <a:t>Opening thought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184312" y="814229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616619" y="1722170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a woman learns, her family and her village learn with her.” —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Sindhi Proverb (Adapted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297575" y="2201972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12099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Context and Rationale</a:t>
            </a:r>
            <a:endParaRPr lang="en-US" sz="4800" dirty="0"/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184312" y="814229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616619" y="1722170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 in rural Sindh undergo multi-faceted marginalization including economic, social, and educational aspects (Pakistan Bureau of Statistics, 2022).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of the combination of gender inequality, poverty, and dominant social norms can be explained by the concept of intersectionality as described by Crenshaw (1989).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Rural women empowerment contributes to global sustainability through Sustainable Development Goal objectives of gender equality and resilient community development (UN Women, 2022)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297575" y="2201972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56984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111111"/>
                </a:solidFill>
                <a:latin typeface="ui-sans-serif"/>
              </a:rPr>
              <a:t>Workshop Goals (SDG-Aligned)</a:t>
            </a:r>
            <a:endParaRPr lang="en-US" sz="3200" dirty="0"/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789355" y="48451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559807" y="1851510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conclusion, the participants will able to :</a:t>
            </a:r>
          </a:p>
          <a:p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about gender inequity that are common in rural communities,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which is discussed by SDG 5 and SDG 10. </a:t>
            </a:r>
          </a:p>
          <a:p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obstacles to women participation, as required by SDG 8. </a:t>
            </a:r>
          </a:p>
          <a:p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that education is a force behind empowerment, as SDG 4. </a:t>
            </a:r>
          </a:p>
          <a:p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community equity Co-establish a community equity system, as per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SDG 16.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E7E6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objectives embody the United Nations Development Programme’s framework, linking local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E7E6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empowerment to verifiable global progress towards the Sustainable Development Goals (UNDP, 2023).</a:t>
            </a:r>
          </a:p>
          <a:p>
            <a:pPr marL="0" indent="0">
              <a:buNone/>
            </a:pPr>
            <a:endParaRPr lang="en-US" sz="24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65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701425" y="146258"/>
            <a:ext cx="854666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Framework for Sustainable Empowerment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789355" y="58611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26801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Models: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Maslow’s Hierarchy of Needs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empowerment as self-actualization (Maslow, 1943).</a:t>
            </a: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Sen’s Capability Approach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freedom as development (Sen, 1999).</a:t>
            </a: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and Development (GAD) Framework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gendered analysis in development (Moser, 1993).</a:t>
            </a:r>
          </a:p>
          <a:p>
            <a:pPr lv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Lens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social equity as the foundation of community resilience (UNESCO, 2023).</a:t>
            </a:r>
          </a:p>
          <a:p>
            <a:pPr lv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synthesized theoretical framework that incorporates the views of psychological development, social justice and sustainable development.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11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Concepts of Gender and Equity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789355" y="58611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60669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Concepts: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Empowerment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transforms dependency into agency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Kabeer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1999).</a:t>
            </a:r>
          </a:p>
          <a:p>
            <a:pPr lvl="0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vs. Equality: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equality gives the same resources; equity addresses contextual disadvantages.</a:t>
            </a:r>
          </a:p>
          <a:p>
            <a:pPr lvl="0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Inclusivity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ensures all voices are represented.</a:t>
            </a:r>
          </a:p>
          <a:p>
            <a:pPr lvl="0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requires justice, not just growth (UNDP, 2022).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77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30" y="43457"/>
            <a:ext cx="85466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Sindh Rural Context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789355" y="58611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60669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rural Sindh female literacy is less than 40 percent, which is lower than the national rates (World Bank, 2021).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cultural practices restrict the movement and decision-making process of women.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and microenterprises can change these social constraints to economic empowerment.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The inclusion of female leadership enhances sustainability of the community (SDG 5 and 8).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36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56929" y="43457"/>
            <a:ext cx="901680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Obstacles to Gender Inclusiveness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789355" y="535899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60669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Barriers:</a:t>
            </a:r>
          </a:p>
          <a:p>
            <a:r>
              <a:rPr lang="en-US" sz="2400" dirty="0"/>
              <a:t> • Patriarchal rules on the limited roles in the society (Khan, 2020). </a:t>
            </a:r>
          </a:p>
          <a:p>
            <a:r>
              <a:rPr lang="en-US" sz="2400" dirty="0"/>
              <a:t>• Disparity in access to digital technologies and gender. </a:t>
            </a:r>
          </a:p>
          <a:p>
            <a:r>
              <a:rPr lang="en-US" sz="2400" dirty="0"/>
              <a:t>• Poor institutional representation. </a:t>
            </a:r>
          </a:p>
          <a:p>
            <a:r>
              <a:rPr lang="en-US" sz="2400" dirty="0"/>
              <a:t>There are environmental burdens that disproportionately affect women (UN Women, 2021).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123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728133" y="-58143"/>
            <a:ext cx="924559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 :Grassroots Empowerment and SDG Impact</a:t>
            </a:r>
            <a:r>
              <a:rPr lang="en-US" sz="3600" dirty="0"/>
              <a:t>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1637085" y="61264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60669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Case study: </a:t>
            </a:r>
          </a:p>
          <a:p>
            <a:r>
              <a:rPr lang="en-US" sz="2400" dirty="0"/>
              <a:t>Women Literacy Circles in rural Sindh (</a:t>
            </a:r>
            <a:r>
              <a:rPr lang="en-US" sz="2400" dirty="0" err="1"/>
              <a:t>Aurat</a:t>
            </a:r>
            <a:r>
              <a:rPr lang="en-US" sz="2400" dirty="0"/>
              <a:t> Foundation, 2020).</a:t>
            </a:r>
          </a:p>
          <a:p>
            <a:r>
              <a:rPr lang="en-US" sz="2400" dirty="0"/>
              <a:t> • Informal literacy schools are community-based institutions that are used to encourage education and microfinance. </a:t>
            </a:r>
          </a:p>
          <a:p>
            <a:r>
              <a:rPr lang="en-US" sz="2400" dirty="0"/>
              <a:t>• Positive results: higher level of literacy, self-esteem and well-being of family. </a:t>
            </a:r>
          </a:p>
          <a:p>
            <a:r>
              <a:rPr lang="en-US" sz="2400" dirty="0"/>
              <a:t>• Impact impacts SDGs 4, 5, 8 and 10 - a local sustainability model.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053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728133" y="-58143"/>
            <a:ext cx="9245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Empowerment (SDG Integration) Strategies</a:t>
            </a:r>
            <a:r>
              <a:rPr lang="en-US" sz="2000" dirty="0"/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1637085" y="61264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60669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• Foster female education and training of teachers (SDG 4). Build entrepreneurship and microcredit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(SDG 8).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Promote political engagement of women (SDG 5, 16).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Introduce digital and eco-conscious campaigns (SDG 13).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Nations Educational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(UNESCO, 2023) focuses on education and engagement as one of the ways to achieve sustainable development in a fair and balanced manner.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551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829733" y="-193611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ACTIVITY ZONE</a:t>
            </a:r>
            <a:endParaRPr lang="en-US" sz="36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73073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Identify one local challenge for rural women.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Match it with an SDG.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Design a short-term, realistic action plan.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Purpose: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Connecting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local efforts to global sustainability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Reference: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(UNESCO, 2023)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26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275153"/>
              </p:ext>
            </p:extLst>
          </p:nvPr>
        </p:nvGraphicFramePr>
        <p:xfrm>
          <a:off x="851744" y="1514979"/>
          <a:ext cx="10515600" cy="2466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Stage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Focus Area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SDG Link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Awareness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Education &amp; Literacy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4, 5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Capacity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Skills &amp; Vocational Training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Inclusion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Policy &amp; Governance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2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Sustainability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Local Leadership &amp; Partnerships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10, 17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23909" y="4269467"/>
            <a:ext cx="7519815" cy="13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Sustainable Road Map for Equity and Inclusion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roadmap builds empowerment in phases ,</a:t>
            </a:r>
            <a:r>
              <a:rPr kumimoji="0" lang="en-US" alt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 awareness to sustainable governance 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mirroring UNDP’s Gender and Inclusion Framework (UNDP, 2022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6485" y="0"/>
            <a:ext cx="6221848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Sustainable Road Map for Equity and Inclusion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1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920253" y="182146"/>
            <a:ext cx="92455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Anticipated Results and SDG Goals</a:t>
            </a:r>
            <a:r>
              <a:rPr lang="en-US" sz="2000" dirty="0"/>
              <a:t>..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bg1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1637085" y="612648"/>
            <a:ext cx="115282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413419" y="1560669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/>
              <a:t>Outcomes</a:t>
            </a:r>
          </a:p>
          <a:p>
            <a:r>
              <a:rPr lang="en-US" sz="2400" dirty="0"/>
              <a:t>• Increased gender sensitivity and action (SDG 5). </a:t>
            </a:r>
          </a:p>
          <a:p>
            <a:r>
              <a:rPr lang="en-US" sz="2400" dirty="0"/>
              <a:t>• Greater educational and leadership ability (SDG 4). </a:t>
            </a:r>
          </a:p>
          <a:p>
            <a:r>
              <a:rPr lang="en-US" sz="2400" dirty="0"/>
              <a:t>The improved livelihood and inclusion opportunities (SDG 8). </a:t>
            </a:r>
          </a:p>
          <a:p>
            <a:r>
              <a:rPr lang="en-US" sz="2400" dirty="0"/>
              <a:t>• Increased citizenship and political representation (SDG 16). </a:t>
            </a:r>
          </a:p>
          <a:p>
            <a:r>
              <a:rPr lang="en-US" sz="2400" dirty="0"/>
              <a:t>All SDGs are multiplied with gender equality because it promotes equitable and sustainable growth (UN Women &amp; UNDP, 2022). development and not passive receivers.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606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07D1B-968D-456D-A540-87C954812575}"/>
              </a:ext>
            </a:extLst>
          </p:cNvPr>
          <p:cNvSpPr txBox="1"/>
          <p:nvPr/>
        </p:nvSpPr>
        <p:spPr>
          <a:xfrm>
            <a:off x="728133" y="-58143"/>
            <a:ext cx="9245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to Policy and Community.</a:t>
            </a: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ea typeface="Futura" panose="02020800000000000000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9848E5-DCF5-408D-8480-F37FD4BD08D2}"/>
              </a:ext>
            </a:extLst>
          </p:cNvPr>
          <p:cNvSpPr txBox="1"/>
          <p:nvPr/>
        </p:nvSpPr>
        <p:spPr>
          <a:xfrm>
            <a:off x="-6514588" y="-1541874"/>
            <a:ext cx="104847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en-US" sz="2800" b="1" dirty="0">
              <a:solidFill>
                <a:srgbClr val="C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616619" y="1492707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Recommendations: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Incorporate gender responsive indicators into local policy.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Create collaborations between universities, NGOs and local councils.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Make budgets gender responsive (OECD, 2021).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Turn women into agents of sustainable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105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2B7EC7-7CFE-40E5-A1CA-8D3106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DC7D7-9A25-4B85-B829-46F8EE76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F00908-D15F-46BA-B0BF-69ADD4935EFE}"/>
              </a:ext>
            </a:extLst>
          </p:cNvPr>
          <p:cNvSpPr txBox="1">
            <a:spLocks/>
          </p:cNvSpPr>
          <p:nvPr/>
        </p:nvSpPr>
        <p:spPr>
          <a:xfrm>
            <a:off x="515983" y="1406491"/>
            <a:ext cx="6487510" cy="13480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400" b="1" dirty="0">
              <a:solidFill>
                <a:srgbClr val="2E3892"/>
              </a:solidFill>
              <a:latin typeface="Gilroy-Black" panose="00000A00000000000000" pitchFamily="2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31168" y="6342409"/>
            <a:ext cx="2098766" cy="45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0181222" y="26773"/>
            <a:ext cx="2023165" cy="6831227"/>
            <a:chOff x="10181222" y="26773"/>
            <a:chExt cx="2023165" cy="6831227"/>
          </a:xfrm>
        </p:grpSpPr>
        <p:pic>
          <p:nvPicPr>
            <p:cNvPr id="16" name="Picture 2" descr="Data Fest 2024 ...">
              <a:extLst>
                <a:ext uri="{FF2B5EF4-FFF2-40B4-BE49-F238E27FC236}">
                  <a16:creationId xmlns:a16="http://schemas.microsoft.com/office/drawing/2014/main" id="{EF115A08-31CA-4809-81FD-B7D54501A1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/>
            <a:stretch/>
          </p:blipFill>
          <p:spPr bwMode="auto">
            <a:xfrm>
              <a:off x="10267452" y="1100654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Data Fest 2024 ...">
              <a:extLst>
                <a:ext uri="{FF2B5EF4-FFF2-40B4-BE49-F238E27FC236}">
                  <a16:creationId xmlns:a16="http://schemas.microsoft.com/office/drawing/2014/main" id="{F7C38E45-322C-4846-BACD-FE71102468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7" b="17468"/>
            <a:stretch/>
          </p:blipFill>
          <p:spPr bwMode="auto">
            <a:xfrm>
              <a:off x="10267452" y="3914379"/>
              <a:ext cx="1935714" cy="294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1222" y="26773"/>
              <a:ext cx="2023165" cy="91549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616619" y="1585668"/>
            <a:ext cx="9273873" cy="3557395"/>
          </a:xfrm>
          <a:prstGeom prst="rect">
            <a:avLst/>
          </a:pr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 empowerment begins when women are free to shape their own stories. —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Qurratulain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Sardar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/>
          </a:p>
          <a:p>
            <a:r>
              <a:rPr lang="en-US" sz="2800" dirty="0"/>
              <a:t>Let’s reinforce, empowerment is not charity, it is Justice.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16619" y="1722170"/>
            <a:ext cx="11196556" cy="48311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8400" y="55702"/>
            <a:ext cx="4258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Closing Reflection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42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Pakistan Bureau of Statistics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www.pbs.gov.pk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969682"/>
            <a:ext cx="9042400" cy="5459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Aurat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Foundation. (2020).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Women empowerment through literacy programs: Sindh region report.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Karachi: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Aurat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Foundation.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Crenshaw, K. (1989).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Demarginalizing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intersection of race and sex: A Black feminist critique of antidiscrimination doctrine.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Chicago Legal Forum, 1989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(1), 139–167.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Kabeer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N. (1999). Resources, agency, achievements: Reflections on the measurement of women's empowerment.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and Change, 30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(3), 435–464.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Khan, S. (2020). Gender, culture, and education in Pakistan’s rural areas.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Asian Journal of Women’s Studies, 26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(2), 189–205.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Maslow, A. H. (1943). A theory of human motivation.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Psychological Review, 50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(4), 370–396.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Moser, C. O. N. (1993).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planning and development: Theory, practice and training.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Routledge.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Nussbaum, M. (2000).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Women and human development: The capabilities approach.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Cambridge University Press.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OECD. (2021).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equality and public policy: Measuring progress.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OECD Publishing.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Pakistan Bureau of Statistics. (2022).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Pakistan social and living standards measurement survey 2022.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Government of Pakistan.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Sen, A. (1999).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as freedom.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Oxford University Press.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Women. (2021).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equality and climate change: Global perspectives.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 Women.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Women. (2022).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Progress on the Sustainable Development Goals: Gender snapshot 2022.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United Nations.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Women &amp; UNDP. (2022).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equality as an accelerator for the SDGs.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United Nations Development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Programme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UNDP. (2022).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equality and social inclusion framework.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UNDP Pakistan.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UNDP. (2023).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Sustainable Development Goals progress report – Pakistan.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United Nations Development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Programme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UNESCO. (2023).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Education for sustainable development: Empowering learners for a sustainable future.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UNESCO.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United Nations. (2015).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Transforming our world: The 2030 agenda for sustainable development.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United Nations.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World Bank. (2021).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Pakistan country gender assessment.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World Bank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2867" y="194733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18460013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howeet theme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1583</Words>
  <Application>Microsoft Office PowerPoint</Application>
  <PresentationFormat>Widescreen</PresentationFormat>
  <Paragraphs>187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Book Antiqua</vt:lpstr>
      <vt:lpstr>Calibri</vt:lpstr>
      <vt:lpstr>Calibri Light</vt:lpstr>
      <vt:lpstr>GeosansLight</vt:lpstr>
      <vt:lpstr>Gilroy-Black</vt:lpstr>
      <vt:lpstr>Open Sans</vt:lpstr>
      <vt:lpstr>Times New Roman</vt:lpstr>
      <vt:lpstr>ui-sans-serif</vt:lpstr>
      <vt:lpstr>Custom Design</vt:lpstr>
      <vt:lpstr>1_Custom Design</vt:lpstr>
      <vt:lpstr>Showeet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Rabia Liaquat (Statistical Officer)</cp:lastModifiedBy>
  <cp:revision>653</cp:revision>
  <cp:lastPrinted>2024-07-01T10:11:00Z</cp:lastPrinted>
  <dcterms:created xsi:type="dcterms:W3CDTF">2024-07-01T08:24:00Z</dcterms:created>
  <dcterms:modified xsi:type="dcterms:W3CDTF">2025-11-06T16:31:53Z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F72118C7974A49A083CC070B17720EAD_13</vt:lpwstr>
  </property>
  <property fmtid="{D5CDD505-2E9C-101B-9397-08002B2CF9AE}" pid="3" name="KSOProductBuildVer">
    <vt:lpwstr>1033-12.2.0.17562</vt:lpwstr>
  </property>
</Properties>
</file>