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3" r:id="rId8"/>
    <p:sldId id="263" r:id="rId9"/>
    <p:sldId id="264" r:id="rId10"/>
    <p:sldId id="265" r:id="rId11"/>
    <p:sldId id="274" r:id="rId12"/>
    <p:sldId id="269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Blockchain, Crypto &amp; Web3</a:t>
            </a:r>
          </a:p>
          <a:p>
            <a:r>
              <a:t>Data Insights for Pakistan’s Digital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Dr. M. Shakeel</a:t>
            </a:r>
          </a:p>
          <a:p>
            <a:r>
              <a:t>Assistant Professor of Economics, VU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Pakistan Snapshot (2023 Census)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Population: 241.49 million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Rural: 61.18%, Urban: 38.82%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(Source: PBS, Census 2023)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Pakistan’s Payments / Fintech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Raast</a:t>
            </a:r>
            <a:r>
              <a:rPr dirty="0"/>
              <a:t> P2P transfers Q1 FY25: PKR 4.69 trillion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Visa targets 10× growth in Pakistan’s digital acceptance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Digital transactions rising fast in retail &amp; business sectors</a:t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Remittances: Size &amp;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dirty="0"/>
              <a:t>• Overseas Pakistanis sent &gt; USD 31 billion in 2023–24</a:t>
            </a:r>
          </a:p>
          <a:p>
            <a:pPr marL="0" indent="0">
              <a:buNone/>
            </a:pPr>
            <a:r>
              <a:rPr dirty="0"/>
              <a:t>• 2023 remittances: USD 29.87 billion</a:t>
            </a:r>
            <a:endParaRPr lang="en-US" dirty="0"/>
          </a:p>
          <a:p>
            <a:r>
              <a:rPr lang="en-US" b="1" dirty="0"/>
              <a:t>Financial Inclusion Potential</a:t>
            </a:r>
            <a:endParaRPr lang="en-US" dirty="0"/>
          </a:p>
          <a:p>
            <a:r>
              <a:rPr lang="en-US" dirty="0"/>
              <a:t>1.7B unbanked worldwide (World Bank 2022).</a:t>
            </a:r>
          </a:p>
          <a:p>
            <a:r>
              <a:rPr lang="en-US" dirty="0"/>
              <a:t>In Pakistan: ~100M+ adults lack formal bank accounts.</a:t>
            </a:r>
          </a:p>
          <a:p>
            <a:r>
              <a:rPr lang="en-US" dirty="0"/>
              <a:t>Crypto wallets &amp; mobile money → bridges inclusion gap.</a:t>
            </a:r>
          </a:p>
          <a:p>
            <a:r>
              <a:rPr lang="en-US" dirty="0"/>
              <a:t>Case study: </a:t>
            </a:r>
            <a:r>
              <a:rPr lang="en-US" dirty="0" err="1"/>
              <a:t>Easypaisa</a:t>
            </a:r>
            <a:r>
              <a:rPr lang="en-US" dirty="0"/>
              <a:t> + potential stablecoin integration.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Blockchain could lower cost &amp; improve efficiency</a:t>
            </a:r>
            <a:r>
              <a:rPr lang="en-US" dirty="0"/>
              <a:t> by removing intermediaries (Banks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Crypto / Blockchain Adoption in Pakistan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15–20M Pakistanis estimated to own crypto</a:t>
            </a:r>
          </a:p>
          <a:p>
            <a:pPr marL="0" indent="0">
              <a:buNone/>
            </a:pPr>
            <a:r>
              <a:rPr dirty="0"/>
              <a:t>• Annual trading volume ~$25B (2023)</a:t>
            </a:r>
          </a:p>
          <a:p>
            <a:pPr marL="0" indent="0">
              <a:buNone/>
            </a:pPr>
            <a:r>
              <a:rPr dirty="0"/>
              <a:t>• Some claims: 40M+ users, $300B volume (unverified)</a:t>
            </a:r>
          </a:p>
          <a:p>
            <a:pPr marL="0" indent="0">
              <a:buNone/>
            </a:pPr>
            <a:r>
              <a:rPr dirty="0"/>
              <a:t>• Ranked among top global adopters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6AF37-BDDE-3F57-051D-25DAC90D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309" b="6874"/>
          <a:stretch>
            <a:fillRect/>
          </a:stretch>
        </p:blipFill>
        <p:spPr>
          <a:xfrm>
            <a:off x="576072" y="4443984"/>
            <a:ext cx="7991856" cy="22605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 Crypto / Remittance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80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dirty="0"/>
              <a:t>• 562M people worldwide own crypto (~6.8% of population, 2024)</a:t>
            </a:r>
          </a:p>
          <a:p>
            <a:pPr marL="0" indent="0">
              <a:buNone/>
            </a:pPr>
            <a:r>
              <a:rPr dirty="0"/>
              <a:t>• APAC crypto on-chain activity +69% YoY (to June 2025)</a:t>
            </a:r>
          </a:p>
          <a:p>
            <a:pPr marL="0" indent="0">
              <a:buNone/>
            </a:pPr>
            <a:r>
              <a:rPr dirty="0"/>
              <a:t>• Crypto remittances rising (~23% of global flows)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3193C0-8062-4005-CC38-A42F7D3F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4196777"/>
            <a:ext cx="7964424" cy="24780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58AC-3234-A004-19A6-156277009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📊 </a:t>
            </a:r>
            <a:r>
              <a:rPr lang="en-US" sz="3100" b="1" dirty="0"/>
              <a:t>Cryptocurrency as Money &amp; Supply Dynamics</a:t>
            </a:r>
            <a:br>
              <a:rPr lang="en-US" b="1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38B9D-08C6-E431-EC50-7036A923B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2153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Functions of Money</a:t>
            </a:r>
            <a:endParaRPr lang="en-US" dirty="0"/>
          </a:p>
          <a:p>
            <a:r>
              <a:rPr lang="en-US" sz="2300" dirty="0"/>
              <a:t>Medium of exchange, store of value, unit of account.</a:t>
            </a:r>
          </a:p>
          <a:p>
            <a:endParaRPr lang="en-US" sz="2300" dirty="0"/>
          </a:p>
          <a:p>
            <a:r>
              <a:rPr lang="en-US" sz="2300" dirty="0"/>
              <a:t>Bitcoin: partly fulfills roles (strong as store of value, weak as unit of account).</a:t>
            </a:r>
          </a:p>
          <a:p>
            <a:endParaRPr lang="en-US" sz="2300" dirty="0"/>
          </a:p>
          <a:p>
            <a:r>
              <a:rPr lang="en-US" sz="2300" dirty="0"/>
              <a:t>Compared with fiat &amp; central bank money → limited acceptance, high volatility.</a:t>
            </a:r>
          </a:p>
          <a:p>
            <a:endParaRPr lang="en-P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A7B6B-E90D-189E-AF76-60B570C357BF}"/>
              </a:ext>
            </a:extLst>
          </p:cNvPr>
          <p:cNvSpPr txBox="1"/>
          <p:nvPr/>
        </p:nvSpPr>
        <p:spPr>
          <a:xfrm>
            <a:off x="5248656" y="2136339"/>
            <a:ext cx="37947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Supply &amp; Scarcity</a:t>
            </a:r>
          </a:p>
          <a:p>
            <a:endParaRPr lang="en-US" dirty="0"/>
          </a:p>
          <a:p>
            <a:r>
              <a:rPr lang="en-US" dirty="0"/>
              <a:t>Bitcoin’s fixed cap: </a:t>
            </a:r>
            <a:r>
              <a:rPr lang="en-US" b="1" dirty="0"/>
              <a:t>21 million coins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Economic implications:</a:t>
            </a:r>
          </a:p>
          <a:p>
            <a:pPr lvl="1"/>
            <a:r>
              <a:rPr lang="en-US" b="1" dirty="0"/>
              <a:t>Inflation resistance</a:t>
            </a:r>
            <a:r>
              <a:rPr lang="en-US" dirty="0"/>
              <a:t> (cannot be printed like fiat).</a:t>
            </a:r>
          </a:p>
          <a:p>
            <a:pPr lvl="1"/>
            <a:r>
              <a:rPr lang="en-US" b="1" dirty="0"/>
              <a:t>Deflationary bias</a:t>
            </a:r>
            <a:r>
              <a:rPr lang="en-US" dirty="0"/>
              <a:t> (scarcity may discourage spending).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Contrast: Central banks can expand fiat supply → monetary flexibility.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8B0160-40D0-97D1-EC41-090FC01DE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56" t="6089" r="8522"/>
          <a:stretch>
            <a:fillRect/>
          </a:stretch>
        </p:blipFill>
        <p:spPr>
          <a:xfrm>
            <a:off x="0" y="1181455"/>
            <a:ext cx="9299448" cy="540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8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Stablecoins &amp; Cross-Border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Global remittance avg. cost ~6.2% (World Bank, 2023)</a:t>
            </a:r>
            <a:endParaRPr lang="en-US" dirty="0"/>
          </a:p>
          <a:p>
            <a:endParaRPr dirty="0"/>
          </a:p>
          <a:p>
            <a:r>
              <a:rPr dirty="0"/>
              <a:t>• Stablecoins = cheaper, faster transfers</a:t>
            </a:r>
            <a:endParaRPr lang="en-US" dirty="0"/>
          </a:p>
          <a:p>
            <a:endParaRPr dirty="0"/>
          </a:p>
          <a:p>
            <a:r>
              <a:rPr dirty="0"/>
              <a:t>• Pakistan exploring blockchain remittance corridors</a:t>
            </a:r>
            <a:r>
              <a:rPr lang="en-US" dirty="0"/>
              <a:t> (</a:t>
            </a:r>
            <a:r>
              <a:rPr lang="en-US" dirty="0" err="1"/>
              <a:t>PVARA+Crypto</a:t>
            </a:r>
            <a:r>
              <a:rPr lang="en-US" dirty="0"/>
              <a:t> Council)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539DEE-5CEF-F6B9-B841-59EE6CFF6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" y="1114266"/>
            <a:ext cx="8778240" cy="5469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Behavioral &amp; Market Dynamics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dirty="0"/>
              <a:t>• Trading volumes spike in bull cycles</a:t>
            </a:r>
            <a:endParaRPr lang="en-US" dirty="0"/>
          </a:p>
          <a:p>
            <a:endParaRPr dirty="0"/>
          </a:p>
          <a:p>
            <a:pPr marL="0" indent="0">
              <a:buNone/>
            </a:pPr>
            <a:r>
              <a:rPr dirty="0"/>
              <a:t>• FOMO, Herd Behavior, Loss Aversion drive swings</a:t>
            </a:r>
            <a:endParaRPr lang="en-US" dirty="0"/>
          </a:p>
          <a:p>
            <a:endParaRPr dirty="0"/>
          </a:p>
          <a:p>
            <a:pPr marL="0" indent="0">
              <a:buNone/>
            </a:pPr>
            <a:r>
              <a:rPr dirty="0"/>
              <a:t>• Media &amp; influencers amplify volatility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Marker Caps : Crypto 4.13 trillion, Gold 23.6 trillion, Stock 127 trillions (October 2025)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Data driven analysis will guide to take profits in economic cycles of crypto market (Web 3.0 based system)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Pakistan Case Studies / Potential Paths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95360" cy="2459736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• Remittances: If 10% of $31B shifts to blockchain → major cost savings</a:t>
            </a:r>
            <a:r>
              <a:rPr lang="en-US" dirty="0"/>
              <a:t> (Dis intermediation)</a:t>
            </a:r>
            <a:endParaRPr dirty="0"/>
          </a:p>
          <a:p>
            <a:r>
              <a:rPr dirty="0"/>
              <a:t>• PBS Big Data Portal can inform digital economy policy</a:t>
            </a:r>
            <a:endParaRPr lang="en-US" dirty="0"/>
          </a:p>
          <a:p>
            <a:r>
              <a:rPr lang="en-US" dirty="0"/>
              <a:t>Bitcoin can be used a digital gold (inflation Hedge)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5D7F4-B0E4-3ACD-6303-69246F56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" t="15111" r="10700" b="4710"/>
          <a:stretch>
            <a:fillRect/>
          </a:stretch>
        </p:blipFill>
        <p:spPr>
          <a:xfrm>
            <a:off x="274320" y="1271016"/>
            <a:ext cx="8778240" cy="54223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60F97-A861-3656-A6A5-0F3DA46FE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Unified Theory of Acceptance and Use of Technology </a:t>
            </a:r>
            <a:br>
              <a:rPr lang="en-US" dirty="0"/>
            </a:br>
            <a:r>
              <a:rPr lang="en-US" sz="2000" dirty="0"/>
              <a:t>(UTAUT) is a widely recognized model that explains user acceptance of technology based on four key factors: </a:t>
            </a:r>
            <a:endParaRPr lang="en-PK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A6C75-A237-543E-5FB3-5AA77E390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2075370"/>
            <a:ext cx="452628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UTAUT Applied to Cryptocurrency</a:t>
            </a:r>
          </a:p>
          <a:p>
            <a:endParaRPr lang="en-US" dirty="0"/>
          </a:p>
          <a:p>
            <a:r>
              <a:rPr lang="en-US" b="1" dirty="0"/>
              <a:t>Performance Expectancy</a:t>
            </a:r>
            <a:r>
              <a:rPr lang="en-US" dirty="0"/>
              <a:t> → Economic gains, security, faster remittances.</a:t>
            </a:r>
          </a:p>
          <a:p>
            <a:endParaRPr lang="en-US" dirty="0"/>
          </a:p>
          <a:p>
            <a:r>
              <a:rPr lang="en-US" b="1" dirty="0"/>
              <a:t>Effort Expectancy</a:t>
            </a:r>
            <a:r>
              <a:rPr lang="en-US" dirty="0"/>
              <a:t> → Simplicity of wallet apps, local-language interfaces.</a:t>
            </a:r>
          </a:p>
          <a:p>
            <a:endParaRPr lang="en-US" dirty="0"/>
          </a:p>
          <a:p>
            <a:r>
              <a:rPr lang="en-US" b="1" dirty="0"/>
              <a:t>Social Influence</a:t>
            </a:r>
            <a:r>
              <a:rPr lang="en-US" dirty="0"/>
              <a:t> → Peer pressure, influencers, media hype.</a:t>
            </a:r>
          </a:p>
          <a:p>
            <a:endParaRPr lang="en-US" dirty="0"/>
          </a:p>
          <a:p>
            <a:r>
              <a:rPr lang="en-US" b="1" dirty="0"/>
              <a:t>Facilitating Conditions</a:t>
            </a:r>
            <a:r>
              <a:rPr lang="en-US" dirty="0"/>
              <a:t> → Internet penetration, regulatory clarity, mobile money access.</a:t>
            </a:r>
          </a:p>
          <a:p>
            <a:endParaRPr lang="en-P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0F7FA-CF75-D6F2-2A83-B2AFE4B40BED}"/>
              </a:ext>
            </a:extLst>
          </p:cNvPr>
          <p:cNvSpPr txBox="1"/>
          <p:nvPr/>
        </p:nvSpPr>
        <p:spPr>
          <a:xfrm>
            <a:off x="4864608" y="2075370"/>
            <a:ext cx="42793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Implications for Developing Countries (Pakistan Focus)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 </a:t>
            </a:r>
            <a:r>
              <a:rPr lang="en-US" b="1" dirty="0"/>
              <a:t>remittance inflows</a:t>
            </a:r>
            <a:r>
              <a:rPr lang="en-US" dirty="0"/>
              <a:t> → Performance Expectancy strong driver.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Low </a:t>
            </a:r>
            <a:r>
              <a:rPr lang="en-US" b="1" dirty="0"/>
              <a:t>financial literacy</a:t>
            </a:r>
            <a:r>
              <a:rPr lang="en-US" dirty="0"/>
              <a:t> → Effort Expectancy a barrier.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Strong </a:t>
            </a:r>
            <a:r>
              <a:rPr lang="en-US" b="1" dirty="0"/>
              <a:t>peer &amp; diaspora networks</a:t>
            </a:r>
            <a:r>
              <a:rPr lang="en-US" dirty="0"/>
              <a:t> → Social Influence accelerates adoption.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Unequal </a:t>
            </a:r>
            <a:r>
              <a:rPr lang="en-US" b="1" dirty="0"/>
              <a:t>internet &amp; banking access</a:t>
            </a:r>
            <a:r>
              <a:rPr lang="en-US" dirty="0"/>
              <a:t> → Facilitating Conditions critical gap.</a:t>
            </a:r>
          </a:p>
        </p:txBody>
      </p:sp>
    </p:spTree>
    <p:extLst>
      <p:ext uri="{BB962C8B-B14F-4D97-AF65-F5344CB8AC3E}">
        <p14:creationId xmlns:p14="http://schemas.microsoft.com/office/powerpoint/2010/main" val="335141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A6332-9792-884E-2107-98367A91C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1"/>
            <a:ext cx="7772400" cy="3822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🎯 </a:t>
            </a:r>
            <a:r>
              <a:rPr lang="en-US" sz="2000" b="1" dirty="0"/>
              <a:t>Why It Matters for Economics/Finance</a:t>
            </a:r>
          </a:p>
          <a:p>
            <a:endParaRPr lang="en-US" sz="2000" b="1" dirty="0"/>
          </a:p>
          <a:p>
            <a:r>
              <a:rPr lang="en-US" sz="2000" dirty="0"/>
              <a:t>Understand </a:t>
            </a:r>
            <a:r>
              <a:rPr lang="en-US" sz="2000" b="1" dirty="0"/>
              <a:t>decentralization</a:t>
            </a:r>
            <a:r>
              <a:rPr lang="en-US" sz="2000" dirty="0"/>
              <a:t> as market disintermediation.</a:t>
            </a:r>
          </a:p>
          <a:p>
            <a:endParaRPr lang="en-US" sz="2000" dirty="0"/>
          </a:p>
          <a:p>
            <a:r>
              <a:rPr lang="en-US" sz="2000" dirty="0"/>
              <a:t>Analyze </a:t>
            </a:r>
            <a:r>
              <a:rPr lang="en-US" sz="2000" b="1" dirty="0"/>
              <a:t>crypto as alternative money</a:t>
            </a:r>
            <a:r>
              <a:rPr lang="en-US" sz="2000" dirty="0"/>
              <a:t> in monetary economics.</a:t>
            </a:r>
          </a:p>
          <a:p>
            <a:endParaRPr lang="en-US" sz="2000" dirty="0"/>
          </a:p>
          <a:p>
            <a:r>
              <a:rPr lang="en-US" sz="2000" dirty="0"/>
              <a:t>Apply </a:t>
            </a:r>
            <a:r>
              <a:rPr lang="en-US" sz="2000" b="1" dirty="0"/>
              <a:t>bubble &amp; speculation theory</a:t>
            </a:r>
            <a:r>
              <a:rPr lang="en-US" sz="2000" dirty="0"/>
              <a:t> to crypto markets.</a:t>
            </a:r>
          </a:p>
          <a:p>
            <a:endParaRPr lang="en-US" sz="2000" dirty="0"/>
          </a:p>
          <a:p>
            <a:r>
              <a:rPr lang="en-US" sz="2000" dirty="0"/>
              <a:t>Apply </a:t>
            </a:r>
            <a:r>
              <a:rPr lang="en-US" sz="2000" b="1" dirty="0"/>
              <a:t>Employment theories </a:t>
            </a:r>
            <a:r>
              <a:rPr lang="en-US" sz="2000" dirty="0"/>
              <a:t>to smart contract-based markets (Ecommerce, Freelancing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endParaRPr lang="en-P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E9ED3-FFF4-DAA6-663A-EC2AE40366A7}"/>
              </a:ext>
            </a:extLst>
          </p:cNvPr>
          <p:cNvSpPr txBox="1"/>
          <p:nvPr/>
        </p:nvSpPr>
        <p:spPr>
          <a:xfrm>
            <a:off x="457200" y="4279392"/>
            <a:ext cx="795528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Case Studies:</a:t>
            </a:r>
            <a:r>
              <a:rPr lang="en-US" sz="2000" dirty="0"/>
              <a:t> Blockchain in supply chains; RWA tokenization in finance.</a:t>
            </a:r>
          </a:p>
          <a:p>
            <a:pPr>
              <a:buNone/>
            </a:pPr>
            <a:endParaRPr lang="en-US" sz="2000" b="1" dirty="0"/>
          </a:p>
          <a:p>
            <a:pPr>
              <a:buNone/>
            </a:pPr>
            <a:endParaRPr lang="en-US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Projects:</a:t>
            </a:r>
            <a:r>
              <a:rPr lang="en-US" sz="2000" dirty="0"/>
              <a:t> Compare Bitcoin remittances vs. banks; analyze crypto &amp; inflation.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Risks &amp; Enablers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Regulatory uncertainty</a:t>
            </a:r>
            <a:r>
              <a:rPr lang="en-US" dirty="0"/>
              <a:t> (Hacking, scams, incorrect transfers)</a:t>
            </a:r>
            <a:endParaRPr dirty="0"/>
          </a:p>
          <a:p>
            <a:pPr marL="0" indent="0">
              <a:buNone/>
            </a:pPr>
            <a:r>
              <a:rPr dirty="0"/>
              <a:t>• Data quality &amp; scalability issues</a:t>
            </a:r>
            <a:r>
              <a:rPr lang="en-US" dirty="0"/>
              <a:t> (PBS can provided insights)</a:t>
            </a:r>
            <a:endParaRPr dirty="0"/>
          </a:p>
          <a:p>
            <a:pPr marL="0" indent="0">
              <a:buNone/>
            </a:pPr>
            <a:r>
              <a:rPr dirty="0"/>
              <a:t>• Financial inclusion challenges</a:t>
            </a:r>
            <a:r>
              <a:rPr lang="en-US" dirty="0"/>
              <a:t> (Policy </a:t>
            </a:r>
            <a:r>
              <a:rPr lang="en-US" dirty="0" err="1"/>
              <a:t>clarity+Adoption</a:t>
            </a:r>
            <a:r>
              <a:rPr lang="en-US" dirty="0"/>
              <a:t>)</a:t>
            </a:r>
            <a:endParaRPr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dirty="0"/>
              <a:t>Need for governance &amp; transparency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Insights &amp;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Blockchain = Tech + Economics</a:t>
            </a:r>
          </a:p>
          <a:p>
            <a:r>
              <a:t>• Data-driven policymaking is essential</a:t>
            </a:r>
          </a:p>
          <a:p>
            <a:r>
              <a:t>• Pilot blockchain-based remittance corridors</a:t>
            </a:r>
          </a:p>
          <a:p>
            <a:r>
              <a:t>• Build regulatory capacity &amp; public trust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772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Blockchain, Crypto &amp; Web3 Data Insights for Pakistan’s Digital Future</vt:lpstr>
      <vt:lpstr>Pakistan Snapshot (2023 Census)</vt:lpstr>
      <vt:lpstr>Pakistan’s Payments / Fintech Landscape</vt:lpstr>
      <vt:lpstr>Remittances: Size &amp; Opportunity</vt:lpstr>
      <vt:lpstr>Crypto / Blockchain Adoption in Pakistan</vt:lpstr>
      <vt:lpstr>Global Crypto / Remittance Trends</vt:lpstr>
      <vt:lpstr>📊 Cryptocurrency as Money &amp; Supply Dynamics </vt:lpstr>
      <vt:lpstr>Stablecoins &amp; Cross-Border Flow</vt:lpstr>
      <vt:lpstr>Behavioral &amp; Market Dynamics</vt:lpstr>
      <vt:lpstr>Pakistan Case Studies / Potential Paths</vt:lpstr>
      <vt:lpstr>The Unified Theory of Acceptance and Use of Technology  (UTAUT) is a widely recognized model that explains user acceptance of technology based on four key factors: </vt:lpstr>
      <vt:lpstr>PowerPoint Presentation</vt:lpstr>
      <vt:lpstr>Risks &amp; Enablers</vt:lpstr>
      <vt:lpstr>Key Insights &amp; Recommendations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Academics 33</cp:lastModifiedBy>
  <cp:revision>6</cp:revision>
  <dcterms:created xsi:type="dcterms:W3CDTF">2013-01-27T09:14:16Z</dcterms:created>
  <dcterms:modified xsi:type="dcterms:W3CDTF">2025-10-02T07:01:35Z</dcterms:modified>
  <cp:category/>
</cp:coreProperties>
</file>