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handoutMasterIdLst>
    <p:handoutMasterId r:id="rId16"/>
  </p:handout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Lst>
  <p:sldSz cx="12192000" cy="6858000"/>
  <p:notesSz cx="6858000" cy="9144000"/>
  <p:embeddedFontLst>
    <p:embeddedFont>
      <p:font typeface="Poppins" panose="00000500000000000000" pitchFamily="2" charset="0"/>
      <p:regular r:id="rId17"/>
      <p:bold r:id="rId18"/>
      <p:italic r:id="rId19"/>
      <p:boldItalic r:id="rId20"/>
    </p:embeddedFont>
    <p:embeddedFont>
      <p:font typeface="Urbanist" panose="020B060402020202020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45AEBB0-6745-18A3-D253-8C29758FDB7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logo</a:t>
            </a:r>
          </a:p>
        </p:txBody>
      </p:sp>
      <p:sp>
        <p:nvSpPr>
          <p:cNvPr id="3" name="Date Placeholder 2">
            <a:extLst>
              <a:ext uri="{FF2B5EF4-FFF2-40B4-BE49-F238E27FC236}">
                <a16:creationId xmlns:a16="http://schemas.microsoft.com/office/drawing/2014/main" id="{FE8CDAD4-FDCB-05C0-9F13-7E128820D90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247D08-ED02-44D0-8FA3-724989677D74}" type="datetimeFigureOut">
              <a:rPr lang="en-US" smtClean="0"/>
              <a:t>11/6/2025</a:t>
            </a:fld>
            <a:endParaRPr lang="en-US"/>
          </a:p>
        </p:txBody>
      </p:sp>
      <p:sp>
        <p:nvSpPr>
          <p:cNvPr id="4" name="Footer Placeholder 3">
            <a:extLst>
              <a:ext uri="{FF2B5EF4-FFF2-40B4-BE49-F238E27FC236}">
                <a16:creationId xmlns:a16="http://schemas.microsoft.com/office/drawing/2014/main" id="{FB0A0EBE-831F-8677-DCCE-C24B8F2C89B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8197879-BFB6-E4DA-B12D-ECCC29995C2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38225C9-0734-48B3-A3DB-ACDD929F7B50}" type="slidenum">
              <a:rPr lang="en-US" smtClean="0"/>
              <a:t>‹#›</a:t>
            </a:fld>
            <a:endParaRPr lang="en-US"/>
          </a:p>
        </p:txBody>
      </p:sp>
    </p:spTree>
    <p:extLst>
      <p:ext uri="{BB962C8B-B14F-4D97-AF65-F5344CB8AC3E}">
        <p14:creationId xmlns:p14="http://schemas.microsoft.com/office/powerpoint/2010/main" val="2325459638"/>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5" name="Google Shape;21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7" name="Google Shape;20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dirty="0"/>
              <a:t>12-Nov-2025</a:t>
            </a:r>
            <a:endParaRPr dirty="0"/>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2" name="Picture 1" descr="new logo">
            <a:extLst>
              <a:ext uri="{FF2B5EF4-FFF2-40B4-BE49-F238E27FC236}">
                <a16:creationId xmlns:a16="http://schemas.microsoft.com/office/drawing/2014/main" id="{BCCD9A11-C05F-375B-0771-75561013453F}"/>
              </a:ext>
            </a:extLst>
          </p:cNvPr>
          <p:cNvPicPr>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5275" y="173477"/>
            <a:ext cx="1624965" cy="622052"/>
          </a:xfrm>
          <a:prstGeom prst="rect">
            <a:avLst/>
          </a:prstGeom>
          <a:ln>
            <a:noFill/>
          </a:ln>
          <a:effectLst>
            <a:outerShdw blurRad="292100" dist="139700" dir="2700000" algn="tl" rotWithShape="0">
              <a:srgbClr val="333333">
                <a:alpha val="65000"/>
              </a:srgbClr>
            </a:outerShdw>
          </a:effectLst>
        </p:spPr>
      </p:pic>
      <p:pic>
        <p:nvPicPr>
          <p:cNvPr id="3" name="Picture 2" descr="Home">
            <a:extLst>
              <a:ext uri="{FF2B5EF4-FFF2-40B4-BE49-F238E27FC236}">
                <a16:creationId xmlns:a16="http://schemas.microsoft.com/office/drawing/2014/main" id="{3B1D06B2-F11A-93E7-3AAD-B376DC1EE8D9}"/>
              </a:ext>
            </a:extLst>
          </p:cNvPr>
          <p:cNvPicPr>
            <a:picLocks/>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271760" y="173477"/>
            <a:ext cx="1551305" cy="73025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3"/>
        <p:cNvGrpSpPr/>
        <p:nvPr/>
      </p:nvGrpSpPr>
      <p:grpSpPr>
        <a:xfrm>
          <a:off x="0" y="0"/>
          <a:ext cx="0" cy="0"/>
          <a:chOff x="0" y="0"/>
          <a:chExt cx="0" cy="0"/>
        </a:xfrm>
      </p:grpSpPr>
      <p:sp useBgFill="1">
        <p:nvSpPr>
          <p:cNvPr id="91" name="Slide Background Fill">
            <a:extLst>
              <a:ext uri="{FF2B5EF4-FFF2-40B4-BE49-F238E27FC236}">
                <a16:creationId xmlns:a16="http://schemas.microsoft.com/office/drawing/2014/main" id="{C3420C89-0B09-4632-A4AF-3971D08BF7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Color Cover">
            <a:extLst>
              <a:ext uri="{FF2B5EF4-FFF2-40B4-BE49-F238E27FC236}">
                <a16:creationId xmlns:a16="http://schemas.microsoft.com/office/drawing/2014/main" id="{4E5CBA61-BF74-40B4-A3A8-366BBA626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5" name="Group 94">
            <a:extLst>
              <a:ext uri="{FF2B5EF4-FFF2-40B4-BE49-F238E27FC236}">
                <a16:creationId xmlns:a16="http://schemas.microsoft.com/office/drawing/2014/main" id="{3300ACA1-4C65-4F60-B139-EA3F53C9CC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518"/>
            <a:ext cx="12188952" cy="3490956"/>
            <a:chOff x="651279" y="598259"/>
            <a:chExt cx="10889442" cy="5680742"/>
          </a:xfrm>
        </p:grpSpPr>
        <p:sp>
          <p:nvSpPr>
            <p:cNvPr id="96" name="Color">
              <a:extLst>
                <a:ext uri="{FF2B5EF4-FFF2-40B4-BE49-F238E27FC236}">
                  <a16:creationId xmlns:a16="http://schemas.microsoft.com/office/drawing/2014/main" id="{B79F55E3-994C-4E20-85AB-669EB4A11F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Color">
              <a:extLst>
                <a:ext uri="{FF2B5EF4-FFF2-40B4-BE49-F238E27FC236}">
                  <a16:creationId xmlns:a16="http://schemas.microsoft.com/office/drawing/2014/main" id="{18ED73C6-80DF-4327-90E0-7F3F428C7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 name="Picture 2" descr="Home">
            <a:extLst>
              <a:ext uri="{FF2B5EF4-FFF2-40B4-BE49-F238E27FC236}">
                <a16:creationId xmlns:a16="http://schemas.microsoft.com/office/drawing/2014/main" id="{44A47689-02B6-896E-DA6D-12225BFFF8EC}"/>
              </a:ext>
            </a:extLst>
          </p:cNvPr>
          <p:cNvPicPr>
            <a:picLocks/>
          </p:cNvPicPr>
          <p:nvPr/>
        </p:nvPicPr>
        <p:blipFill>
          <a:blip r:embed="rId3">
            <a:extLst>
              <a:ext uri="{28A0092B-C50C-407E-A947-70E740481C1C}">
                <a14:useLocalDpi xmlns:a14="http://schemas.microsoft.com/office/drawing/2010/main" val="0"/>
              </a:ext>
            </a:extLst>
          </a:blip>
          <a:srcRect t="744" b="6320"/>
          <a:stretch>
            <a:fillRect/>
          </a:stretch>
        </p:blipFill>
        <p:spPr bwMode="auto">
          <a:xfrm>
            <a:off x="7891725" y="240783"/>
            <a:ext cx="4159706" cy="1950348"/>
          </a:xfrm>
          <a:prstGeom prst="rect">
            <a:avLst/>
          </a:prstGeom>
          <a:noFill/>
        </p:spPr>
      </p:pic>
      <p:grpSp>
        <p:nvGrpSpPr>
          <p:cNvPr id="99" name="Group 98">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00" name="Freeform: Shape 99">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1" name="Freeform: Shape 100">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2" name="Freeform: Shape 101">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3" name="Freeform: Shape 102">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4" name="Freeform: Shape 103">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5" name="Freeform: Shape 104">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6" name="Freeform: Shape 105">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85" name="Google Shape;85;p13"/>
          <p:cNvSpPr txBox="1"/>
          <p:nvPr/>
        </p:nvSpPr>
        <p:spPr>
          <a:xfrm>
            <a:off x="955041" y="1014044"/>
            <a:ext cx="6762280" cy="2594302"/>
          </a:xfrm>
          <a:prstGeom prst="rect">
            <a:avLst/>
          </a:prstGeom>
        </p:spPr>
        <p:txBody>
          <a:bodyPr spcFirstLastPara="1" vert="horz" lIns="91440" tIns="45720" rIns="91440" bIns="45720" rtlCol="0" anchor="b" anchorCtr="0">
            <a:normAutofit/>
          </a:bodyPr>
          <a:lstStyle/>
          <a:p>
            <a:pPr lvl="0" algn="ctr"/>
            <a:r>
              <a:rPr lang="en-US" sz="4800" b="1" dirty="0">
                <a:solidFill>
                  <a:srgbClr val="E6F1FF"/>
                </a:solidFill>
                <a:latin typeface="Poppins"/>
                <a:ea typeface="Poppins"/>
                <a:cs typeface="Poppins"/>
                <a:sym typeface="Poppins"/>
              </a:rPr>
              <a:t>Enhancing Privacy in Large Language Models</a:t>
            </a:r>
            <a:endParaRPr lang="en-US" sz="4800" dirty="0"/>
          </a:p>
        </p:txBody>
      </p:sp>
      <p:sp>
        <p:nvSpPr>
          <p:cNvPr id="86" name="Google Shape;86;p13"/>
          <p:cNvSpPr txBox="1"/>
          <p:nvPr/>
        </p:nvSpPr>
        <p:spPr>
          <a:xfrm>
            <a:off x="1822102" y="3185213"/>
            <a:ext cx="5692953" cy="1055580"/>
          </a:xfrm>
          <a:prstGeom prst="rect">
            <a:avLst/>
          </a:prstGeom>
        </p:spPr>
        <p:txBody>
          <a:bodyPr spcFirstLastPara="1" vert="horz" lIns="91440" tIns="45720" rIns="91440" bIns="45720" rtlCol="0" anchor="ctr" anchorCtr="0">
            <a:normAutofit/>
          </a:bodyPr>
          <a:lstStyle/>
          <a:p>
            <a:pPr marR="0" lvl="0">
              <a:lnSpc>
                <a:spcPct val="90000"/>
              </a:lnSpc>
              <a:spcBef>
                <a:spcPts val="0"/>
              </a:spcBef>
              <a:spcAft>
                <a:spcPts val="600"/>
              </a:spcAft>
            </a:pPr>
            <a:r>
              <a:rPr lang="en-US" sz="1800" b="0" i="0" u="none" strike="noStrike" kern="1200" cap="none" dirty="0">
                <a:solidFill>
                  <a:srgbClr val="002060"/>
                </a:solidFill>
                <a:latin typeface="+mn-lt"/>
                <a:ea typeface="+mn-ea"/>
                <a:cs typeface="+mn-cs"/>
                <a:sym typeface="Urbanist"/>
              </a:rPr>
              <a:t>Protecting Data Confidentiality in the </a:t>
            </a:r>
            <a:r>
              <a:rPr lang="en-US" sz="2000" b="0" i="0" u="none" strike="noStrike" kern="1200" cap="none" dirty="0">
                <a:solidFill>
                  <a:srgbClr val="002060"/>
                </a:solidFill>
                <a:latin typeface="+mn-lt"/>
                <a:ea typeface="+mn-ea"/>
                <a:cs typeface="+mn-cs"/>
                <a:sym typeface="Urbanist"/>
              </a:rPr>
              <a:t>Age</a:t>
            </a:r>
            <a:r>
              <a:rPr lang="en-US" sz="1800" b="0" i="0" u="none" strike="noStrike" kern="1200" cap="none" dirty="0">
                <a:solidFill>
                  <a:srgbClr val="002060"/>
                </a:solidFill>
                <a:latin typeface="+mn-lt"/>
                <a:ea typeface="+mn-ea"/>
                <a:cs typeface="+mn-cs"/>
                <a:sym typeface="Urbanist"/>
              </a:rPr>
              <a:t> of AI</a:t>
            </a:r>
          </a:p>
        </p:txBody>
      </p:sp>
      <p:pic>
        <p:nvPicPr>
          <p:cNvPr id="2" name="Picture 1" descr="new logo">
            <a:extLst>
              <a:ext uri="{FF2B5EF4-FFF2-40B4-BE49-F238E27FC236}">
                <a16:creationId xmlns:a16="http://schemas.microsoft.com/office/drawing/2014/main" id="{86B23B05-364D-0C3B-8935-BE1D5C2DA0B2}"/>
              </a:ext>
            </a:extLst>
          </p:cNvPr>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295275" y="173476"/>
            <a:ext cx="2068546" cy="1042481"/>
          </a:xfrm>
          <a:prstGeom prst="rect">
            <a:avLst/>
          </a:prstGeom>
          <a:ln>
            <a:noFill/>
          </a:ln>
          <a:effectLst>
            <a:outerShdw blurRad="292100" dist="139700" dir="2700000" algn="tl" rotWithShape="0">
              <a:srgbClr val="333333">
                <a:alpha val="65000"/>
              </a:srgbClr>
            </a:outerShdw>
          </a:effectLst>
        </p:spPr>
      </p:pic>
      <p:pic>
        <p:nvPicPr>
          <p:cNvPr id="4" name="Picture 2">
            <a:extLst>
              <a:ext uri="{FF2B5EF4-FFF2-40B4-BE49-F238E27FC236}">
                <a16:creationId xmlns:a16="http://schemas.microsoft.com/office/drawing/2014/main" id="{753A888D-E0BD-48F8-B436-5249DBFF63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5927" y="2785009"/>
            <a:ext cx="4159706" cy="39088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Google Shape;86;p13">
            <a:extLst>
              <a:ext uri="{FF2B5EF4-FFF2-40B4-BE49-F238E27FC236}">
                <a16:creationId xmlns:a16="http://schemas.microsoft.com/office/drawing/2014/main" id="{6A3F5F81-FBF6-8A06-15A8-B3D8B09643D2}"/>
              </a:ext>
            </a:extLst>
          </p:cNvPr>
          <p:cNvSpPr txBox="1"/>
          <p:nvPr/>
        </p:nvSpPr>
        <p:spPr>
          <a:xfrm>
            <a:off x="1077127" y="4293787"/>
            <a:ext cx="3909773" cy="1969256"/>
          </a:xfrm>
          <a:prstGeom prst="rect">
            <a:avLst/>
          </a:prstGeom>
        </p:spPr>
        <p:txBody>
          <a:bodyPr spcFirstLastPara="1" vert="horz" lIns="91440" tIns="45720" rIns="91440" bIns="45720" rtlCol="0" anchor="ctr" anchorCtr="0">
            <a:normAutofit/>
          </a:bodyPr>
          <a:lstStyle/>
          <a:p>
            <a:pPr marR="0" lvl="0">
              <a:lnSpc>
                <a:spcPct val="90000"/>
              </a:lnSpc>
              <a:spcBef>
                <a:spcPts val="0"/>
              </a:spcBef>
              <a:spcAft>
                <a:spcPts val="600"/>
              </a:spcAft>
            </a:pPr>
            <a:r>
              <a:rPr lang="en-US" sz="1800" kern="1200" dirty="0">
                <a:solidFill>
                  <a:schemeClr val="accent2">
                    <a:lumMod val="75000"/>
                  </a:schemeClr>
                </a:solidFill>
                <a:latin typeface="+mn-lt"/>
                <a:ea typeface="+mn-ea"/>
                <a:cs typeface="+mn-cs"/>
                <a:sym typeface="Urbanist"/>
              </a:rPr>
              <a:t>Ms. Nabeela Bibi</a:t>
            </a:r>
          </a:p>
          <a:p>
            <a:pPr marR="0" lvl="0">
              <a:lnSpc>
                <a:spcPct val="90000"/>
              </a:lnSpc>
              <a:spcBef>
                <a:spcPts val="0"/>
              </a:spcBef>
              <a:spcAft>
                <a:spcPts val="600"/>
              </a:spcAft>
            </a:pPr>
            <a:r>
              <a:rPr lang="en-US" sz="1800" b="0" i="0" u="none" strike="noStrike" kern="1200" cap="none" dirty="0">
                <a:solidFill>
                  <a:schemeClr val="accent2">
                    <a:lumMod val="75000"/>
                  </a:schemeClr>
                </a:solidFill>
                <a:latin typeface="+mn-lt"/>
                <a:ea typeface="+mn-ea"/>
                <a:cs typeface="+mn-cs"/>
                <a:sym typeface="Urbanist"/>
              </a:rPr>
              <a:t>Lecturer | Bahria University</a:t>
            </a:r>
          </a:p>
          <a:p>
            <a:pPr marR="0" lvl="0">
              <a:lnSpc>
                <a:spcPct val="90000"/>
              </a:lnSpc>
              <a:spcBef>
                <a:spcPts val="0"/>
              </a:spcBef>
              <a:spcAft>
                <a:spcPts val="600"/>
              </a:spcAft>
            </a:pPr>
            <a:r>
              <a:rPr lang="en-US" sz="1800" kern="1200" dirty="0">
                <a:solidFill>
                  <a:schemeClr val="accent2">
                    <a:lumMod val="75000"/>
                  </a:schemeClr>
                </a:solidFill>
                <a:latin typeface="+mn-lt"/>
                <a:ea typeface="+mn-ea"/>
                <a:cs typeface="+mn-cs"/>
                <a:sym typeface="Urbanist"/>
              </a:rPr>
              <a:t>PhD Scholar | NUST</a:t>
            </a:r>
            <a:r>
              <a:rPr lang="en-US" sz="1800" b="0" i="0" u="none" strike="noStrike" kern="1200" cap="none" dirty="0">
                <a:solidFill>
                  <a:schemeClr val="accent2">
                    <a:lumMod val="75000"/>
                  </a:schemeClr>
                </a:solidFill>
                <a:latin typeface="+mn-lt"/>
                <a:ea typeface="+mn-ea"/>
                <a:cs typeface="+mn-cs"/>
                <a:sym typeface="Urbanist"/>
              </a:rPr>
              <a:t> </a:t>
            </a:r>
          </a:p>
          <a:p>
            <a:pPr marR="0" lvl="0">
              <a:lnSpc>
                <a:spcPct val="90000"/>
              </a:lnSpc>
              <a:spcBef>
                <a:spcPts val="0"/>
              </a:spcBef>
              <a:spcAft>
                <a:spcPts val="600"/>
              </a:spcAft>
            </a:pPr>
            <a:r>
              <a:rPr lang="en-US" sz="1800" kern="1200" dirty="0">
                <a:solidFill>
                  <a:schemeClr val="accent2">
                    <a:lumMod val="75000"/>
                  </a:schemeClr>
                </a:solidFill>
                <a:latin typeface="+mn-lt"/>
                <a:ea typeface="+mn-ea"/>
                <a:cs typeface="+mn-cs"/>
                <a:sym typeface="Urbanist"/>
              </a:rPr>
              <a:t>nabeelabb786@gmail.com</a:t>
            </a:r>
            <a:endParaRPr lang="en-US" sz="1800" b="0" i="0" u="none" strike="noStrike" kern="1200" cap="none" dirty="0">
              <a:solidFill>
                <a:schemeClr val="accent2">
                  <a:lumMod val="75000"/>
                </a:schemeClr>
              </a:solidFill>
              <a:latin typeface="+mn-lt"/>
              <a:ea typeface="+mn-ea"/>
              <a:cs typeface="+mn-cs"/>
              <a:sym typeface="Urbanist"/>
            </a:endParaRPr>
          </a:p>
          <a:p>
            <a:pPr marL="0" marR="0" lvl="0" indent="-228600">
              <a:lnSpc>
                <a:spcPct val="90000"/>
              </a:lnSpc>
              <a:spcBef>
                <a:spcPts val="0"/>
              </a:spcBef>
              <a:spcAft>
                <a:spcPts val="600"/>
              </a:spcAft>
              <a:buFont typeface="Arial" panose="020B0604020202020204" pitchFamily="34" charset="0"/>
              <a:buChar char="•"/>
            </a:pPr>
            <a:endParaRPr lang="en-US" sz="1800" kern="1200" dirty="0">
              <a:solidFill>
                <a:schemeClr val="tx2"/>
              </a:solidFill>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90"/>
        <p:cNvGrpSpPr/>
        <p:nvPr/>
      </p:nvGrpSpPr>
      <p:grpSpPr>
        <a:xfrm>
          <a:off x="0" y="0"/>
          <a:ext cx="0" cy="0"/>
          <a:chOff x="0" y="0"/>
          <a:chExt cx="0" cy="0"/>
        </a:xfrm>
      </p:grpSpPr>
      <p:pic>
        <p:nvPicPr>
          <p:cNvPr id="3" name="Google Shape;139;p18" descr="image.png">
            <a:extLst>
              <a:ext uri="{FF2B5EF4-FFF2-40B4-BE49-F238E27FC236}">
                <a16:creationId xmlns:a16="http://schemas.microsoft.com/office/drawing/2014/main" id="{47E2D5D5-345B-47F0-5B65-B2D640C741EB}"/>
              </a:ext>
            </a:extLst>
          </p:cNvPr>
          <p:cNvPicPr preferRelativeResize="0"/>
          <p:nvPr/>
        </p:nvPicPr>
        <p:blipFill rotWithShape="1">
          <a:blip r:embed="rId3">
            <a:alphaModFix/>
            <a:duotone>
              <a:schemeClr val="accent2">
                <a:shade val="45000"/>
                <a:satMod val="135000"/>
              </a:schemeClr>
              <a:prstClr val="white"/>
            </a:duotone>
          </a:blip>
          <a:srcRect/>
          <a:stretch/>
        </p:blipFill>
        <p:spPr>
          <a:xfrm>
            <a:off x="294248" y="1782035"/>
            <a:ext cx="5840878" cy="4032115"/>
          </a:xfrm>
          <a:prstGeom prst="rect">
            <a:avLst/>
          </a:prstGeom>
          <a:noFill/>
          <a:ln>
            <a:noFill/>
          </a:ln>
        </p:spPr>
      </p:pic>
      <p:pic>
        <p:nvPicPr>
          <p:cNvPr id="92" name="Google Shape;92;p14" descr="image.png"/>
          <p:cNvPicPr preferRelativeResize="0"/>
          <p:nvPr/>
        </p:nvPicPr>
        <p:blipFill rotWithShape="1">
          <a:blip r:embed="rId4">
            <a:alphaModFix/>
          </a:blip>
          <a:srcRect/>
          <a:stretch/>
        </p:blipFill>
        <p:spPr>
          <a:xfrm>
            <a:off x="8884495" y="3215467"/>
            <a:ext cx="2755056" cy="1583447"/>
          </a:xfrm>
          <a:prstGeom prst="rect">
            <a:avLst/>
          </a:prstGeom>
          <a:noFill/>
          <a:ln>
            <a:noFill/>
          </a:ln>
        </p:spPr>
      </p:pic>
      <p:sp>
        <p:nvSpPr>
          <p:cNvPr id="93" name="Google Shape;93;p14"/>
          <p:cNvSpPr txBox="1"/>
          <p:nvPr/>
        </p:nvSpPr>
        <p:spPr>
          <a:xfrm>
            <a:off x="571500" y="2200275"/>
            <a:ext cx="5286375" cy="1218795"/>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dirty="0">
                <a:solidFill>
                  <a:srgbClr val="CBD5E1"/>
                </a:solidFill>
                <a:latin typeface="Urbanist"/>
                <a:ea typeface="Urbanist"/>
                <a:cs typeface="Urbanist"/>
                <a:sym typeface="Urbanist"/>
              </a:rPr>
              <a:t>LLMs are transforming every sector. They are powerful tools for extracting insights from vast, unstructured text data</a:t>
            </a:r>
            <a:r>
              <a:rPr lang="en-US" sz="1650" dirty="0">
                <a:solidFill>
                  <a:srgbClr val="CBD5E1"/>
                </a:solidFill>
                <a:latin typeface="Urbanist"/>
                <a:ea typeface="Urbanist"/>
                <a:cs typeface="Urbanist"/>
                <a:sym typeface="Urbanist"/>
              </a:rPr>
              <a:t>.</a:t>
            </a:r>
            <a:endParaRPr dirty="0"/>
          </a:p>
        </p:txBody>
      </p:sp>
      <p:sp>
        <p:nvSpPr>
          <p:cNvPr id="94" name="Google Shape;94;p14"/>
          <p:cNvSpPr txBox="1"/>
          <p:nvPr/>
        </p:nvSpPr>
        <p:spPr>
          <a:xfrm>
            <a:off x="904875" y="3750468"/>
            <a:ext cx="4953000" cy="335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CBD5E1"/>
                </a:solidFill>
                <a:latin typeface="Urbanist"/>
                <a:ea typeface="Urbanist"/>
                <a:cs typeface="Urbanist"/>
                <a:sym typeface="Urbanist"/>
              </a:rPr>
              <a:t>Automating data classification</a:t>
            </a:r>
            <a:endParaRPr/>
          </a:p>
        </p:txBody>
      </p:sp>
      <p:sp>
        <p:nvSpPr>
          <p:cNvPr id="95" name="Google Shape;95;p14"/>
          <p:cNvSpPr txBox="1"/>
          <p:nvPr/>
        </p:nvSpPr>
        <p:spPr>
          <a:xfrm>
            <a:off x="904875" y="4228504"/>
            <a:ext cx="4953000" cy="335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CBD5E1"/>
                </a:solidFill>
                <a:latin typeface="Urbanist"/>
                <a:ea typeface="Urbanist"/>
                <a:cs typeface="Urbanist"/>
                <a:sym typeface="Urbanist"/>
              </a:rPr>
              <a:t>Analyzing unstructured survey responses</a:t>
            </a:r>
            <a:endParaRPr/>
          </a:p>
        </p:txBody>
      </p:sp>
      <p:sp>
        <p:nvSpPr>
          <p:cNvPr id="96" name="Google Shape;96;p14"/>
          <p:cNvSpPr txBox="1"/>
          <p:nvPr/>
        </p:nvSpPr>
        <p:spPr>
          <a:xfrm>
            <a:off x="904875" y="4706540"/>
            <a:ext cx="4953000" cy="33516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CBD5E1"/>
                </a:solidFill>
                <a:latin typeface="Urbanist"/>
                <a:ea typeface="Urbanist"/>
                <a:cs typeface="Urbanist"/>
                <a:sym typeface="Urbanist"/>
              </a:rPr>
              <a:t>Improving public-facing services</a:t>
            </a:r>
            <a:endParaRPr/>
          </a:p>
        </p:txBody>
      </p:sp>
      <p:sp>
        <p:nvSpPr>
          <p:cNvPr id="98" name="Google Shape;98;p14"/>
          <p:cNvSpPr txBox="1"/>
          <p:nvPr/>
        </p:nvSpPr>
        <p:spPr>
          <a:xfrm>
            <a:off x="571500" y="3798093"/>
            <a:ext cx="1905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DEFF9A"/>
                </a:solidFill>
                <a:latin typeface="Urbanist"/>
                <a:ea typeface="Urbanist"/>
                <a:cs typeface="Urbanist"/>
                <a:sym typeface="Urbanist"/>
              </a:rPr>
              <a:t>►</a:t>
            </a:r>
            <a:endParaRPr/>
          </a:p>
        </p:txBody>
      </p:sp>
      <p:sp>
        <p:nvSpPr>
          <p:cNvPr id="99" name="Google Shape;99;p14"/>
          <p:cNvSpPr txBox="1"/>
          <p:nvPr/>
        </p:nvSpPr>
        <p:spPr>
          <a:xfrm>
            <a:off x="571500" y="4276129"/>
            <a:ext cx="1905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DEFF9A"/>
                </a:solidFill>
                <a:latin typeface="Urbanist"/>
                <a:ea typeface="Urbanist"/>
                <a:cs typeface="Urbanist"/>
                <a:sym typeface="Urbanist"/>
              </a:rPr>
              <a:t>►</a:t>
            </a:r>
            <a:endParaRPr/>
          </a:p>
        </p:txBody>
      </p:sp>
      <p:sp>
        <p:nvSpPr>
          <p:cNvPr id="100" name="Google Shape;100;p14"/>
          <p:cNvSpPr txBox="1"/>
          <p:nvPr/>
        </p:nvSpPr>
        <p:spPr>
          <a:xfrm>
            <a:off x="571500" y="4754165"/>
            <a:ext cx="190500" cy="3048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DEFF9A"/>
                </a:solidFill>
                <a:latin typeface="Urbanist"/>
                <a:ea typeface="Urbanist"/>
                <a:cs typeface="Urbanist"/>
                <a:sym typeface="Urbanist"/>
              </a:rPr>
              <a:t>►</a:t>
            </a:r>
            <a:endParaRPr/>
          </a:p>
        </p:txBody>
      </p:sp>
      <p:sp>
        <p:nvSpPr>
          <p:cNvPr id="101" name="Google Shape;101;p14"/>
          <p:cNvSpPr txBox="1"/>
          <p:nvPr/>
        </p:nvSpPr>
        <p:spPr>
          <a:xfrm>
            <a:off x="590550" y="960239"/>
            <a:ext cx="11601450"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5F5F5"/>
                </a:solidFill>
                <a:latin typeface="Urbanist"/>
                <a:ea typeface="Urbanist"/>
                <a:cs typeface="Urbanist"/>
                <a:sym typeface="Urbanist"/>
              </a:rPr>
              <a:t>The LLM Revolution: </a:t>
            </a:r>
            <a:r>
              <a:rPr lang="en-US" sz="3600" b="1" i="0" u="none" strike="noStrike" cap="none" dirty="0">
                <a:solidFill>
                  <a:srgbClr val="DEFF9A"/>
                </a:solidFill>
                <a:latin typeface="Urbanist"/>
                <a:ea typeface="Urbanist"/>
                <a:cs typeface="Urbanist"/>
                <a:sym typeface="Urbanist"/>
              </a:rPr>
              <a:t>A New Tool for Insight</a:t>
            </a:r>
            <a:endParaRPr dirty="0"/>
          </a:p>
        </p:txBody>
      </p:sp>
      <p:pic>
        <p:nvPicPr>
          <p:cNvPr id="5122" name="Picture 2">
            <a:extLst>
              <a:ext uri="{FF2B5EF4-FFF2-40B4-BE49-F238E27FC236}">
                <a16:creationId xmlns:a16="http://schemas.microsoft.com/office/drawing/2014/main" id="{F9FD05BB-E415-71DF-0997-02D21BECFEB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552"/>
          <a:stretch>
            <a:fillRect/>
          </a:stretch>
        </p:blipFill>
        <p:spPr bwMode="auto">
          <a:xfrm>
            <a:off x="6000750" y="2010598"/>
            <a:ext cx="6157597" cy="44358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105"/>
        <p:cNvGrpSpPr/>
        <p:nvPr/>
      </p:nvGrpSpPr>
      <p:grpSpPr>
        <a:xfrm>
          <a:off x="0" y="0"/>
          <a:ext cx="0" cy="0"/>
          <a:chOff x="0" y="0"/>
          <a:chExt cx="0" cy="0"/>
        </a:xfrm>
      </p:grpSpPr>
      <p:pic>
        <p:nvPicPr>
          <p:cNvPr id="2" name="Google Shape;139;p18" descr="image.png">
            <a:extLst>
              <a:ext uri="{FF2B5EF4-FFF2-40B4-BE49-F238E27FC236}">
                <a16:creationId xmlns:a16="http://schemas.microsoft.com/office/drawing/2014/main" id="{0197170B-C9AB-CCAE-EEA1-5DC18F0132F0}"/>
              </a:ext>
            </a:extLst>
          </p:cNvPr>
          <p:cNvPicPr preferRelativeResize="0"/>
          <p:nvPr/>
        </p:nvPicPr>
        <p:blipFill rotWithShape="1">
          <a:blip r:embed="rId3">
            <a:alphaModFix/>
            <a:duotone>
              <a:schemeClr val="accent2">
                <a:shade val="45000"/>
                <a:satMod val="135000"/>
              </a:schemeClr>
              <a:prstClr val="white"/>
            </a:duotone>
          </a:blip>
          <a:srcRect/>
          <a:stretch/>
        </p:blipFill>
        <p:spPr>
          <a:xfrm>
            <a:off x="6201965" y="1849572"/>
            <a:ext cx="5840878" cy="4032115"/>
          </a:xfrm>
          <a:prstGeom prst="rect">
            <a:avLst/>
          </a:prstGeom>
          <a:noFill/>
          <a:ln>
            <a:noFill/>
          </a:ln>
        </p:spPr>
      </p:pic>
      <p:sp>
        <p:nvSpPr>
          <p:cNvPr id="107" name="Google Shape;107;p15"/>
          <p:cNvSpPr txBox="1"/>
          <p:nvPr/>
        </p:nvSpPr>
        <p:spPr>
          <a:xfrm>
            <a:off x="571500" y="1909762"/>
            <a:ext cx="5286375" cy="14287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1250" b="1" i="0" u="none" strike="noStrike" cap="none">
                <a:solidFill>
                  <a:srgbClr val="DEFF9A"/>
                </a:solidFill>
                <a:latin typeface="Urbanist"/>
                <a:ea typeface="Urbanist"/>
                <a:cs typeface="Urbanist"/>
                <a:sym typeface="Urbanist"/>
              </a:rPr>
              <a:t>81%</a:t>
            </a:r>
            <a:endParaRPr/>
          </a:p>
        </p:txBody>
      </p:sp>
      <p:sp>
        <p:nvSpPr>
          <p:cNvPr id="108" name="Google Shape;108;p15"/>
          <p:cNvSpPr txBox="1"/>
          <p:nvPr/>
        </p:nvSpPr>
        <p:spPr>
          <a:xfrm>
            <a:off x="571500" y="3338512"/>
            <a:ext cx="5286375" cy="5524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800" b="0" i="0" u="none" strike="noStrike" cap="none">
                <a:solidFill>
                  <a:srgbClr val="F5F5F5"/>
                </a:solidFill>
                <a:latin typeface="Urbanist"/>
                <a:ea typeface="Urbanist"/>
                <a:cs typeface="Urbanist"/>
                <a:sym typeface="Urbanist"/>
              </a:rPr>
              <a:t>of the public say risks from data collection outweigh benefits.</a:t>
            </a:r>
            <a:endParaRPr/>
          </a:p>
        </p:txBody>
      </p:sp>
      <p:sp>
        <p:nvSpPr>
          <p:cNvPr id="109" name="Google Shape;109;p15"/>
          <p:cNvSpPr txBox="1"/>
          <p:nvPr/>
        </p:nvSpPr>
        <p:spPr>
          <a:xfrm>
            <a:off x="571500" y="4176712"/>
            <a:ext cx="5286375" cy="142875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1250" b="1" i="0" u="none" strike="noStrike" cap="none" dirty="0">
                <a:solidFill>
                  <a:srgbClr val="DEFF9A"/>
                </a:solidFill>
                <a:latin typeface="Urbanist"/>
                <a:ea typeface="Urbanist"/>
                <a:cs typeface="Urbanist"/>
                <a:sym typeface="Urbanist"/>
              </a:rPr>
              <a:t>71%</a:t>
            </a:r>
            <a:endParaRPr dirty="0"/>
          </a:p>
        </p:txBody>
      </p:sp>
      <p:sp>
        <p:nvSpPr>
          <p:cNvPr id="110" name="Google Shape;110;p15"/>
          <p:cNvSpPr txBox="1"/>
          <p:nvPr/>
        </p:nvSpPr>
        <p:spPr>
          <a:xfrm>
            <a:off x="571500" y="5605462"/>
            <a:ext cx="5286375" cy="27622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800" b="0" i="0" u="none" strike="noStrike" cap="none">
                <a:solidFill>
                  <a:srgbClr val="F5F5F5"/>
                </a:solidFill>
                <a:latin typeface="Urbanist"/>
                <a:ea typeface="Urbanist"/>
                <a:cs typeface="Urbanist"/>
                <a:sym typeface="Urbanist"/>
              </a:rPr>
              <a:t>are worried about government use of their data.</a:t>
            </a:r>
            <a:endParaRPr/>
          </a:p>
        </p:txBody>
      </p:sp>
      <p:sp>
        <p:nvSpPr>
          <p:cNvPr id="111" name="Google Shape;111;p15"/>
          <p:cNvSpPr txBox="1"/>
          <p:nvPr/>
        </p:nvSpPr>
        <p:spPr>
          <a:xfrm>
            <a:off x="6334125" y="2185391"/>
            <a:ext cx="5708718" cy="35394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300" b="1" i="0" u="none" strike="noStrike" cap="none" dirty="0">
                <a:solidFill>
                  <a:srgbClr val="F5F5F5"/>
                </a:solidFill>
                <a:latin typeface="Urbanist"/>
                <a:ea typeface="Urbanist"/>
                <a:cs typeface="Urbanist"/>
                <a:sym typeface="Urbanist"/>
              </a:rPr>
              <a:t>The "Learning" vs. "Memorizing" Dilemma</a:t>
            </a:r>
            <a:endParaRPr sz="2300" b="1" dirty="0"/>
          </a:p>
        </p:txBody>
      </p:sp>
      <p:sp>
        <p:nvSpPr>
          <p:cNvPr id="112" name="Google Shape;112;p15"/>
          <p:cNvSpPr txBox="1"/>
          <p:nvPr/>
        </p:nvSpPr>
        <p:spPr>
          <a:xfrm>
            <a:off x="6598443" y="2880829"/>
            <a:ext cx="5286375" cy="1218795"/>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0" i="0" u="none" strike="noStrike" cap="none" dirty="0">
                <a:solidFill>
                  <a:srgbClr val="CBD5E1"/>
                </a:solidFill>
                <a:latin typeface="Urbanist"/>
                <a:ea typeface="Urbanist"/>
                <a:cs typeface="Urbanist"/>
                <a:sym typeface="Urbanist"/>
              </a:rPr>
              <a:t>LLMs are trained on vast, often user-generated, data. The critical problem: they don't just *learn* general concepts, they *memorize* specific, raw data points.</a:t>
            </a:r>
            <a:endParaRPr dirty="0"/>
          </a:p>
        </p:txBody>
      </p:sp>
      <p:sp>
        <p:nvSpPr>
          <p:cNvPr id="113" name="Google Shape;113;p15"/>
          <p:cNvSpPr txBox="1"/>
          <p:nvPr/>
        </p:nvSpPr>
        <p:spPr>
          <a:xfrm>
            <a:off x="6598442" y="4281689"/>
            <a:ext cx="5286375" cy="1218795"/>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0" i="0" u="none" strike="noStrike" cap="none" dirty="0">
                <a:solidFill>
                  <a:srgbClr val="F5F5F5"/>
                </a:solidFill>
                <a:latin typeface="Urbanist"/>
                <a:ea typeface="Urbanist"/>
                <a:cs typeface="Urbanist"/>
                <a:sym typeface="Urbanist"/>
              </a:rPr>
              <a:t>This creates a massive risk of leaking sensitive, personally identifiable information (PII) through simple queries.</a:t>
            </a:r>
            <a:endParaRPr dirty="0"/>
          </a:p>
        </p:txBody>
      </p:sp>
      <p:sp>
        <p:nvSpPr>
          <p:cNvPr id="114" name="Google Shape;114;p15"/>
          <p:cNvSpPr txBox="1"/>
          <p:nvPr/>
        </p:nvSpPr>
        <p:spPr>
          <a:xfrm>
            <a:off x="590550" y="938211"/>
            <a:ext cx="11601450"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5F5F5"/>
                </a:solidFill>
                <a:latin typeface="Urbanist"/>
                <a:ea typeface="Urbanist"/>
                <a:cs typeface="Urbanist"/>
                <a:sym typeface="Urbanist"/>
              </a:rPr>
              <a:t>The Privacy Paradox: </a:t>
            </a:r>
            <a:r>
              <a:rPr lang="en-US" sz="3600" b="1" i="0" u="none" strike="noStrike" cap="none" dirty="0">
                <a:solidFill>
                  <a:srgbClr val="DEFF9A"/>
                </a:solidFill>
                <a:latin typeface="Urbanist"/>
                <a:ea typeface="Urbanist"/>
                <a:cs typeface="Urbanist"/>
                <a:sym typeface="Urbanist"/>
              </a:rPr>
              <a:t>The Problem of Memorization</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118"/>
        <p:cNvGrpSpPr/>
        <p:nvPr/>
      </p:nvGrpSpPr>
      <p:grpSpPr>
        <a:xfrm>
          <a:off x="0" y="0"/>
          <a:ext cx="0" cy="0"/>
          <a:chOff x="0" y="0"/>
          <a:chExt cx="0" cy="0"/>
        </a:xfrm>
      </p:grpSpPr>
      <p:pic>
        <p:nvPicPr>
          <p:cNvPr id="2" name="Google Shape;139;p18" descr="image.png">
            <a:extLst>
              <a:ext uri="{FF2B5EF4-FFF2-40B4-BE49-F238E27FC236}">
                <a16:creationId xmlns:a16="http://schemas.microsoft.com/office/drawing/2014/main" id="{67BC0890-F998-2B40-EF1E-FBA3CA34A625}"/>
              </a:ext>
            </a:extLst>
          </p:cNvPr>
          <p:cNvPicPr preferRelativeResize="0"/>
          <p:nvPr/>
        </p:nvPicPr>
        <p:blipFill rotWithShape="1">
          <a:blip r:embed="rId3">
            <a:alphaModFix/>
            <a:duotone>
              <a:schemeClr val="bg2">
                <a:shade val="45000"/>
                <a:satMod val="135000"/>
              </a:schemeClr>
              <a:prstClr val="white"/>
            </a:duotone>
          </a:blip>
          <a:srcRect/>
          <a:stretch/>
        </p:blipFill>
        <p:spPr>
          <a:xfrm>
            <a:off x="1676804" y="1744116"/>
            <a:ext cx="9057870" cy="3152775"/>
          </a:xfrm>
          <a:prstGeom prst="rect">
            <a:avLst/>
          </a:prstGeom>
          <a:noFill/>
          <a:ln>
            <a:noFill/>
          </a:ln>
        </p:spPr>
      </p:pic>
      <p:sp>
        <p:nvSpPr>
          <p:cNvPr id="120" name="Google Shape;120;p16"/>
          <p:cNvSpPr txBox="1"/>
          <p:nvPr/>
        </p:nvSpPr>
        <p:spPr>
          <a:xfrm>
            <a:off x="1504949" y="1846510"/>
            <a:ext cx="9182100" cy="21336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000" b="0" i="1" u="none" strike="noStrike" cap="none" dirty="0">
                <a:solidFill>
                  <a:srgbClr val="F5F5F5"/>
                </a:solidFill>
                <a:latin typeface="Urbanist"/>
                <a:ea typeface="Urbanist"/>
                <a:cs typeface="Urbanist"/>
                <a:sym typeface="Urbanist"/>
              </a:rPr>
              <a:t> "We have a legal obligation to protect personal information. It is a criminal offence to improperly disclose information... Your mandate is built on the promise of confidentiality." </a:t>
            </a:r>
            <a:endParaRPr dirty="0"/>
          </a:p>
        </p:txBody>
      </p:sp>
      <p:sp>
        <p:nvSpPr>
          <p:cNvPr id="121" name="Google Shape;121;p16"/>
          <p:cNvSpPr txBox="1"/>
          <p:nvPr/>
        </p:nvSpPr>
        <p:spPr>
          <a:xfrm>
            <a:off x="3300411" y="4498471"/>
            <a:ext cx="5591175" cy="253916"/>
          </a:xfrm>
          <a:prstGeom prst="rect">
            <a:avLst/>
          </a:prstGeom>
          <a:noFill/>
          <a:ln>
            <a:noFill/>
          </a:ln>
        </p:spPr>
        <p:txBody>
          <a:bodyPr spcFirstLastPara="1" wrap="square" lIns="0" tIns="0" rIns="0" bIns="0" anchor="t" anchorCtr="0">
            <a:spAutoFit/>
          </a:bodyPr>
          <a:lstStyle/>
          <a:p>
            <a:pPr lvl="0" algn="ctr"/>
            <a:r>
              <a:rPr lang="en-US" sz="1650" b="0" i="0" u="none" strike="noStrike" cap="none" dirty="0">
                <a:solidFill>
                  <a:srgbClr val="94A3B8"/>
                </a:solidFill>
                <a:latin typeface="Urbanist"/>
                <a:ea typeface="Urbanist"/>
                <a:cs typeface="Urbanist"/>
                <a:sym typeface="Urbanist"/>
              </a:rPr>
              <a:t>— Adapted from ONS / U.S. Census Bureau Privacy </a:t>
            </a:r>
            <a:r>
              <a:rPr lang="en-US" dirty="0">
                <a:solidFill>
                  <a:srgbClr val="94A3B8"/>
                </a:solidFill>
                <a:latin typeface="Urbanist"/>
                <a:ea typeface="Urbanist"/>
                <a:cs typeface="Urbanist"/>
                <a:sym typeface="Urbanist"/>
              </a:rPr>
              <a:t>Mandates</a:t>
            </a:r>
            <a:endParaRPr dirty="0"/>
          </a:p>
        </p:txBody>
      </p:sp>
      <p:sp>
        <p:nvSpPr>
          <p:cNvPr id="122" name="Google Shape;122;p16"/>
          <p:cNvSpPr txBox="1"/>
          <p:nvPr/>
        </p:nvSpPr>
        <p:spPr>
          <a:xfrm>
            <a:off x="1123950" y="4896891"/>
            <a:ext cx="9944100" cy="731341"/>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a:solidFill>
                  <a:srgbClr val="CBD5E1"/>
                </a:solidFill>
                <a:latin typeface="Urbanist"/>
                <a:ea typeface="Urbanist"/>
                <a:cs typeface="Urbanist"/>
                <a:sym typeface="Urbanist"/>
              </a:rPr>
              <a:t>A single data leak from an LLM trained on census or survey data could be catastrophic for public trust. We must apply the same rigor of Statistical Disclosure Limitation (SDL) to this new technology.</a:t>
            </a:r>
            <a:endParaRPr/>
          </a:p>
        </p:txBody>
      </p:sp>
      <p:sp>
        <p:nvSpPr>
          <p:cNvPr id="123" name="Google Shape;123;p16"/>
          <p:cNvSpPr txBox="1"/>
          <p:nvPr/>
        </p:nvSpPr>
        <p:spPr>
          <a:xfrm>
            <a:off x="1028700" y="2220366"/>
            <a:ext cx="257175" cy="1143000"/>
          </a:xfrm>
          <a:prstGeom prst="rect">
            <a:avLst/>
          </a:prstGeom>
          <a:noFill/>
          <a:ln>
            <a:noFill/>
          </a:ln>
        </p:spPr>
        <p:txBody>
          <a:bodyPr spcFirstLastPara="1" wrap="square" lIns="0" tIns="0" rIns="0" bIns="0" anchor="t" anchorCtr="0">
            <a:spAutoFit/>
          </a:bodyPr>
          <a:lstStyle/>
          <a:p>
            <a:pPr marL="0" marR="0" lvl="0" indent="0" algn="l" rtl="0">
              <a:lnSpc>
                <a:spcPct val="0"/>
              </a:lnSpc>
              <a:spcBef>
                <a:spcPts val="0"/>
              </a:spcBef>
              <a:spcAft>
                <a:spcPts val="0"/>
              </a:spcAft>
              <a:buNone/>
            </a:pPr>
            <a:r>
              <a:rPr lang="en-US" sz="7500" b="0" i="1" u="none" strike="noStrike" cap="none">
                <a:solidFill>
                  <a:srgbClr val="DEFF9A"/>
                </a:solidFill>
                <a:latin typeface="Urbanist"/>
                <a:ea typeface="Urbanist"/>
                <a:cs typeface="Urbanist"/>
                <a:sym typeface="Urbanist"/>
              </a:rPr>
              <a:t>"</a:t>
            </a:r>
            <a:endParaRPr/>
          </a:p>
        </p:txBody>
      </p:sp>
      <p:sp>
        <p:nvSpPr>
          <p:cNvPr id="124" name="Google Shape;124;p16"/>
          <p:cNvSpPr txBox="1"/>
          <p:nvPr/>
        </p:nvSpPr>
        <p:spPr>
          <a:xfrm>
            <a:off x="10906125" y="3972966"/>
            <a:ext cx="257175" cy="1143000"/>
          </a:xfrm>
          <a:prstGeom prst="rect">
            <a:avLst/>
          </a:prstGeom>
          <a:noFill/>
          <a:ln>
            <a:noFill/>
          </a:ln>
        </p:spPr>
        <p:txBody>
          <a:bodyPr spcFirstLastPara="1" wrap="square" lIns="0" tIns="0" rIns="0" bIns="0" anchor="t" anchorCtr="0">
            <a:spAutoFit/>
          </a:bodyPr>
          <a:lstStyle/>
          <a:p>
            <a:pPr marL="0" marR="0" lvl="0" indent="0" algn="l" rtl="0">
              <a:lnSpc>
                <a:spcPct val="0"/>
              </a:lnSpc>
              <a:spcBef>
                <a:spcPts val="0"/>
              </a:spcBef>
              <a:spcAft>
                <a:spcPts val="0"/>
              </a:spcAft>
              <a:buNone/>
            </a:pPr>
            <a:r>
              <a:rPr lang="en-US" sz="7500" b="0" i="1" u="none" strike="noStrike" cap="none">
                <a:solidFill>
                  <a:srgbClr val="DEFF9A"/>
                </a:solidFill>
                <a:latin typeface="Urbanist"/>
                <a:ea typeface="Urbanist"/>
                <a:cs typeface="Urbanist"/>
                <a:sym typeface="Urbanist"/>
              </a:rPr>
              <a:t>"</a:t>
            </a:r>
            <a:endParaRPr/>
          </a:p>
        </p:txBody>
      </p:sp>
      <p:sp>
        <p:nvSpPr>
          <p:cNvPr id="125" name="Google Shape;125;p16"/>
          <p:cNvSpPr txBox="1"/>
          <p:nvPr/>
        </p:nvSpPr>
        <p:spPr>
          <a:xfrm>
            <a:off x="590550" y="920204"/>
            <a:ext cx="11601450"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5F5F5"/>
                </a:solidFill>
                <a:latin typeface="Urbanist"/>
                <a:ea typeface="Urbanist"/>
                <a:cs typeface="Urbanist"/>
                <a:sym typeface="Urbanist"/>
              </a:rPr>
              <a:t>The Stakes for Public Trust: </a:t>
            </a:r>
            <a:r>
              <a:rPr lang="en-US" sz="3600" b="1" i="0" u="none" strike="noStrike" cap="none" dirty="0">
                <a:solidFill>
                  <a:srgbClr val="DEFF9A"/>
                </a:solidFill>
                <a:latin typeface="Urbanist"/>
                <a:ea typeface="Urbanist"/>
                <a:cs typeface="Urbanist"/>
                <a:sym typeface="Urbanist"/>
              </a:rPr>
              <a:t>A Message for PBS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129"/>
        <p:cNvGrpSpPr/>
        <p:nvPr/>
      </p:nvGrpSpPr>
      <p:grpSpPr>
        <a:xfrm>
          <a:off x="0" y="0"/>
          <a:ext cx="0" cy="0"/>
          <a:chOff x="0" y="0"/>
          <a:chExt cx="0" cy="0"/>
        </a:xfrm>
      </p:grpSpPr>
      <p:pic>
        <p:nvPicPr>
          <p:cNvPr id="2" name="Picture 1" descr="A cloud shaped object in a hole&#10;&#10;AI-generated content may be incorrect.">
            <a:extLst>
              <a:ext uri="{FF2B5EF4-FFF2-40B4-BE49-F238E27FC236}">
                <a16:creationId xmlns:a16="http://schemas.microsoft.com/office/drawing/2014/main" id="{110C9D03-F627-A528-26F0-DE782B6C2577}"/>
              </a:ext>
            </a:extLst>
          </p:cNvPr>
          <p:cNvPicPr>
            <a:picLocks noChangeAspect="1"/>
          </p:cNvPicPr>
          <p:nvPr/>
        </p:nvPicPr>
        <p:blipFill>
          <a:blip r:embed="rId3"/>
          <a:stretch>
            <a:fillRect/>
          </a:stretch>
        </p:blipFill>
        <p:spPr>
          <a:xfrm>
            <a:off x="595819" y="1176286"/>
            <a:ext cx="11288949" cy="5805590"/>
          </a:xfrm>
          <a:prstGeom prst="rect">
            <a:avLst/>
          </a:prstGeom>
          <a:ln>
            <a:noFill/>
          </a:ln>
          <a:effectLst>
            <a:softEdge rad="112500"/>
          </a:effectLst>
        </p:spPr>
      </p:pic>
      <p:sp>
        <p:nvSpPr>
          <p:cNvPr id="131" name="Google Shape;131;p17"/>
          <p:cNvSpPr/>
          <p:nvPr/>
        </p:nvSpPr>
        <p:spPr>
          <a:xfrm>
            <a:off x="5524500" y="2024062"/>
            <a:ext cx="1143000" cy="57150"/>
          </a:xfrm>
          <a:prstGeom prst="rect">
            <a:avLst/>
          </a:prstGeom>
          <a:solidFill>
            <a:srgbClr val="DEFF9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32" name="Google Shape;132;p17"/>
          <p:cNvSpPr txBox="1"/>
          <p:nvPr/>
        </p:nvSpPr>
        <p:spPr>
          <a:xfrm>
            <a:off x="595819" y="1376058"/>
            <a:ext cx="4520930" cy="1615827"/>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5250" b="1" i="0" u="none" strike="noStrike" cap="none" dirty="0">
                <a:solidFill>
                  <a:srgbClr val="F5F5F5"/>
                </a:solidFill>
                <a:latin typeface="Urbanist"/>
                <a:ea typeface="Urbanist"/>
                <a:cs typeface="Urbanist"/>
                <a:sym typeface="Urbanist"/>
              </a:rPr>
              <a:t>Our Research Goal</a:t>
            </a:r>
            <a:endParaRPr dirty="0"/>
          </a:p>
        </p:txBody>
      </p:sp>
      <p:sp>
        <p:nvSpPr>
          <p:cNvPr id="133" name="Google Shape;133;p17"/>
          <p:cNvSpPr txBox="1"/>
          <p:nvPr/>
        </p:nvSpPr>
        <p:spPr>
          <a:xfrm>
            <a:off x="724711" y="4019721"/>
            <a:ext cx="4799789" cy="1181862"/>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2400" b="0" i="0" u="none" strike="noStrike" cap="none" dirty="0">
                <a:solidFill>
                  <a:schemeClr val="accent5">
                    <a:lumMod val="20000"/>
                    <a:lumOff val="80000"/>
                  </a:schemeClr>
                </a:solidFill>
                <a:latin typeface="Urbanist"/>
                <a:ea typeface="Urbanist"/>
                <a:cs typeface="Urbanist"/>
                <a:sym typeface="Urbanist"/>
              </a:rPr>
              <a:t>How can we train effective Large Language Models...</a:t>
            </a:r>
            <a:endParaRPr sz="2400" dirty="0">
              <a:solidFill>
                <a:schemeClr val="accent5">
                  <a:lumMod val="20000"/>
                  <a:lumOff val="80000"/>
                </a:schemeClr>
              </a:solidFill>
            </a:endParaRPr>
          </a:p>
        </p:txBody>
      </p:sp>
      <p:sp>
        <p:nvSpPr>
          <p:cNvPr id="4" name="Google Shape;133;p17">
            <a:extLst>
              <a:ext uri="{FF2B5EF4-FFF2-40B4-BE49-F238E27FC236}">
                <a16:creationId xmlns:a16="http://schemas.microsoft.com/office/drawing/2014/main" id="{589DA82E-BA7C-A00F-E875-8C8CFF50F94B}"/>
              </a:ext>
            </a:extLst>
          </p:cNvPr>
          <p:cNvSpPr txBox="1"/>
          <p:nvPr/>
        </p:nvSpPr>
        <p:spPr>
          <a:xfrm>
            <a:off x="7451387" y="4019721"/>
            <a:ext cx="4270441" cy="1772793"/>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2400" b="0" i="0" u="none" strike="noStrike" cap="none" dirty="0">
                <a:solidFill>
                  <a:schemeClr val="accent5">
                    <a:lumMod val="20000"/>
                    <a:lumOff val="80000"/>
                  </a:schemeClr>
                </a:solidFill>
                <a:latin typeface="Urbanist"/>
                <a:ea typeface="Urbanist"/>
                <a:cs typeface="Urbanist"/>
                <a:sym typeface="Urbanist"/>
              </a:rPr>
              <a:t>while rigorously protecting the confidentiality of the underlying data?</a:t>
            </a:r>
            <a:endParaRPr sz="2400" dirty="0">
              <a:solidFill>
                <a:schemeClr val="accent5">
                  <a:lumMod val="20000"/>
                  <a:lumOff val="8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137"/>
        <p:cNvGrpSpPr/>
        <p:nvPr/>
      </p:nvGrpSpPr>
      <p:grpSpPr>
        <a:xfrm>
          <a:off x="0" y="0"/>
          <a:ext cx="0" cy="0"/>
          <a:chOff x="0" y="0"/>
          <a:chExt cx="0" cy="0"/>
        </a:xfrm>
      </p:grpSpPr>
      <p:pic>
        <p:nvPicPr>
          <p:cNvPr id="139" name="Google Shape;139;p18" descr="image.png"/>
          <p:cNvPicPr preferRelativeResize="0"/>
          <p:nvPr/>
        </p:nvPicPr>
        <p:blipFill rotWithShape="1">
          <a:blip r:embed="rId3">
            <a:alphaModFix/>
            <a:duotone>
              <a:schemeClr val="bg2">
                <a:shade val="45000"/>
                <a:satMod val="135000"/>
              </a:schemeClr>
              <a:prstClr val="white"/>
            </a:duotone>
          </a:blip>
          <a:srcRect/>
          <a:stretch/>
        </p:blipFill>
        <p:spPr>
          <a:xfrm>
            <a:off x="571500" y="2390775"/>
            <a:ext cx="5286375" cy="3009900"/>
          </a:xfrm>
          <a:prstGeom prst="rect">
            <a:avLst/>
          </a:prstGeom>
          <a:noFill/>
          <a:ln>
            <a:noFill/>
          </a:ln>
        </p:spPr>
      </p:pic>
      <p:pic>
        <p:nvPicPr>
          <p:cNvPr id="140" name="Google Shape;140;p18" descr="image.png"/>
          <p:cNvPicPr preferRelativeResize="0"/>
          <p:nvPr/>
        </p:nvPicPr>
        <p:blipFill rotWithShape="1">
          <a:blip r:embed="rId4">
            <a:alphaModFix/>
            <a:duotone>
              <a:schemeClr val="bg2">
                <a:shade val="45000"/>
                <a:satMod val="135000"/>
              </a:schemeClr>
              <a:prstClr val="white"/>
            </a:duotone>
          </a:blip>
          <a:srcRect/>
          <a:stretch/>
        </p:blipFill>
        <p:spPr>
          <a:xfrm>
            <a:off x="6334125" y="2390775"/>
            <a:ext cx="5286375" cy="3009900"/>
          </a:xfrm>
          <a:prstGeom prst="rect">
            <a:avLst/>
          </a:prstGeom>
          <a:noFill/>
          <a:ln>
            <a:noFill/>
          </a:ln>
        </p:spPr>
      </p:pic>
      <p:sp>
        <p:nvSpPr>
          <p:cNvPr id="141" name="Google Shape;141;p18"/>
          <p:cNvSpPr txBox="1"/>
          <p:nvPr/>
        </p:nvSpPr>
        <p:spPr>
          <a:xfrm>
            <a:off x="962025" y="2781300"/>
            <a:ext cx="4730591" cy="3238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0" i="0" u="none" strike="noStrike" cap="none">
                <a:solidFill>
                  <a:srgbClr val="DEFF9A"/>
                </a:solidFill>
                <a:latin typeface="Urbanist"/>
                <a:ea typeface="Urbanist"/>
                <a:cs typeface="Urbanist"/>
                <a:sym typeface="Urbanist"/>
              </a:rPr>
              <a:t>Membership Inference</a:t>
            </a:r>
            <a:endParaRPr/>
          </a:p>
        </p:txBody>
      </p:sp>
      <p:sp>
        <p:nvSpPr>
          <p:cNvPr id="142" name="Google Shape;142;p18"/>
          <p:cNvSpPr txBox="1"/>
          <p:nvPr/>
        </p:nvSpPr>
        <p:spPr>
          <a:xfrm>
            <a:off x="962025" y="3295650"/>
            <a:ext cx="4505325" cy="12192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CBD5E1"/>
                </a:solidFill>
                <a:latin typeface="Urbanist"/>
                <a:ea typeface="Urbanist"/>
                <a:cs typeface="Urbanist"/>
                <a:sym typeface="Urbanist"/>
              </a:rPr>
              <a:t>This attack allows an adversary to determine if a specific person's data (e.g., a unique medical record or financial statement) was part of the model's training set. This alone is a breach of confidentiality.</a:t>
            </a:r>
            <a:endParaRPr/>
          </a:p>
        </p:txBody>
      </p:sp>
      <p:sp>
        <p:nvSpPr>
          <p:cNvPr id="143" name="Google Shape;143;p18"/>
          <p:cNvSpPr txBox="1"/>
          <p:nvPr/>
        </p:nvSpPr>
        <p:spPr>
          <a:xfrm>
            <a:off x="6724650" y="2781300"/>
            <a:ext cx="4730591" cy="3238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100" b="0" i="0" u="none" strike="noStrike" cap="none">
                <a:solidFill>
                  <a:srgbClr val="DEFF9A"/>
                </a:solidFill>
                <a:latin typeface="Urbanist"/>
                <a:ea typeface="Urbanist"/>
                <a:cs typeface="Urbanist"/>
                <a:sym typeface="Urbanist"/>
              </a:rPr>
              <a:t>Data Extraction</a:t>
            </a:r>
            <a:endParaRPr/>
          </a:p>
        </p:txBody>
      </p:sp>
      <p:sp>
        <p:nvSpPr>
          <p:cNvPr id="144" name="Google Shape;144;p18"/>
          <p:cNvSpPr txBox="1"/>
          <p:nvPr/>
        </p:nvSpPr>
        <p:spPr>
          <a:xfrm>
            <a:off x="6724650" y="3295650"/>
            <a:ext cx="4505325" cy="152400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500" b="0" i="0" u="none" strike="noStrike" cap="none">
                <a:solidFill>
                  <a:srgbClr val="CBD5E1"/>
                </a:solidFill>
                <a:latin typeface="Urbanist"/>
                <a:ea typeface="Urbanist"/>
                <a:cs typeface="Urbanist"/>
                <a:sym typeface="Urbanist"/>
              </a:rPr>
              <a:t>A more severe attack. An attacker "tricks" the model, often through clever prompt engineering, into spitting out raw, memorized training data, including names, addresses, phone numbers, or private correspondence.</a:t>
            </a:r>
            <a:endParaRPr/>
          </a:p>
        </p:txBody>
      </p:sp>
      <p:sp>
        <p:nvSpPr>
          <p:cNvPr id="145" name="Google Shape;145;p18"/>
          <p:cNvSpPr txBox="1"/>
          <p:nvPr/>
        </p:nvSpPr>
        <p:spPr>
          <a:xfrm>
            <a:off x="962025" y="1181100"/>
            <a:ext cx="11601450"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5F5F5"/>
                </a:solidFill>
                <a:latin typeface="Urbanist"/>
                <a:ea typeface="Urbanist"/>
                <a:cs typeface="Urbanist"/>
                <a:sym typeface="Urbanist"/>
              </a:rPr>
              <a:t>Investigating the Risks: </a:t>
            </a:r>
            <a:r>
              <a:rPr lang="en-US" sz="3600" b="1" i="0" u="none" strike="noStrike" cap="none" dirty="0">
                <a:solidFill>
                  <a:srgbClr val="DEFF9A"/>
                </a:solidFill>
                <a:latin typeface="Urbanist"/>
                <a:ea typeface="Urbanist"/>
                <a:cs typeface="Urbanist"/>
                <a:sym typeface="Urbanist"/>
              </a:rPr>
              <a:t>How Do Leaks Happen?</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149"/>
        <p:cNvGrpSpPr/>
        <p:nvPr/>
      </p:nvGrpSpPr>
      <p:grpSpPr>
        <a:xfrm>
          <a:off x="0" y="0"/>
          <a:ext cx="0" cy="0"/>
          <a:chOff x="0" y="0"/>
          <a:chExt cx="0" cy="0"/>
        </a:xfrm>
      </p:grpSpPr>
      <p:pic>
        <p:nvPicPr>
          <p:cNvPr id="151" name="Google Shape;151;p19" descr="image.png"/>
          <p:cNvPicPr preferRelativeResize="0"/>
          <p:nvPr/>
        </p:nvPicPr>
        <p:blipFill rotWithShape="1">
          <a:blip r:embed="rId3">
            <a:alphaModFix/>
            <a:duotone>
              <a:schemeClr val="bg2">
                <a:shade val="45000"/>
                <a:satMod val="135000"/>
              </a:schemeClr>
              <a:prstClr val="white"/>
            </a:duotone>
          </a:blip>
          <a:srcRect/>
          <a:stretch/>
        </p:blipFill>
        <p:spPr>
          <a:xfrm>
            <a:off x="571500" y="2256532"/>
            <a:ext cx="3429000" cy="3278385"/>
          </a:xfrm>
          <a:prstGeom prst="rect">
            <a:avLst/>
          </a:prstGeom>
          <a:noFill/>
          <a:ln>
            <a:noFill/>
          </a:ln>
        </p:spPr>
      </p:pic>
      <p:pic>
        <p:nvPicPr>
          <p:cNvPr id="152" name="Google Shape;152;p19" descr="image.png"/>
          <p:cNvPicPr preferRelativeResize="0"/>
          <p:nvPr/>
        </p:nvPicPr>
        <p:blipFill rotWithShape="1">
          <a:blip r:embed="rId4">
            <a:alphaModFix/>
            <a:duotone>
              <a:schemeClr val="accent2">
                <a:shade val="45000"/>
                <a:satMod val="135000"/>
              </a:schemeClr>
              <a:prstClr val="white"/>
            </a:duotone>
          </a:blip>
          <a:srcRect/>
          <a:stretch/>
        </p:blipFill>
        <p:spPr>
          <a:xfrm>
            <a:off x="4381500" y="2256532"/>
            <a:ext cx="3429000" cy="3278385"/>
          </a:xfrm>
          <a:prstGeom prst="rect">
            <a:avLst/>
          </a:prstGeom>
          <a:noFill/>
          <a:ln>
            <a:noFill/>
          </a:ln>
        </p:spPr>
      </p:pic>
      <p:pic>
        <p:nvPicPr>
          <p:cNvPr id="153" name="Google Shape;153;p19" descr="image.png"/>
          <p:cNvPicPr preferRelativeResize="0"/>
          <p:nvPr/>
        </p:nvPicPr>
        <p:blipFill rotWithShape="1">
          <a:blip r:embed="rId5">
            <a:alphaModFix/>
            <a:duotone>
              <a:schemeClr val="accent4">
                <a:shade val="45000"/>
                <a:satMod val="135000"/>
              </a:schemeClr>
              <a:prstClr val="white"/>
            </a:duotone>
          </a:blip>
          <a:srcRect/>
          <a:stretch/>
        </p:blipFill>
        <p:spPr>
          <a:xfrm>
            <a:off x="8191500" y="2256532"/>
            <a:ext cx="3429000" cy="3278385"/>
          </a:xfrm>
          <a:prstGeom prst="rect">
            <a:avLst/>
          </a:prstGeom>
          <a:noFill/>
          <a:ln>
            <a:noFill/>
          </a:ln>
        </p:spPr>
      </p:pic>
      <p:sp>
        <p:nvSpPr>
          <p:cNvPr id="154" name="Google Shape;154;p19"/>
          <p:cNvSpPr txBox="1"/>
          <p:nvPr/>
        </p:nvSpPr>
        <p:spPr>
          <a:xfrm>
            <a:off x="1115853" y="3294757"/>
            <a:ext cx="2340292" cy="3619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0" i="0" u="none" strike="noStrike" cap="none">
                <a:solidFill>
                  <a:srgbClr val="DEFF9A"/>
                </a:solidFill>
                <a:latin typeface="Urbanist"/>
                <a:ea typeface="Urbanist"/>
                <a:cs typeface="Urbanist"/>
                <a:sym typeface="Urbanist"/>
              </a:rPr>
              <a:t>1. Pre-Processing</a:t>
            </a:r>
            <a:endParaRPr/>
          </a:p>
        </p:txBody>
      </p:sp>
      <p:sp>
        <p:nvSpPr>
          <p:cNvPr id="155" name="Google Shape;155;p19"/>
          <p:cNvSpPr txBox="1"/>
          <p:nvPr/>
        </p:nvSpPr>
        <p:spPr>
          <a:xfrm>
            <a:off x="866775" y="3971032"/>
            <a:ext cx="2838450" cy="1097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350" b="0" i="0" u="none" strike="noStrike" cap="none">
                <a:solidFill>
                  <a:srgbClr val="CBD5E1"/>
                </a:solidFill>
                <a:latin typeface="Urbanist"/>
                <a:ea typeface="Urbanist"/>
                <a:cs typeface="Urbanist"/>
                <a:sym typeface="Urbanist"/>
              </a:rPr>
              <a:t>Data Anonymization. Rigorous PII scrubbing, data cleaning, and aggregation *before* any data is shown to the model.</a:t>
            </a:r>
            <a:endParaRPr/>
          </a:p>
        </p:txBody>
      </p:sp>
      <p:sp>
        <p:nvSpPr>
          <p:cNvPr id="156" name="Google Shape;156;p19"/>
          <p:cNvSpPr txBox="1"/>
          <p:nvPr/>
        </p:nvSpPr>
        <p:spPr>
          <a:xfrm>
            <a:off x="5175885" y="3294757"/>
            <a:ext cx="1840230" cy="3619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0" i="0" u="none" strike="noStrike" cap="none">
                <a:solidFill>
                  <a:srgbClr val="DEFF9A"/>
                </a:solidFill>
                <a:latin typeface="Urbanist"/>
                <a:ea typeface="Urbanist"/>
                <a:cs typeface="Urbanist"/>
                <a:sym typeface="Urbanist"/>
              </a:rPr>
              <a:t>2. In-Training</a:t>
            </a:r>
            <a:endParaRPr/>
          </a:p>
        </p:txBody>
      </p:sp>
      <p:sp>
        <p:nvSpPr>
          <p:cNvPr id="157" name="Google Shape;157;p19"/>
          <p:cNvSpPr txBox="1"/>
          <p:nvPr/>
        </p:nvSpPr>
        <p:spPr>
          <a:xfrm>
            <a:off x="4676775" y="3765351"/>
            <a:ext cx="2838450" cy="1097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350" b="0" i="0" u="none" strike="noStrike" cap="none" dirty="0">
                <a:solidFill>
                  <a:srgbClr val="CBD5E1"/>
                </a:solidFill>
                <a:latin typeface="Urbanist"/>
                <a:ea typeface="Urbanist"/>
                <a:cs typeface="Urbanist"/>
                <a:sym typeface="Urbanist"/>
              </a:rPr>
              <a:t>Privacy-Preserving Training. Implement techniques like Differential Privacy (DP) &amp; Federated Learning (FL) during the training process itself.</a:t>
            </a:r>
            <a:endParaRPr dirty="0"/>
          </a:p>
        </p:txBody>
      </p:sp>
      <p:sp>
        <p:nvSpPr>
          <p:cNvPr id="158" name="Google Shape;158;p19"/>
          <p:cNvSpPr txBox="1"/>
          <p:nvPr/>
        </p:nvSpPr>
        <p:spPr>
          <a:xfrm>
            <a:off x="8635841" y="3294757"/>
            <a:ext cx="2540317" cy="3619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0" i="0" u="none" strike="noStrike" cap="none">
                <a:solidFill>
                  <a:srgbClr val="DEFF9A"/>
                </a:solidFill>
                <a:latin typeface="Urbanist"/>
                <a:ea typeface="Urbanist"/>
                <a:cs typeface="Urbanist"/>
                <a:sym typeface="Urbanist"/>
              </a:rPr>
              <a:t>3. Post-Processing</a:t>
            </a:r>
            <a:endParaRPr/>
          </a:p>
        </p:txBody>
      </p:sp>
      <p:sp>
        <p:nvSpPr>
          <p:cNvPr id="159" name="Google Shape;159;p19"/>
          <p:cNvSpPr txBox="1"/>
          <p:nvPr/>
        </p:nvSpPr>
        <p:spPr>
          <a:xfrm>
            <a:off x="8486775" y="3971032"/>
            <a:ext cx="2838450" cy="1097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350" b="0" i="0" u="none" strike="noStrike" cap="none">
                <a:solidFill>
                  <a:srgbClr val="CBD5E1"/>
                </a:solidFill>
                <a:latin typeface="Urbanist"/>
                <a:ea typeface="Urbanist"/>
                <a:cs typeface="Urbanist"/>
                <a:sym typeface="Urbanist"/>
              </a:rPr>
              <a:t>Secure Deployment. Use prompt-based techniques (masking, rewriting) and "unlearning" to remove data *after* a model is trained.</a:t>
            </a:r>
            <a:endParaRPr/>
          </a:p>
        </p:txBody>
      </p:sp>
      <p:pic>
        <p:nvPicPr>
          <p:cNvPr id="160" name="Google Shape;160;p19" descr="image.png"/>
          <p:cNvPicPr preferRelativeResize="0"/>
          <p:nvPr/>
        </p:nvPicPr>
        <p:blipFill rotWithShape="1">
          <a:blip r:embed="rId6">
            <a:alphaModFix/>
          </a:blip>
          <a:srcRect/>
          <a:stretch/>
        </p:blipFill>
        <p:spPr>
          <a:xfrm>
            <a:off x="2057400" y="2589907"/>
            <a:ext cx="457200" cy="457200"/>
          </a:xfrm>
          <a:prstGeom prst="rect">
            <a:avLst/>
          </a:prstGeom>
          <a:noFill/>
          <a:ln>
            <a:noFill/>
          </a:ln>
        </p:spPr>
      </p:pic>
      <p:pic>
        <p:nvPicPr>
          <p:cNvPr id="161" name="Google Shape;161;p19" descr="image.png"/>
          <p:cNvPicPr preferRelativeResize="0"/>
          <p:nvPr/>
        </p:nvPicPr>
        <p:blipFill rotWithShape="1">
          <a:blip r:embed="rId7">
            <a:alphaModFix/>
          </a:blip>
          <a:srcRect/>
          <a:stretch/>
        </p:blipFill>
        <p:spPr>
          <a:xfrm>
            <a:off x="5810250" y="2589907"/>
            <a:ext cx="571500" cy="457200"/>
          </a:xfrm>
          <a:prstGeom prst="rect">
            <a:avLst/>
          </a:prstGeom>
          <a:noFill/>
          <a:ln>
            <a:noFill/>
          </a:ln>
        </p:spPr>
      </p:pic>
      <p:pic>
        <p:nvPicPr>
          <p:cNvPr id="162" name="Google Shape;162;p19" descr="image.png"/>
          <p:cNvPicPr preferRelativeResize="0"/>
          <p:nvPr/>
        </p:nvPicPr>
        <p:blipFill rotWithShape="1">
          <a:blip r:embed="rId8">
            <a:alphaModFix/>
          </a:blip>
          <a:srcRect/>
          <a:stretch/>
        </p:blipFill>
        <p:spPr>
          <a:xfrm>
            <a:off x="9677400" y="2589907"/>
            <a:ext cx="457200" cy="457200"/>
          </a:xfrm>
          <a:prstGeom prst="rect">
            <a:avLst/>
          </a:prstGeom>
          <a:noFill/>
          <a:ln>
            <a:noFill/>
          </a:ln>
        </p:spPr>
      </p:pic>
      <p:sp>
        <p:nvSpPr>
          <p:cNvPr id="163" name="Google Shape;163;p19"/>
          <p:cNvSpPr txBox="1"/>
          <p:nvPr/>
        </p:nvSpPr>
        <p:spPr>
          <a:xfrm>
            <a:off x="1115853" y="1046858"/>
            <a:ext cx="11601450"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5F5F5"/>
                </a:solidFill>
                <a:latin typeface="Urbanist"/>
                <a:ea typeface="Urbanist"/>
                <a:cs typeface="Urbanist"/>
                <a:sym typeface="Urbanist"/>
              </a:rPr>
              <a:t>Proposed Solution: </a:t>
            </a:r>
            <a:r>
              <a:rPr lang="en-US" sz="3600" b="1" i="0" u="none" strike="noStrike" cap="none" dirty="0">
                <a:solidFill>
                  <a:srgbClr val="DEFF9A"/>
                </a:solidFill>
                <a:latin typeface="Urbanist"/>
                <a:ea typeface="Urbanist"/>
                <a:cs typeface="Urbanist"/>
                <a:sym typeface="Urbanist"/>
              </a:rPr>
              <a:t>A Multi-Layered Defense</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167"/>
        <p:cNvGrpSpPr/>
        <p:nvPr/>
      </p:nvGrpSpPr>
      <p:grpSpPr>
        <a:xfrm>
          <a:off x="0" y="0"/>
          <a:ext cx="0" cy="0"/>
          <a:chOff x="0" y="0"/>
          <a:chExt cx="0" cy="0"/>
        </a:xfrm>
      </p:grpSpPr>
      <p:sp>
        <p:nvSpPr>
          <p:cNvPr id="169" name="Google Shape;169;p20"/>
          <p:cNvSpPr txBox="1"/>
          <p:nvPr/>
        </p:nvSpPr>
        <p:spPr>
          <a:xfrm>
            <a:off x="545307" y="914847"/>
            <a:ext cx="5550693" cy="11049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5F5F5"/>
                </a:solidFill>
                <a:latin typeface="Urbanist"/>
                <a:ea typeface="Urbanist"/>
                <a:cs typeface="Urbanist"/>
                <a:sym typeface="Urbanist"/>
              </a:rPr>
              <a:t>Deep Dive 1: </a:t>
            </a:r>
            <a:r>
              <a:rPr lang="en-US" sz="3600" b="1" i="0" u="none" strike="noStrike" cap="none" dirty="0">
                <a:solidFill>
                  <a:srgbClr val="DEFF9A"/>
                </a:solidFill>
                <a:latin typeface="Urbanist"/>
                <a:ea typeface="Urbanist"/>
                <a:cs typeface="Urbanist"/>
                <a:sym typeface="Urbanist"/>
              </a:rPr>
              <a:t>Differential Privacy (DP)</a:t>
            </a:r>
            <a:endParaRPr dirty="0"/>
          </a:p>
        </p:txBody>
      </p:sp>
      <p:pic>
        <p:nvPicPr>
          <p:cNvPr id="170" name="Google Shape;170;p20" descr="image.png"/>
          <p:cNvPicPr preferRelativeResize="0"/>
          <p:nvPr/>
        </p:nvPicPr>
        <p:blipFill rotWithShape="1">
          <a:blip r:embed="rId3">
            <a:alphaModFix/>
          </a:blip>
          <a:srcRect/>
          <a:stretch/>
        </p:blipFill>
        <p:spPr>
          <a:xfrm>
            <a:off x="6334125" y="0"/>
            <a:ext cx="5857875" cy="6858000"/>
          </a:xfrm>
          <a:prstGeom prst="rect">
            <a:avLst/>
          </a:prstGeom>
          <a:noFill/>
          <a:ln>
            <a:noFill/>
          </a:ln>
        </p:spPr>
      </p:pic>
      <p:sp>
        <p:nvSpPr>
          <p:cNvPr id="171" name="Google Shape;171;p20"/>
          <p:cNvSpPr txBox="1"/>
          <p:nvPr/>
        </p:nvSpPr>
        <p:spPr>
          <a:xfrm>
            <a:off x="545307" y="2319456"/>
            <a:ext cx="5022056" cy="812530"/>
          </a:xfrm>
          <a:prstGeom prst="rect">
            <a:avLst/>
          </a:prstGeom>
          <a:noFill/>
          <a:ln>
            <a:noFill/>
          </a:ln>
        </p:spPr>
        <p:txBody>
          <a:bodyPr spcFirstLastPara="1" wrap="square" lIns="0" tIns="0" rIns="0" bIns="0" anchor="t" anchorCtr="0">
            <a:spAutoFit/>
          </a:bodyPr>
          <a:lstStyle/>
          <a:p>
            <a:pPr marL="0" marR="0" lvl="0" indent="0" algn="just" rtl="0">
              <a:lnSpc>
                <a:spcPct val="160000"/>
              </a:lnSpc>
              <a:spcBef>
                <a:spcPts val="0"/>
              </a:spcBef>
              <a:spcAft>
                <a:spcPts val="0"/>
              </a:spcAft>
              <a:buNone/>
            </a:pPr>
            <a:r>
              <a:rPr lang="en-US" sz="1650" b="0" i="0" u="none" strike="noStrike" cap="none" dirty="0">
                <a:solidFill>
                  <a:srgbClr val="CBD5E1"/>
                </a:solidFill>
                <a:latin typeface="Urbanist"/>
                <a:ea typeface="Urbanist"/>
                <a:cs typeface="Urbanist"/>
                <a:sym typeface="Urbanist"/>
              </a:rPr>
              <a:t>The 'gold standard' for statistical privacy, now adapted for LLMs. </a:t>
            </a:r>
          </a:p>
        </p:txBody>
      </p:sp>
      <p:sp>
        <p:nvSpPr>
          <p:cNvPr id="172" name="Google Shape;172;p20"/>
          <p:cNvSpPr txBox="1"/>
          <p:nvPr/>
        </p:nvSpPr>
        <p:spPr>
          <a:xfrm>
            <a:off x="545307" y="3429000"/>
            <a:ext cx="5022056" cy="1218795"/>
          </a:xfrm>
          <a:prstGeom prst="rect">
            <a:avLst/>
          </a:prstGeom>
          <a:noFill/>
          <a:ln>
            <a:noFill/>
          </a:ln>
        </p:spPr>
        <p:txBody>
          <a:bodyPr spcFirstLastPara="1" wrap="square" lIns="0" tIns="0" rIns="0" bIns="0" anchor="t" anchorCtr="0">
            <a:spAutoFit/>
          </a:bodyPr>
          <a:lstStyle/>
          <a:p>
            <a:pPr marL="0" marR="0" lvl="0" indent="0" algn="just" rtl="0">
              <a:lnSpc>
                <a:spcPct val="160000"/>
              </a:lnSpc>
              <a:spcBef>
                <a:spcPts val="0"/>
              </a:spcBef>
              <a:spcAft>
                <a:spcPts val="0"/>
              </a:spcAft>
              <a:buNone/>
            </a:pPr>
            <a:r>
              <a:rPr lang="en-US" sz="1650" b="0" i="0" u="none" strike="noStrike" cap="none" dirty="0">
                <a:solidFill>
                  <a:srgbClr val="CBD5E1"/>
                </a:solidFill>
                <a:latin typeface="Urbanist"/>
                <a:ea typeface="Urbanist"/>
                <a:cs typeface="Urbanist"/>
                <a:sym typeface="Urbanist"/>
              </a:rPr>
              <a:t>It adds mathematical 'noise' during training, making the model's output statistically indistinguishable whether any single person's data was included or not.</a:t>
            </a:r>
            <a:endParaRPr dirty="0"/>
          </a:p>
        </p:txBody>
      </p:sp>
      <p:sp>
        <p:nvSpPr>
          <p:cNvPr id="173" name="Google Shape;173;p20"/>
          <p:cNvSpPr txBox="1"/>
          <p:nvPr/>
        </p:nvSpPr>
        <p:spPr>
          <a:xfrm>
            <a:off x="545307" y="5056756"/>
            <a:ext cx="5022056" cy="886397"/>
          </a:xfrm>
          <a:prstGeom prst="rect">
            <a:avLst/>
          </a:prstGeom>
          <a:noFill/>
          <a:ln>
            <a:noFill/>
          </a:ln>
        </p:spPr>
        <p:txBody>
          <a:bodyPr spcFirstLastPara="1" wrap="square" lIns="0" tIns="0" rIns="0" bIns="0" anchor="t" anchorCtr="0">
            <a:spAutoFit/>
          </a:bodyPr>
          <a:lstStyle/>
          <a:p>
            <a:pPr marL="0" marR="0" lvl="0" indent="0" algn="just" rtl="0">
              <a:lnSpc>
                <a:spcPct val="159944"/>
              </a:lnSpc>
              <a:spcBef>
                <a:spcPts val="0"/>
              </a:spcBef>
              <a:spcAft>
                <a:spcPts val="0"/>
              </a:spcAft>
              <a:buNone/>
            </a:pPr>
            <a:r>
              <a:rPr lang="en-US" sz="1800" b="1" i="0" u="none" strike="noStrike" cap="none" dirty="0">
                <a:solidFill>
                  <a:srgbClr val="DEFF9A"/>
                </a:solidFill>
                <a:latin typeface="Urbanist"/>
                <a:ea typeface="Urbanist"/>
                <a:cs typeface="Urbanist"/>
                <a:sym typeface="Urbanist"/>
              </a:rPr>
              <a:t>This provides a formal, mathematical guarantee of privacy.</a:t>
            </a:r>
            <a:endParaRPr dirty="0"/>
          </a:p>
        </p:txBody>
      </p:sp>
      <p:sp>
        <p:nvSpPr>
          <p:cNvPr id="2" name="AutoShape 2">
            <a:extLst>
              <a:ext uri="{FF2B5EF4-FFF2-40B4-BE49-F238E27FC236}">
                <a16:creationId xmlns:a16="http://schemas.microsoft.com/office/drawing/2014/main" id="{DF952BF0-BDC0-351D-84B6-D05A74847EA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177"/>
        <p:cNvGrpSpPr/>
        <p:nvPr/>
      </p:nvGrpSpPr>
      <p:grpSpPr>
        <a:xfrm>
          <a:off x="0" y="0"/>
          <a:ext cx="0" cy="0"/>
          <a:chOff x="0" y="0"/>
          <a:chExt cx="0" cy="0"/>
        </a:xfrm>
      </p:grpSpPr>
      <p:sp>
        <p:nvSpPr>
          <p:cNvPr id="179" name="Google Shape;179;p21"/>
          <p:cNvSpPr txBox="1"/>
          <p:nvPr/>
        </p:nvSpPr>
        <p:spPr>
          <a:xfrm>
            <a:off x="571500" y="970334"/>
            <a:ext cx="5550693" cy="11049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5F5F5"/>
                </a:solidFill>
                <a:latin typeface="Urbanist"/>
                <a:ea typeface="Urbanist"/>
                <a:cs typeface="Urbanist"/>
                <a:sym typeface="Urbanist"/>
              </a:rPr>
              <a:t>Deep Dive 2: </a:t>
            </a:r>
            <a:r>
              <a:rPr lang="en-US" sz="3600" b="1" i="0" u="none" strike="noStrike" cap="none" dirty="0">
                <a:solidFill>
                  <a:srgbClr val="DEFF9A"/>
                </a:solidFill>
                <a:latin typeface="Urbanist"/>
                <a:ea typeface="Urbanist"/>
                <a:cs typeface="Urbanist"/>
                <a:sym typeface="Urbanist"/>
              </a:rPr>
              <a:t>Federated Learning (FL)</a:t>
            </a:r>
            <a:endParaRPr dirty="0"/>
          </a:p>
        </p:txBody>
      </p:sp>
      <p:sp>
        <p:nvSpPr>
          <p:cNvPr id="181" name="Google Shape;181;p21"/>
          <p:cNvSpPr txBox="1"/>
          <p:nvPr/>
        </p:nvSpPr>
        <p:spPr>
          <a:xfrm>
            <a:off x="571500" y="2330350"/>
            <a:ext cx="5022056" cy="670321"/>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0" i="0" u="none" strike="noStrike" cap="none">
                <a:solidFill>
                  <a:srgbClr val="CBD5E1"/>
                </a:solidFill>
                <a:latin typeface="Urbanist"/>
                <a:ea typeface="Urbanist"/>
                <a:cs typeface="Urbanist"/>
                <a:sym typeface="Urbanist"/>
              </a:rPr>
              <a:t>A fundamental paradigm shift: </a:t>
            </a:r>
            <a:r>
              <a:rPr lang="en-US" sz="1650" b="1" i="0" u="none" strike="noStrike" cap="none">
                <a:solidFill>
                  <a:srgbClr val="CBD5E1"/>
                </a:solidFill>
                <a:latin typeface="Urbanist"/>
                <a:ea typeface="Urbanist"/>
                <a:cs typeface="Urbanist"/>
                <a:sym typeface="Urbanist"/>
              </a:rPr>
              <a:t>Why move the data, when you can move the model?</a:t>
            </a:r>
            <a:endParaRPr/>
          </a:p>
        </p:txBody>
      </p:sp>
      <p:sp>
        <p:nvSpPr>
          <p:cNvPr id="182" name="Google Shape;182;p21"/>
          <p:cNvSpPr txBox="1"/>
          <p:nvPr/>
        </p:nvSpPr>
        <p:spPr>
          <a:xfrm>
            <a:off x="571500" y="3362622"/>
            <a:ext cx="5022056" cy="1625060"/>
          </a:xfrm>
          <a:prstGeom prst="rect">
            <a:avLst/>
          </a:prstGeom>
          <a:noFill/>
          <a:ln>
            <a:noFill/>
          </a:ln>
        </p:spPr>
        <p:txBody>
          <a:bodyPr spcFirstLastPara="1" wrap="square" lIns="0" tIns="0" rIns="0" bIns="0" anchor="t" anchorCtr="0">
            <a:spAutoFit/>
          </a:bodyPr>
          <a:lstStyle/>
          <a:p>
            <a:pPr marL="285750" marR="0" lvl="0" indent="-285750" algn="just" rtl="0">
              <a:lnSpc>
                <a:spcPct val="160000"/>
              </a:lnSpc>
              <a:spcBef>
                <a:spcPts val="0"/>
              </a:spcBef>
              <a:spcAft>
                <a:spcPts val="0"/>
              </a:spcAft>
              <a:buFont typeface="Arial" panose="020B0604020202020204" pitchFamily="34" charset="0"/>
              <a:buChar char="•"/>
            </a:pPr>
            <a:r>
              <a:rPr lang="en-US" sz="1650" b="0" i="0" u="none" strike="noStrike" cap="none" dirty="0">
                <a:solidFill>
                  <a:srgbClr val="CBD5E1"/>
                </a:solidFill>
                <a:latin typeface="Urbanist"/>
                <a:ea typeface="Urbanist"/>
                <a:cs typeface="Urbanist"/>
                <a:sym typeface="Urbanist"/>
              </a:rPr>
              <a:t>The AI model is sent to </a:t>
            </a:r>
            <a:r>
              <a:rPr lang="en-US" sz="1650" b="0" i="0" u="none" strike="noStrike" cap="none" dirty="0">
                <a:solidFill>
                  <a:schemeClr val="bg1"/>
                </a:solidFill>
                <a:latin typeface="Urbanist"/>
                <a:ea typeface="Urbanist"/>
                <a:cs typeface="Urbanist"/>
                <a:sym typeface="Urbanist"/>
              </a:rPr>
              <a:t>local devices (e.g., hospitals, local servers).</a:t>
            </a:r>
          </a:p>
          <a:p>
            <a:pPr marL="285750" marR="0" lvl="0" indent="-285750" algn="just" rtl="0">
              <a:lnSpc>
                <a:spcPct val="160000"/>
              </a:lnSpc>
              <a:spcBef>
                <a:spcPts val="0"/>
              </a:spcBef>
              <a:spcAft>
                <a:spcPts val="0"/>
              </a:spcAft>
              <a:buFont typeface="Arial" panose="020B0604020202020204" pitchFamily="34" charset="0"/>
              <a:buChar char="•"/>
            </a:pPr>
            <a:r>
              <a:rPr lang="en-US" sz="1650" b="0" i="0" u="none" strike="noStrike" cap="none" dirty="0">
                <a:solidFill>
                  <a:schemeClr val="bg1"/>
                </a:solidFill>
                <a:latin typeface="Urbanist"/>
                <a:ea typeface="Urbanist"/>
                <a:cs typeface="Urbanist"/>
                <a:sym typeface="Urbanist"/>
              </a:rPr>
              <a:t>The raw, sensitive data *never* leaves its secure environment.</a:t>
            </a:r>
            <a:endParaRPr dirty="0">
              <a:solidFill>
                <a:schemeClr val="bg1"/>
              </a:solidFill>
            </a:endParaRPr>
          </a:p>
        </p:txBody>
      </p:sp>
      <p:sp>
        <p:nvSpPr>
          <p:cNvPr id="183" name="Google Shape;183;p21"/>
          <p:cNvSpPr txBox="1"/>
          <p:nvPr/>
        </p:nvSpPr>
        <p:spPr>
          <a:xfrm>
            <a:off x="571500" y="5075136"/>
            <a:ext cx="5022056" cy="812530"/>
          </a:xfrm>
          <a:prstGeom prst="rect">
            <a:avLst/>
          </a:prstGeom>
          <a:noFill/>
          <a:ln>
            <a:noFill/>
          </a:ln>
        </p:spPr>
        <p:txBody>
          <a:bodyPr spcFirstLastPara="1" wrap="square" lIns="0" tIns="0" rIns="0" bIns="0" anchor="t" anchorCtr="0">
            <a:spAutoFit/>
          </a:bodyPr>
          <a:lstStyle/>
          <a:p>
            <a:pPr marL="285750" marR="0" lvl="0" indent="-285750" algn="just" rtl="0">
              <a:lnSpc>
                <a:spcPct val="160000"/>
              </a:lnSpc>
              <a:spcBef>
                <a:spcPts val="0"/>
              </a:spcBef>
              <a:spcAft>
                <a:spcPts val="0"/>
              </a:spcAft>
              <a:buFont typeface="Arial" panose="020B0604020202020204" pitchFamily="34" charset="0"/>
              <a:buChar char="•"/>
            </a:pPr>
            <a:r>
              <a:rPr lang="en-US" sz="1650" b="0" i="0" u="none" strike="noStrike" cap="none" dirty="0">
                <a:solidFill>
                  <a:srgbClr val="CBD5E1"/>
                </a:solidFill>
                <a:latin typeface="Urbanist"/>
                <a:ea typeface="Urbanist"/>
                <a:cs typeface="Urbanist"/>
                <a:sym typeface="Urbanist"/>
              </a:rPr>
              <a:t>Only the anonymous, aggregated model *updates* are sent back.</a:t>
            </a:r>
          </a:p>
        </p:txBody>
      </p:sp>
      <p:pic>
        <p:nvPicPr>
          <p:cNvPr id="2" name="Google Shape;156;p19" descr="image.png">
            <a:extLst>
              <a:ext uri="{FF2B5EF4-FFF2-40B4-BE49-F238E27FC236}">
                <a16:creationId xmlns:a16="http://schemas.microsoft.com/office/drawing/2014/main" id="{ED65AF48-BF95-D829-3C3B-47CF416E44B6}"/>
              </a:ext>
            </a:extLst>
          </p:cNvPr>
          <p:cNvPicPr preferRelativeResize="0"/>
          <p:nvPr/>
        </p:nvPicPr>
        <p:blipFill rotWithShape="1">
          <a:blip r:embed="rId3">
            <a:alphaModFix/>
          </a:blip>
          <a:srcRect/>
          <a:stretch/>
        </p:blipFill>
        <p:spPr>
          <a:xfrm>
            <a:off x="6096000" y="1522784"/>
            <a:ext cx="5857875" cy="472277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187"/>
        <p:cNvGrpSpPr/>
        <p:nvPr/>
      </p:nvGrpSpPr>
      <p:grpSpPr>
        <a:xfrm>
          <a:off x="0" y="0"/>
          <a:ext cx="0" cy="0"/>
          <a:chOff x="0" y="0"/>
          <a:chExt cx="0" cy="0"/>
        </a:xfrm>
      </p:grpSpPr>
      <p:pic>
        <p:nvPicPr>
          <p:cNvPr id="189" name="Google Shape;189;p22" descr="image.png"/>
          <p:cNvPicPr preferRelativeResize="0"/>
          <p:nvPr/>
        </p:nvPicPr>
        <p:blipFill rotWithShape="1">
          <a:blip r:embed="rId3">
            <a:alphaModFix/>
          </a:blip>
          <a:srcRect/>
          <a:stretch/>
        </p:blipFill>
        <p:spPr>
          <a:xfrm>
            <a:off x="571500" y="1504950"/>
            <a:ext cx="11049000" cy="5314652"/>
          </a:xfrm>
          <a:prstGeom prst="rect">
            <a:avLst/>
          </a:prstGeom>
          <a:noFill/>
          <a:ln>
            <a:noFill/>
          </a:ln>
        </p:spPr>
      </p:pic>
      <p:sp>
        <p:nvSpPr>
          <p:cNvPr id="190" name="Google Shape;190;p22"/>
          <p:cNvSpPr txBox="1"/>
          <p:nvPr/>
        </p:nvSpPr>
        <p:spPr>
          <a:xfrm>
            <a:off x="1123950" y="5939730"/>
            <a:ext cx="9944100" cy="670321"/>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0" i="1" u="none" strike="noStrike" cap="none">
                <a:solidFill>
                  <a:srgbClr val="CBD5E1"/>
                </a:solidFill>
                <a:latin typeface="Urbanist"/>
                <a:ea typeface="Urbanist"/>
                <a:cs typeface="Urbanist"/>
                <a:sym typeface="Urbanist"/>
              </a:rPr>
              <a:t>Our research identifies optimal parameters in this trade-off, finding the 'sweet spot' that provides strong, provable privacy with minimal impact on model performance.</a:t>
            </a:r>
            <a:endParaRPr/>
          </a:p>
        </p:txBody>
      </p:sp>
      <p:sp>
        <p:nvSpPr>
          <p:cNvPr id="191" name="Google Shape;191;p22"/>
          <p:cNvSpPr txBox="1"/>
          <p:nvPr/>
        </p:nvSpPr>
        <p:spPr>
          <a:xfrm>
            <a:off x="571500" y="952500"/>
            <a:ext cx="11601450"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5F5F5"/>
                </a:solidFill>
                <a:latin typeface="Urbanist"/>
                <a:ea typeface="Urbanist"/>
                <a:cs typeface="Urbanist"/>
                <a:sym typeface="Urbanist"/>
              </a:rPr>
              <a:t>The Core Challenge: </a:t>
            </a:r>
            <a:r>
              <a:rPr lang="en-US" sz="3600" b="1" i="0" u="none" strike="noStrike" cap="none" dirty="0">
                <a:solidFill>
                  <a:srgbClr val="DEFF9A"/>
                </a:solidFill>
                <a:latin typeface="Urbanist"/>
                <a:ea typeface="Urbanist"/>
                <a:cs typeface="Urbanist"/>
                <a:sym typeface="Urbanist"/>
              </a:rPr>
              <a:t>The Privacy-Utility Trade-Off</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195"/>
        <p:cNvGrpSpPr/>
        <p:nvPr/>
      </p:nvGrpSpPr>
      <p:grpSpPr>
        <a:xfrm>
          <a:off x="0" y="0"/>
          <a:ext cx="0" cy="0"/>
          <a:chOff x="0" y="0"/>
          <a:chExt cx="0" cy="0"/>
        </a:xfrm>
      </p:grpSpPr>
      <p:sp>
        <p:nvSpPr>
          <p:cNvPr id="197" name="Google Shape;197;p23"/>
          <p:cNvSpPr txBox="1"/>
          <p:nvPr/>
        </p:nvSpPr>
        <p:spPr>
          <a:xfrm>
            <a:off x="1809750" y="1971228"/>
            <a:ext cx="8572500" cy="731341"/>
          </a:xfrm>
          <a:prstGeom prst="rect">
            <a:avLst/>
          </a:prstGeom>
          <a:noFill/>
          <a:ln>
            <a:noFill/>
          </a:ln>
        </p:spPr>
        <p:txBody>
          <a:bodyPr spcFirstLastPara="1" wrap="square" lIns="0" tIns="0" rIns="0" bIns="0" anchor="t" anchorCtr="0">
            <a:spAutoFit/>
          </a:bodyPr>
          <a:lstStyle/>
          <a:p>
            <a:pPr marL="0" marR="0" lvl="0" indent="0" algn="l" rtl="0">
              <a:lnSpc>
                <a:spcPct val="159944"/>
              </a:lnSpc>
              <a:spcBef>
                <a:spcPts val="0"/>
              </a:spcBef>
              <a:spcAft>
                <a:spcPts val="0"/>
              </a:spcAft>
              <a:buNone/>
            </a:pPr>
            <a:r>
              <a:rPr lang="en-US" sz="1800" b="0" i="0" u="none" strike="noStrike" cap="none" dirty="0">
                <a:solidFill>
                  <a:srgbClr val="CBD5E1"/>
                </a:solidFill>
                <a:latin typeface="Urbanist"/>
                <a:ea typeface="Urbanist"/>
                <a:cs typeface="Urbanist"/>
                <a:sym typeface="Urbanist"/>
              </a:rPr>
              <a:t>LLMs </a:t>
            </a:r>
            <a:r>
              <a:rPr lang="en-US" sz="1800" b="1" i="0" u="none" strike="noStrike" cap="none" dirty="0">
                <a:solidFill>
                  <a:srgbClr val="CBD5E1"/>
                </a:solidFill>
                <a:latin typeface="Urbanist"/>
                <a:ea typeface="Urbanist"/>
                <a:cs typeface="Urbanist"/>
                <a:sym typeface="Urbanist"/>
              </a:rPr>
              <a:t>can</a:t>
            </a:r>
            <a:r>
              <a:rPr lang="en-US" sz="1800" b="0" i="0" u="none" strike="noStrike" cap="none" dirty="0">
                <a:solidFill>
                  <a:srgbClr val="CBD5E1"/>
                </a:solidFill>
                <a:latin typeface="Urbanist"/>
                <a:ea typeface="Urbanist"/>
                <a:cs typeface="Urbanist"/>
                <a:sym typeface="Urbanist"/>
              </a:rPr>
              <a:t> be used safely for public data, but only with explicit </a:t>
            </a:r>
            <a:r>
              <a:rPr lang="en-US" sz="1800" b="1" i="0" u="none" strike="noStrike" cap="none" dirty="0">
                <a:solidFill>
                  <a:srgbClr val="CBD5E1"/>
                </a:solidFill>
                <a:latin typeface="Urbanist"/>
                <a:ea typeface="Urbanist"/>
                <a:cs typeface="Urbanist"/>
                <a:sym typeface="Urbanist"/>
              </a:rPr>
              <a:t>privacy-by-design</a:t>
            </a:r>
            <a:r>
              <a:rPr lang="en-US" sz="1800" b="0" i="0" u="none" strike="noStrike" cap="none" dirty="0">
                <a:solidFill>
                  <a:srgbClr val="CBD5E1"/>
                </a:solidFill>
                <a:latin typeface="Urbanist"/>
                <a:ea typeface="Urbanist"/>
                <a:cs typeface="Urbanist"/>
                <a:sym typeface="Urbanist"/>
              </a:rPr>
              <a:t>. Key takeaways:</a:t>
            </a:r>
            <a:endParaRPr dirty="0"/>
          </a:p>
        </p:txBody>
      </p:sp>
      <p:pic>
        <p:nvPicPr>
          <p:cNvPr id="198" name="Google Shape;198;p23" descr="image.png"/>
          <p:cNvPicPr preferRelativeResize="0"/>
          <p:nvPr/>
        </p:nvPicPr>
        <p:blipFill rotWithShape="1">
          <a:blip r:embed="rId3">
            <a:alphaModFix/>
          </a:blip>
          <a:srcRect/>
          <a:stretch/>
        </p:blipFill>
        <p:spPr>
          <a:xfrm>
            <a:off x="1809750" y="3035944"/>
            <a:ext cx="285750" cy="266700"/>
          </a:xfrm>
          <a:prstGeom prst="rect">
            <a:avLst/>
          </a:prstGeom>
          <a:noFill/>
          <a:ln>
            <a:noFill/>
          </a:ln>
        </p:spPr>
      </p:pic>
      <p:sp>
        <p:nvSpPr>
          <p:cNvPr id="199" name="Google Shape;199;p23"/>
          <p:cNvSpPr txBox="1"/>
          <p:nvPr/>
        </p:nvSpPr>
        <p:spPr>
          <a:xfrm>
            <a:off x="2238375" y="2988319"/>
            <a:ext cx="8143875" cy="670321"/>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1" i="0" u="none" strike="noStrike" cap="none" dirty="0">
                <a:solidFill>
                  <a:srgbClr val="CBD5E1"/>
                </a:solidFill>
                <a:latin typeface="Urbanist"/>
                <a:ea typeface="Urbanist"/>
                <a:cs typeface="Urbanist"/>
                <a:sym typeface="Urbanist"/>
              </a:rPr>
              <a:t>Defense-in-Depth is Essential:</a:t>
            </a:r>
            <a:r>
              <a:rPr lang="en-US" sz="1650" b="0" i="0" u="none" strike="noStrike" cap="none" dirty="0">
                <a:solidFill>
                  <a:srgbClr val="CBD5E1"/>
                </a:solidFill>
                <a:latin typeface="Urbanist"/>
                <a:ea typeface="Urbanist"/>
                <a:cs typeface="Urbanist"/>
                <a:sym typeface="Urbanist"/>
              </a:rPr>
              <a:t> A layered approach (pre, in, and post-processing) is the only way to ensure robust protection.</a:t>
            </a:r>
            <a:endParaRPr dirty="0"/>
          </a:p>
        </p:txBody>
      </p:sp>
      <p:pic>
        <p:nvPicPr>
          <p:cNvPr id="200" name="Google Shape;200;p23" descr="image.png"/>
          <p:cNvPicPr preferRelativeResize="0"/>
          <p:nvPr/>
        </p:nvPicPr>
        <p:blipFill rotWithShape="1">
          <a:blip r:embed="rId4">
            <a:alphaModFix/>
          </a:blip>
          <a:srcRect/>
          <a:stretch/>
        </p:blipFill>
        <p:spPr>
          <a:xfrm>
            <a:off x="1809750" y="3944391"/>
            <a:ext cx="285750" cy="266700"/>
          </a:xfrm>
          <a:prstGeom prst="rect">
            <a:avLst/>
          </a:prstGeom>
          <a:noFill/>
          <a:ln>
            <a:noFill/>
          </a:ln>
        </p:spPr>
      </p:pic>
      <p:sp>
        <p:nvSpPr>
          <p:cNvPr id="201" name="Google Shape;201;p23"/>
          <p:cNvSpPr txBox="1"/>
          <p:nvPr/>
        </p:nvSpPr>
        <p:spPr>
          <a:xfrm>
            <a:off x="2238375" y="3896766"/>
            <a:ext cx="8143875" cy="670321"/>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1" i="0" u="none" strike="noStrike" cap="none">
                <a:solidFill>
                  <a:srgbClr val="CBD5E1"/>
                </a:solidFill>
                <a:latin typeface="Urbanist"/>
                <a:ea typeface="Urbanist"/>
                <a:cs typeface="Urbanist"/>
                <a:sym typeface="Urbanist"/>
              </a:rPr>
              <a:t>The Trade-Off is Real:</a:t>
            </a:r>
            <a:r>
              <a:rPr lang="en-US" sz="1650" b="0" i="0" u="none" strike="noStrike" cap="none">
                <a:solidFill>
                  <a:srgbClr val="CBD5E1"/>
                </a:solidFill>
                <a:latin typeface="Urbanist"/>
                <a:ea typeface="Urbanist"/>
                <a:cs typeface="Urbanist"/>
                <a:sym typeface="Urbanist"/>
              </a:rPr>
              <a:t> We must actively measure and manage the balance between data privacy and model utility, just as in traditional statistics.</a:t>
            </a:r>
            <a:endParaRPr/>
          </a:p>
        </p:txBody>
      </p:sp>
      <p:pic>
        <p:nvPicPr>
          <p:cNvPr id="202" name="Google Shape;202;p23" descr="image.png"/>
          <p:cNvPicPr preferRelativeResize="0"/>
          <p:nvPr/>
        </p:nvPicPr>
        <p:blipFill rotWithShape="1">
          <a:blip r:embed="rId5">
            <a:alphaModFix/>
          </a:blip>
          <a:srcRect/>
          <a:stretch/>
        </p:blipFill>
        <p:spPr>
          <a:xfrm>
            <a:off x="1809750" y="4852838"/>
            <a:ext cx="285750" cy="266700"/>
          </a:xfrm>
          <a:prstGeom prst="rect">
            <a:avLst/>
          </a:prstGeom>
          <a:noFill/>
          <a:ln>
            <a:noFill/>
          </a:ln>
        </p:spPr>
      </p:pic>
      <p:sp>
        <p:nvSpPr>
          <p:cNvPr id="203" name="Google Shape;203;p23"/>
          <p:cNvSpPr txBox="1"/>
          <p:nvPr/>
        </p:nvSpPr>
        <p:spPr>
          <a:xfrm>
            <a:off x="2238375" y="4805213"/>
            <a:ext cx="8143875" cy="1005482"/>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50" b="1" i="0" u="none" strike="noStrike" cap="none" dirty="0">
                <a:solidFill>
                  <a:srgbClr val="CBD5E1"/>
                </a:solidFill>
                <a:latin typeface="Urbanist"/>
                <a:ea typeface="Urbanist"/>
                <a:cs typeface="Urbanist"/>
                <a:sym typeface="Urbanist"/>
              </a:rPr>
              <a:t>Future Work for PBS:</a:t>
            </a:r>
            <a:r>
              <a:rPr lang="en-US" sz="1650" b="0" i="0" u="none" strike="noStrike" cap="none" dirty="0">
                <a:solidFill>
                  <a:srgbClr val="CBD5E1"/>
                </a:solidFill>
                <a:latin typeface="Urbanist"/>
                <a:ea typeface="Urbanist"/>
                <a:cs typeface="Urbanist"/>
                <a:sym typeface="Urbanist"/>
              </a:rPr>
              <a:t> Our next step is applying these models to real-world PBS datasets (e.g., unstructured survey text) in a secure "data enclave" to build a trusted, private AI tool for public good.</a:t>
            </a:r>
            <a:endParaRPr dirty="0"/>
          </a:p>
        </p:txBody>
      </p:sp>
      <p:sp>
        <p:nvSpPr>
          <p:cNvPr id="204" name="Google Shape;204;p23"/>
          <p:cNvSpPr txBox="1"/>
          <p:nvPr/>
        </p:nvSpPr>
        <p:spPr>
          <a:xfrm>
            <a:off x="590550" y="923923"/>
            <a:ext cx="11601450"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5F5F5"/>
                </a:solidFill>
                <a:latin typeface="Urbanist"/>
                <a:ea typeface="Urbanist"/>
                <a:cs typeface="Urbanist"/>
                <a:sym typeface="Urbanist"/>
              </a:rPr>
              <a:t>Conclusion &amp; </a:t>
            </a:r>
            <a:r>
              <a:rPr lang="en-US" sz="3600" b="1" i="0" u="none" strike="noStrike" cap="none" dirty="0">
                <a:solidFill>
                  <a:srgbClr val="DEFF9A"/>
                </a:solidFill>
                <a:latin typeface="Urbanist"/>
                <a:ea typeface="Urbanist"/>
                <a:cs typeface="Urbanist"/>
                <a:sym typeface="Urbanist"/>
              </a:rPr>
              <a:t>Future Directions</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216"/>
        <p:cNvGrpSpPr/>
        <p:nvPr/>
      </p:nvGrpSpPr>
      <p:grpSpPr>
        <a:xfrm>
          <a:off x="0" y="0"/>
          <a:ext cx="0" cy="0"/>
          <a:chOff x="0" y="0"/>
          <a:chExt cx="0" cy="0"/>
        </a:xfrm>
      </p:grpSpPr>
      <p:sp>
        <p:nvSpPr>
          <p:cNvPr id="221" name="Google Shape;221;p25"/>
          <p:cNvSpPr/>
          <p:nvPr/>
        </p:nvSpPr>
        <p:spPr>
          <a:xfrm>
            <a:off x="1276350" y="3017007"/>
            <a:ext cx="9639300" cy="9525"/>
          </a:xfrm>
          <a:prstGeom prst="rect">
            <a:avLst/>
          </a:prstGeom>
          <a:solidFill>
            <a:srgbClr val="75757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2" name="Google Shape;222;p25"/>
          <p:cNvSpPr/>
          <p:nvPr/>
        </p:nvSpPr>
        <p:spPr>
          <a:xfrm>
            <a:off x="1276350" y="3983945"/>
            <a:ext cx="9639300" cy="9525"/>
          </a:xfrm>
          <a:prstGeom prst="rect">
            <a:avLst/>
          </a:prstGeom>
          <a:solidFill>
            <a:srgbClr val="75757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4" name="Google Shape;224;p25"/>
          <p:cNvSpPr txBox="1"/>
          <p:nvPr/>
        </p:nvSpPr>
        <p:spPr>
          <a:xfrm>
            <a:off x="1276350" y="2225513"/>
            <a:ext cx="9525202" cy="787908"/>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00" b="0" i="0" u="none" strike="noStrike" cap="none" dirty="0">
                <a:solidFill>
                  <a:srgbClr val="CBD5E1"/>
                </a:solidFill>
                <a:latin typeface="Urbanist"/>
                <a:ea typeface="Urbanist"/>
                <a:cs typeface="Urbanist"/>
                <a:sym typeface="Urbanist"/>
              </a:rPr>
              <a:t>Extracting Training Data from Large Language Models. Proceedings of the 38th International Conference on Machine Learning (ICML).</a:t>
            </a:r>
            <a:endParaRPr sz="1600" dirty="0"/>
          </a:p>
        </p:txBody>
      </p:sp>
      <p:sp>
        <p:nvSpPr>
          <p:cNvPr id="227" name="Google Shape;227;p25"/>
          <p:cNvSpPr txBox="1"/>
          <p:nvPr/>
        </p:nvSpPr>
        <p:spPr>
          <a:xfrm>
            <a:off x="1349004" y="4073460"/>
            <a:ext cx="9710028" cy="787908"/>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00" b="0" i="0" u="none" strike="noStrike" cap="none" dirty="0">
                <a:solidFill>
                  <a:srgbClr val="CBD5E1"/>
                </a:solidFill>
                <a:latin typeface="Urbanist"/>
                <a:ea typeface="Urbanist"/>
                <a:cs typeface="Urbanist"/>
                <a:sym typeface="Urbanist"/>
              </a:rPr>
              <a:t>Membership Inference Attacks Against Machine Learning Models. Proceedings of the 37th IEEE Symposium on Security and Privacy (S&amp;P).</a:t>
            </a:r>
            <a:endParaRPr sz="1600" dirty="0"/>
          </a:p>
        </p:txBody>
      </p:sp>
      <p:sp>
        <p:nvSpPr>
          <p:cNvPr id="230" name="Google Shape;230;p25"/>
          <p:cNvSpPr txBox="1"/>
          <p:nvPr/>
        </p:nvSpPr>
        <p:spPr>
          <a:xfrm>
            <a:off x="1276350" y="3111212"/>
            <a:ext cx="9639300" cy="787908"/>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00" b="0" i="0" u="none" strike="noStrike" cap="none" dirty="0">
                <a:solidFill>
                  <a:srgbClr val="CBD5E1"/>
                </a:solidFill>
                <a:latin typeface="Urbanist"/>
                <a:ea typeface="Urbanist"/>
                <a:cs typeface="Urbanist"/>
                <a:sym typeface="Urbanist"/>
              </a:rPr>
              <a:t>Communication-Efficient Learning of Deep Networks from Decentralized Data. Proceedings of the 20th International Conference on Artificial Intelligence and Statistics (AISTATS).</a:t>
            </a:r>
            <a:endParaRPr sz="1600" dirty="0"/>
          </a:p>
        </p:txBody>
      </p:sp>
      <p:sp>
        <p:nvSpPr>
          <p:cNvPr id="232" name="Google Shape;232;p25"/>
          <p:cNvSpPr txBox="1"/>
          <p:nvPr/>
        </p:nvSpPr>
        <p:spPr>
          <a:xfrm>
            <a:off x="590550" y="1145432"/>
            <a:ext cx="11601450" cy="5524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3600" b="1" i="0" u="none" strike="noStrike" cap="none" dirty="0">
                <a:solidFill>
                  <a:srgbClr val="F5F5F5"/>
                </a:solidFill>
                <a:latin typeface="Urbanist"/>
                <a:ea typeface="Urbanist"/>
                <a:cs typeface="Urbanist"/>
                <a:sym typeface="Urbanist"/>
              </a:rPr>
              <a:t>References</a:t>
            </a:r>
            <a:endParaRPr dirty="0"/>
          </a:p>
        </p:txBody>
      </p:sp>
      <p:sp>
        <p:nvSpPr>
          <p:cNvPr id="2" name="Google Shape;222;p25">
            <a:extLst>
              <a:ext uri="{FF2B5EF4-FFF2-40B4-BE49-F238E27FC236}">
                <a16:creationId xmlns:a16="http://schemas.microsoft.com/office/drawing/2014/main" id="{E9B8E0C1-A784-FF58-99D8-A8FE0515FC26}"/>
              </a:ext>
            </a:extLst>
          </p:cNvPr>
          <p:cNvSpPr/>
          <p:nvPr/>
        </p:nvSpPr>
        <p:spPr>
          <a:xfrm>
            <a:off x="1276350" y="5492954"/>
            <a:ext cx="9639300" cy="9525"/>
          </a:xfrm>
          <a:prstGeom prst="rect">
            <a:avLst/>
          </a:prstGeom>
          <a:solidFill>
            <a:srgbClr val="75757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 name="Google Shape;222;p25">
            <a:extLst>
              <a:ext uri="{FF2B5EF4-FFF2-40B4-BE49-F238E27FC236}">
                <a16:creationId xmlns:a16="http://schemas.microsoft.com/office/drawing/2014/main" id="{5025A974-4EE6-D701-29B2-A88EAD55C632}"/>
              </a:ext>
            </a:extLst>
          </p:cNvPr>
          <p:cNvSpPr/>
          <p:nvPr/>
        </p:nvSpPr>
        <p:spPr>
          <a:xfrm>
            <a:off x="1276350" y="4931833"/>
            <a:ext cx="9639300" cy="9525"/>
          </a:xfrm>
          <a:prstGeom prst="rect">
            <a:avLst/>
          </a:prstGeom>
          <a:solidFill>
            <a:srgbClr val="75757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5" name="Google Shape;227;p25">
            <a:extLst>
              <a:ext uri="{FF2B5EF4-FFF2-40B4-BE49-F238E27FC236}">
                <a16:creationId xmlns:a16="http://schemas.microsoft.com/office/drawing/2014/main" id="{23E35A74-5FAC-7157-3E6A-408CA6E98CD0}"/>
              </a:ext>
            </a:extLst>
          </p:cNvPr>
          <p:cNvSpPr txBox="1"/>
          <p:nvPr/>
        </p:nvSpPr>
        <p:spPr>
          <a:xfrm>
            <a:off x="1370689" y="4924660"/>
            <a:ext cx="9710028" cy="393954"/>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600" b="0" i="0" u="none" strike="noStrike" cap="none" dirty="0">
                <a:solidFill>
                  <a:srgbClr val="CBD5E1"/>
                </a:solidFill>
                <a:latin typeface="Urbanist"/>
                <a:ea typeface="Urbanist"/>
                <a:cs typeface="Urbanist"/>
                <a:sym typeface="Urbanist"/>
              </a:rPr>
              <a:t>Privacy Protection in Large Language Models: A Survey. </a:t>
            </a:r>
            <a:r>
              <a:rPr lang="en-US" sz="1600" b="0" i="0" u="none" strike="noStrike" cap="none" dirty="0" err="1">
                <a:solidFill>
                  <a:srgbClr val="CBD5E1"/>
                </a:solidFill>
                <a:latin typeface="Urbanist"/>
                <a:ea typeface="Urbanist"/>
                <a:cs typeface="Urbanist"/>
                <a:sym typeface="Urbanist"/>
              </a:rPr>
              <a:t>arXiv</a:t>
            </a:r>
            <a:r>
              <a:rPr lang="en-US" sz="1600" b="0" i="0" u="none" strike="noStrike" cap="none" dirty="0">
                <a:solidFill>
                  <a:srgbClr val="CBD5E1"/>
                </a:solidFill>
                <a:latin typeface="Urbanist"/>
                <a:ea typeface="Urbanist"/>
                <a:cs typeface="Urbanist"/>
                <a:sym typeface="Urbanist"/>
              </a:rPr>
              <a:t> preprint arXiv:2308.11874.</a:t>
            </a:r>
            <a:endParaRPr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Shape 208"/>
        <p:cNvGrpSpPr/>
        <p:nvPr/>
      </p:nvGrpSpPr>
      <p:grpSpPr>
        <a:xfrm>
          <a:off x="0" y="0"/>
          <a:ext cx="0" cy="0"/>
          <a:chOff x="0" y="0"/>
          <a:chExt cx="0" cy="0"/>
        </a:xfrm>
      </p:grpSpPr>
      <p:sp>
        <p:nvSpPr>
          <p:cNvPr id="210" name="Google Shape;210;p24"/>
          <p:cNvSpPr txBox="1"/>
          <p:nvPr/>
        </p:nvSpPr>
        <p:spPr>
          <a:xfrm>
            <a:off x="295275" y="2165002"/>
            <a:ext cx="11601450" cy="103822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6750" b="1" i="0" u="none" strike="noStrike" cap="none">
                <a:solidFill>
                  <a:srgbClr val="F5F5F5"/>
                </a:solidFill>
                <a:latin typeface="Urbanist"/>
                <a:ea typeface="Urbanist"/>
                <a:cs typeface="Urbanist"/>
                <a:sym typeface="Urbanist"/>
              </a:rPr>
              <a:t>Thank You. </a:t>
            </a:r>
            <a:r>
              <a:rPr lang="en-US" sz="6750" b="1" i="0" u="none" strike="noStrike" cap="none">
                <a:solidFill>
                  <a:srgbClr val="DEFF9A"/>
                </a:solidFill>
                <a:latin typeface="Urbanist"/>
                <a:ea typeface="Urbanist"/>
                <a:cs typeface="Urbanist"/>
                <a:sym typeface="Urbanist"/>
              </a:rPr>
              <a:t>Questions?</a:t>
            </a:r>
            <a:endParaRPr/>
          </a:p>
        </p:txBody>
      </p:sp>
      <p:sp>
        <p:nvSpPr>
          <p:cNvPr id="211" name="Google Shape;211;p24"/>
          <p:cNvSpPr txBox="1"/>
          <p:nvPr/>
        </p:nvSpPr>
        <p:spPr>
          <a:xfrm>
            <a:off x="571500" y="3431827"/>
            <a:ext cx="11049000" cy="365670"/>
          </a:xfrm>
          <a:prstGeom prst="rect">
            <a:avLst/>
          </a:prstGeom>
          <a:noFill/>
          <a:ln>
            <a:noFill/>
          </a:ln>
        </p:spPr>
        <p:txBody>
          <a:bodyPr spcFirstLastPara="1" wrap="square" lIns="0" tIns="0" rIns="0" bIns="0" anchor="t" anchorCtr="0">
            <a:spAutoFit/>
          </a:bodyPr>
          <a:lstStyle/>
          <a:p>
            <a:pPr marL="0" marR="0" lvl="0" indent="0" algn="ctr" rtl="0">
              <a:lnSpc>
                <a:spcPct val="159944"/>
              </a:lnSpc>
              <a:spcBef>
                <a:spcPts val="0"/>
              </a:spcBef>
              <a:spcAft>
                <a:spcPts val="0"/>
              </a:spcAft>
              <a:buNone/>
            </a:pPr>
            <a:r>
              <a:rPr lang="en-US" sz="1800" b="0" i="0" u="none" strike="noStrike" cap="none">
                <a:solidFill>
                  <a:srgbClr val="CBD5E1"/>
                </a:solidFill>
                <a:latin typeface="Urbanist"/>
                <a:ea typeface="Urbanist"/>
                <a:cs typeface="Urbanist"/>
                <a:sym typeface="Urbanist"/>
              </a:rPr>
              <a:t>Your partners in building a secure, private, and insightful data future.</a:t>
            </a:r>
            <a:endParaRPr/>
          </a:p>
        </p:txBody>
      </p:sp>
      <p:sp>
        <p:nvSpPr>
          <p:cNvPr id="212" name="Google Shape;212;p24"/>
          <p:cNvSpPr txBox="1"/>
          <p:nvPr/>
        </p:nvSpPr>
        <p:spPr>
          <a:xfrm>
            <a:off x="571500" y="4178498"/>
            <a:ext cx="11049000" cy="51435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650" b="0" i="0" u="none" strike="noStrike" cap="none" dirty="0">
                <a:solidFill>
                  <a:srgbClr val="94A3B8"/>
                </a:solidFill>
                <a:latin typeface="Urbanist"/>
                <a:ea typeface="Urbanist"/>
                <a:cs typeface="Urbanist"/>
                <a:sym typeface="Urbanist"/>
              </a:rPr>
              <a:t>Nabeela Bibi | Bahria University </a:t>
            </a:r>
            <a:br>
              <a:rPr lang="en-US" sz="1800" b="0" i="0" u="none" strike="noStrike" cap="none" dirty="0">
                <a:solidFill>
                  <a:schemeClr val="dk1"/>
                </a:solidFill>
                <a:latin typeface="Calibri"/>
                <a:ea typeface="Calibri"/>
                <a:cs typeface="Calibri"/>
                <a:sym typeface="Calibri"/>
              </a:rPr>
            </a:br>
            <a:r>
              <a:rPr lang="en-US" sz="1650" b="0" i="0" u="none" strike="noStrike" cap="none" dirty="0">
                <a:solidFill>
                  <a:srgbClr val="94A3B8"/>
                </a:solidFill>
                <a:latin typeface="Urbanist"/>
                <a:ea typeface="Urbanist"/>
                <a:cs typeface="Urbanist"/>
                <a:sym typeface="Urbanist"/>
              </a:rPr>
              <a:t> </a:t>
            </a:r>
            <a:r>
              <a:rPr lang="en-US" sz="1650" dirty="0">
                <a:solidFill>
                  <a:srgbClr val="94A3B8"/>
                </a:solidFill>
                <a:latin typeface="Urbanist"/>
                <a:ea typeface="Urbanist"/>
                <a:cs typeface="Urbanist"/>
                <a:sym typeface="Urbanist"/>
              </a:rPr>
              <a:t>nabeelabb786@gmail.com</a:t>
            </a:r>
            <a:endParaRPr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83</TotalTime>
  <Words>856</Words>
  <Application>Microsoft Office PowerPoint</Application>
  <PresentationFormat>Widescreen</PresentationFormat>
  <Paragraphs>67</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Arial</vt:lpstr>
      <vt:lpstr>Poppins</vt:lpstr>
      <vt:lpstr>Urbanist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Nabeela Bibi</cp:lastModifiedBy>
  <cp:revision>17</cp:revision>
  <dcterms:modified xsi:type="dcterms:W3CDTF">2025-11-06T16:41:52Z</dcterms:modified>
</cp:coreProperties>
</file>