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91" r:id="rId2"/>
    <p:sldId id="258" r:id="rId3"/>
    <p:sldId id="259" r:id="rId4"/>
    <p:sldId id="260" r:id="rId5"/>
    <p:sldId id="262" r:id="rId6"/>
    <p:sldId id="263" r:id="rId7"/>
    <p:sldId id="265" r:id="rId8"/>
    <p:sldId id="266" r:id="rId9"/>
    <p:sldId id="271" r:id="rId10"/>
    <p:sldId id="272" r:id="rId11"/>
    <p:sldId id="273" r:id="rId12"/>
    <p:sldId id="267" r:id="rId13"/>
    <p:sldId id="287" r:id="rId14"/>
    <p:sldId id="268" r:id="rId15"/>
    <p:sldId id="269" r:id="rId16"/>
    <p:sldId id="275" r:id="rId17"/>
    <p:sldId id="279" r:id="rId18"/>
    <p:sldId id="284" r:id="rId19"/>
    <p:sldId id="280" r:id="rId20"/>
    <p:sldId id="281" r:id="rId21"/>
    <p:sldId id="282" r:id="rId22"/>
    <p:sldId id="292" r:id="rId23"/>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3E04"/>
    <a:srgbClr val="2534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381" autoAdjust="0"/>
  </p:normalViewPr>
  <p:slideViewPr>
    <p:cSldViewPr snapToGrid="0">
      <p:cViewPr varScale="1">
        <p:scale>
          <a:sx n="104" d="100"/>
          <a:sy n="104" d="100"/>
        </p:scale>
        <p:origin x="87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6" d="100"/>
          <a:sy n="56" d="100"/>
        </p:scale>
        <p:origin x="285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036378768871037"/>
          <c:y val="0.17210728776015971"/>
          <c:w val="0.49305586416179981"/>
          <c:h val="0.64432326363330394"/>
        </c:manualLayout>
      </c:layout>
      <c:pieChart>
        <c:varyColors val="1"/>
        <c:ser>
          <c:idx val="0"/>
          <c:order val="0"/>
          <c:tx>
            <c:strRef>
              <c:f>Sheet1!$B$1</c:f>
              <c:strCache>
                <c:ptCount val="1"/>
                <c:pt idx="0">
                  <c:v>.</c:v>
                </c:pt>
              </c:strCache>
            </c:strRef>
          </c:tx>
          <c:spPr>
            <a:ln>
              <a:solidFill>
                <a:schemeClr val="bg2">
                  <a:lumMod val="10000"/>
                </a:schemeClr>
              </a:solidFill>
            </a:ln>
            <a:effectLst>
              <a:glow rad="228600">
                <a:schemeClr val="accent6">
                  <a:satMod val="175000"/>
                  <a:alpha val="40000"/>
                </a:schemeClr>
              </a:glow>
              <a:outerShdw blurRad="50800" dist="38100" dir="2700000" algn="tl" rotWithShape="0">
                <a:prstClr val="black">
                  <a:alpha val="40000"/>
                </a:prstClr>
              </a:outerShdw>
            </a:effectLst>
          </c:spPr>
          <c:explosion val="59"/>
          <c:dPt>
            <c:idx val="0"/>
            <c:bubble3D val="0"/>
            <c:spPr>
              <a:solidFill>
                <a:schemeClr val="accent1"/>
              </a:solidFill>
              <a:ln w="19050">
                <a:solidFill>
                  <a:schemeClr val="bg2">
                    <a:lumMod val="10000"/>
                  </a:schemeClr>
                </a:solidFill>
              </a:ln>
              <a:effectLst>
                <a:glow rad="228600">
                  <a:schemeClr val="accent6">
                    <a:satMod val="175000"/>
                    <a:alpha val="40000"/>
                  </a:schemeClr>
                </a:glow>
                <a:outerShdw blurRad="50800" dist="38100" dir="2700000" algn="tl" rotWithShape="0">
                  <a:prstClr val="black">
                    <a:alpha val="40000"/>
                  </a:prstClr>
                </a:outerShdw>
              </a:effectLst>
            </c:spPr>
            <c:extLst>
              <c:ext xmlns:c16="http://schemas.microsoft.com/office/drawing/2014/chart" uri="{C3380CC4-5D6E-409C-BE32-E72D297353CC}">
                <c16:uniqueId val="{00000001-0FD8-452D-A364-83994FA1C6C4}"/>
              </c:ext>
            </c:extLst>
          </c:dPt>
          <c:dPt>
            <c:idx val="1"/>
            <c:bubble3D val="0"/>
            <c:spPr>
              <a:solidFill>
                <a:schemeClr val="accent2"/>
              </a:solidFill>
              <a:ln w="19050">
                <a:solidFill>
                  <a:schemeClr val="bg2">
                    <a:lumMod val="10000"/>
                  </a:schemeClr>
                </a:solidFill>
              </a:ln>
              <a:effectLst>
                <a:glow rad="228600">
                  <a:schemeClr val="accent6">
                    <a:satMod val="175000"/>
                    <a:alpha val="40000"/>
                  </a:schemeClr>
                </a:glow>
                <a:outerShdw blurRad="50800" dist="38100" dir="2700000" algn="tl" rotWithShape="0">
                  <a:prstClr val="black">
                    <a:alpha val="40000"/>
                  </a:prstClr>
                </a:outerShdw>
              </a:effectLst>
            </c:spPr>
            <c:extLst>
              <c:ext xmlns:c16="http://schemas.microsoft.com/office/drawing/2014/chart" uri="{C3380CC4-5D6E-409C-BE32-E72D297353CC}">
                <c16:uniqueId val="{00000003-0FD8-452D-A364-83994FA1C6C4}"/>
              </c:ext>
            </c:extLst>
          </c:dPt>
          <c:dPt>
            <c:idx val="2"/>
            <c:bubble3D val="0"/>
            <c:spPr>
              <a:solidFill>
                <a:schemeClr val="accent3"/>
              </a:solidFill>
              <a:ln w="19050">
                <a:solidFill>
                  <a:schemeClr val="bg2">
                    <a:lumMod val="10000"/>
                  </a:schemeClr>
                </a:solidFill>
              </a:ln>
              <a:effectLst>
                <a:glow rad="228600">
                  <a:schemeClr val="accent6">
                    <a:satMod val="175000"/>
                    <a:alpha val="40000"/>
                  </a:schemeClr>
                </a:glow>
                <a:outerShdw blurRad="50800" dist="38100" dir="2700000" algn="tl" rotWithShape="0">
                  <a:prstClr val="black">
                    <a:alpha val="40000"/>
                  </a:prstClr>
                </a:outerShdw>
              </a:effectLst>
            </c:spPr>
            <c:extLst>
              <c:ext xmlns:c16="http://schemas.microsoft.com/office/drawing/2014/chart" uri="{C3380CC4-5D6E-409C-BE32-E72D297353CC}">
                <c16:uniqueId val="{00000005-0FD8-452D-A364-83994FA1C6C4}"/>
              </c:ext>
            </c:extLst>
          </c:dPt>
          <c:dPt>
            <c:idx val="3"/>
            <c:bubble3D val="0"/>
            <c:spPr>
              <a:solidFill>
                <a:schemeClr val="accent4"/>
              </a:solidFill>
              <a:ln w="19050">
                <a:solidFill>
                  <a:schemeClr val="bg2">
                    <a:lumMod val="10000"/>
                  </a:schemeClr>
                </a:solidFill>
              </a:ln>
              <a:effectLst>
                <a:glow rad="228600">
                  <a:schemeClr val="accent6">
                    <a:satMod val="175000"/>
                    <a:alpha val="40000"/>
                  </a:schemeClr>
                </a:glow>
                <a:outerShdw blurRad="50800" dist="38100" dir="2700000" algn="tl" rotWithShape="0">
                  <a:prstClr val="black">
                    <a:alpha val="40000"/>
                  </a:prstClr>
                </a:outerShdw>
              </a:effectLst>
            </c:spPr>
            <c:extLst>
              <c:ext xmlns:c16="http://schemas.microsoft.com/office/drawing/2014/chart" uri="{C3380CC4-5D6E-409C-BE32-E72D297353CC}">
                <c16:uniqueId val="{00000007-0FD8-452D-A364-83994FA1C6C4}"/>
              </c:ext>
            </c:extLst>
          </c:dPt>
          <c:cat>
            <c:strRef>
              <c:f>Sheet1!$A$2:$A$5</c:f>
              <c:strCache>
                <c:ptCount val="3"/>
                <c:pt idx="0">
                  <c:v>Under process less tha 45 days</c:v>
                </c:pt>
                <c:pt idx="1">
                  <c:v>Under process 45 days to 60 days</c:v>
                </c:pt>
                <c:pt idx="2">
                  <c:v>Under process more than 60 days</c:v>
                </c:pt>
              </c:strCache>
            </c:strRef>
          </c:cat>
          <c:val>
            <c:numRef>
              <c:f>Sheet1!$B$2:$B$5</c:f>
              <c:numCache>
                <c:formatCode>0.00%</c:formatCode>
                <c:ptCount val="4"/>
                <c:pt idx="0">
                  <c:v>0.94099999999999995</c:v>
                </c:pt>
                <c:pt idx="1">
                  <c:v>5.0000000000000031E-2</c:v>
                </c:pt>
                <c:pt idx="2">
                  <c:v>1.0000000000000007E-3</c:v>
                </c:pt>
              </c:numCache>
            </c:numRef>
          </c:val>
          <c:extLst>
            <c:ext xmlns:c16="http://schemas.microsoft.com/office/drawing/2014/chart" uri="{C3380CC4-5D6E-409C-BE32-E72D297353CC}">
              <c16:uniqueId val="{00000008-0FD8-452D-A364-83994FA1C6C4}"/>
            </c:ext>
          </c:extLst>
        </c:ser>
        <c:ser>
          <c:idx val="1"/>
          <c:order val="1"/>
          <c:tx>
            <c:strRef>
              <c:f>Sheet1!$C$1</c:f>
              <c:strCache>
                <c:ptCount val="1"/>
                <c:pt idx="0">
                  <c:v>.2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A-0FD8-452D-A364-83994FA1C6C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C-0FD8-452D-A364-83994FA1C6C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E-0FD8-452D-A364-83994FA1C6C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0-0FD8-452D-A364-83994FA1C6C4}"/>
              </c:ext>
            </c:extLst>
          </c:dPt>
          <c:cat>
            <c:strRef>
              <c:f>Sheet1!$A$2:$A$5</c:f>
              <c:strCache>
                <c:ptCount val="3"/>
                <c:pt idx="0">
                  <c:v>Under process less tha 45 days</c:v>
                </c:pt>
                <c:pt idx="1">
                  <c:v>Under process 45 days to 60 days</c:v>
                </c:pt>
                <c:pt idx="2">
                  <c:v>Under process more than 60 days</c:v>
                </c:pt>
              </c:strCache>
            </c:strRef>
          </c:cat>
          <c:val>
            <c:numRef>
              <c:f>Sheet1!$C$2:$C$5</c:f>
              <c:numCache>
                <c:formatCode>General</c:formatCode>
                <c:ptCount val="4"/>
                <c:pt idx="0">
                  <c:v>19050</c:v>
                </c:pt>
                <c:pt idx="1">
                  <c:v>1009</c:v>
                </c:pt>
                <c:pt idx="2">
                  <c:v>11</c:v>
                </c:pt>
              </c:numCache>
            </c:numRef>
          </c:val>
          <c:extLst>
            <c:ext xmlns:c16="http://schemas.microsoft.com/office/drawing/2014/chart" uri="{C3380CC4-5D6E-409C-BE32-E72D297353CC}">
              <c16:uniqueId val="{00000011-0FD8-452D-A364-83994FA1C6C4}"/>
            </c:ext>
          </c:extLst>
        </c:ser>
        <c:dLbls>
          <c:showLegendKey val="0"/>
          <c:showVal val="0"/>
          <c:showCatName val="0"/>
          <c:showSerName val="0"/>
          <c:showPercent val="0"/>
          <c:showBubbleSize val="0"/>
          <c:showLeaderLines val="0"/>
        </c:dLbls>
        <c:firstSliceAng val="0"/>
      </c:pieChart>
      <c:spPr>
        <a:noFill/>
        <a:ln>
          <a:noFill/>
        </a:ln>
        <a:effectLst/>
      </c:spPr>
    </c:plotArea>
    <c:legend>
      <c:legendPos val="b"/>
      <c:legendEntry>
        <c:idx val="3"/>
        <c:delete val="1"/>
      </c:legendEntry>
      <c:layout>
        <c:manualLayout>
          <c:xMode val="edge"/>
          <c:yMode val="edge"/>
          <c:x val="0"/>
          <c:y val="9.703574810143209E-3"/>
          <c:w val="0.76730394131295165"/>
          <c:h val="0.13697191785859592"/>
        </c:manualLayout>
      </c:layout>
      <c:overlay val="0"/>
      <c:spPr>
        <a:noFill/>
        <a:ln>
          <a:noFill/>
        </a:ln>
        <a:effectLst/>
      </c:spPr>
      <c:txPr>
        <a:bodyPr rot="0" spcFirstLastPara="1" vertOverflow="ellipsis" vert="horz" wrap="square" anchor="ctr" anchorCtr="1"/>
        <a:lstStyle/>
        <a:p>
          <a:pPr>
            <a:defRPr lang="en-US"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zero"/>
    <c:showDLblsOverMax val="0"/>
  </c:chart>
  <c:spPr>
    <a:noFill/>
    <a:ln>
      <a:solidFill>
        <a:schemeClr val="bg1"/>
      </a:solid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lang="en-US" sz="2200" b="0" i="0" u="none" strike="noStrike" kern="1200" cap="all" baseline="0">
                <a:solidFill>
                  <a:schemeClr val="tx1"/>
                </a:solidFill>
                <a:latin typeface="+mn-lt"/>
                <a:ea typeface="+mn-ea"/>
                <a:cs typeface="+mn-cs"/>
              </a:defRPr>
            </a:pPr>
            <a:r>
              <a:rPr lang="en-US" sz="1600" b="1" dirty="0">
                <a:solidFill>
                  <a:schemeClr val="tx1"/>
                </a:solidFill>
                <a:latin typeface="Times New Roman" panose="02020603050405020304" pitchFamily="18" charset="0"/>
                <a:cs typeface="Times New Roman" panose="02020603050405020304" pitchFamily="18" charset="0"/>
              </a:rPr>
              <a:t>Implemented Cases </a:t>
            </a:r>
            <a:r>
              <a:rPr lang="en-US" sz="1600" b="1" dirty="0" smtClean="0">
                <a:solidFill>
                  <a:schemeClr val="tx1"/>
                </a:solidFill>
                <a:latin typeface="Times New Roman" panose="02020603050405020304" pitchFamily="18" charset="0"/>
                <a:cs typeface="Times New Roman" panose="02020603050405020304" pitchFamily="18" charset="0"/>
              </a:rPr>
              <a:t>Jan-OCT </a:t>
            </a:r>
            <a:r>
              <a:rPr lang="en-US" sz="1600" b="1" dirty="0">
                <a:solidFill>
                  <a:schemeClr val="tx1"/>
                </a:solidFill>
                <a:latin typeface="Times New Roman" panose="02020603050405020304" pitchFamily="18" charset="0"/>
                <a:cs typeface="Times New Roman" panose="02020603050405020304" pitchFamily="18" charset="0"/>
              </a:rPr>
              <a:t>(</a:t>
            </a:r>
            <a:r>
              <a:rPr lang="en-US" sz="1600" b="1" dirty="0" smtClean="0">
                <a:solidFill>
                  <a:schemeClr val="tx1"/>
                </a:solidFill>
                <a:latin typeface="Times New Roman" panose="02020603050405020304" pitchFamily="18" charset="0"/>
                <a:cs typeface="Times New Roman" panose="02020603050405020304" pitchFamily="18" charset="0"/>
              </a:rPr>
              <a:t>2024 </a:t>
            </a:r>
            <a:r>
              <a:rPr lang="en-US" sz="1600" b="1" dirty="0">
                <a:solidFill>
                  <a:schemeClr val="tx1"/>
                </a:solidFill>
                <a:latin typeface="Times New Roman" panose="02020603050405020304" pitchFamily="18" charset="0"/>
                <a:cs typeface="Times New Roman" panose="02020603050405020304" pitchFamily="18" charset="0"/>
              </a:rPr>
              <a:t>Vs </a:t>
            </a:r>
            <a:r>
              <a:rPr lang="en-US" sz="1600" b="1" dirty="0" smtClean="0">
                <a:solidFill>
                  <a:schemeClr val="tx1"/>
                </a:solidFill>
                <a:latin typeface="Times New Roman" panose="02020603050405020304" pitchFamily="18" charset="0"/>
                <a:cs typeface="Times New Roman" panose="02020603050405020304" pitchFamily="18" charset="0"/>
              </a:rPr>
              <a:t>2025)</a:t>
            </a:r>
            <a:endParaRPr lang="en-US" sz="1600" b="1" dirty="0">
              <a:solidFill>
                <a:schemeClr val="tx1"/>
              </a:solidFill>
              <a:latin typeface="Times New Roman" panose="02020603050405020304" pitchFamily="18" charset="0"/>
              <a:cs typeface="Times New Roman" panose="02020603050405020304" pitchFamily="18" charset="0"/>
            </a:endParaRPr>
          </a:p>
        </c:rich>
      </c:tx>
      <c:overlay val="0"/>
      <c:spPr>
        <a:noFill/>
        <a:ln>
          <a:noFill/>
        </a:ln>
        <a:effectLst/>
      </c:sp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solidFill>
          <a:schemeClr val="bg1"/>
        </a:solidFill>
        <a:ln>
          <a:noFill/>
        </a:ln>
        <a:effectLst/>
        <a:sp3d/>
      </c:spPr>
    </c:sideWall>
    <c:backWall>
      <c:thickness val="0"/>
      <c:spPr>
        <a:solidFill>
          <a:schemeClr val="bg1"/>
        </a:solidFill>
        <a:ln>
          <a:noFill/>
        </a:ln>
        <a:effectLst/>
        <a:sp3d/>
      </c:spPr>
    </c:backWall>
    <c:plotArea>
      <c:layout/>
      <c:bar3DChart>
        <c:barDir val="col"/>
        <c:grouping val="clustered"/>
        <c:varyColors val="0"/>
        <c:ser>
          <c:idx val="0"/>
          <c:order val="0"/>
          <c:tx>
            <c:strRef>
              <c:f>Sheet1!$B$1</c:f>
              <c:strCache>
                <c:ptCount val="1"/>
                <c:pt idx="0">
                  <c:v>Net cases for Implementation</c:v>
                </c:pt>
              </c:strCache>
            </c:strRef>
          </c:tx>
          <c:spPr>
            <a:solidFill>
              <a:schemeClr val="accent6">
                <a:alpha val="88000"/>
              </a:schemeClr>
            </a:solidFill>
            <a:ln>
              <a:solidFill>
                <a:schemeClr val="accent6">
                  <a:lumMod val="50000"/>
                </a:schemeClr>
              </a:solidFill>
            </a:ln>
            <a:effectLst/>
            <a:scene3d>
              <a:camera prst="orthographicFront"/>
              <a:lightRig rig="threePt" dir="t"/>
            </a:scene3d>
            <a:sp3d prstMaterial="flat">
              <a:contourClr>
                <a:schemeClr val="accent6">
                  <a:lumMod val="50000"/>
                </a:schemeClr>
              </a:contourClr>
            </a:sp3d>
          </c:spPr>
          <c:invertIfNegative val="0"/>
          <c:dLbls>
            <c:spPr>
              <a:solidFill>
                <a:schemeClr val="accent6">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US"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Sheet1!$A$2:$A$5</c:f>
              <c:numCache>
                <c:formatCode>General</c:formatCode>
                <c:ptCount val="4"/>
                <c:pt idx="0">
                  <c:v>2024</c:v>
                </c:pt>
                <c:pt idx="1">
                  <c:v>2025</c:v>
                </c:pt>
              </c:numCache>
            </c:numRef>
          </c:cat>
          <c:val>
            <c:numRef>
              <c:f>Sheet1!$B$2:$B$5</c:f>
              <c:numCache>
                <c:formatCode>#,##0</c:formatCode>
                <c:ptCount val="4"/>
                <c:pt idx="0">
                  <c:v>59127</c:v>
                </c:pt>
                <c:pt idx="1">
                  <c:v>66903</c:v>
                </c:pt>
              </c:numCache>
            </c:numRef>
          </c:val>
          <c:extLst>
            <c:ext xmlns:c16="http://schemas.microsoft.com/office/drawing/2014/chart" uri="{C3380CC4-5D6E-409C-BE32-E72D297353CC}">
              <c16:uniqueId val="{00000000-B958-4966-8888-0CB2798C29B7}"/>
            </c:ext>
          </c:extLst>
        </c:ser>
        <c:ser>
          <c:idx val="1"/>
          <c:order val="1"/>
          <c:tx>
            <c:strRef>
              <c:f>Sheet1!$C$1</c:f>
              <c:strCache>
                <c:ptCount val="1"/>
                <c:pt idx="0">
                  <c:v>Implemented cases </c:v>
                </c:pt>
              </c:strCache>
            </c:strRef>
          </c:tx>
          <c:spPr>
            <a:solidFill>
              <a:schemeClr val="accent5">
                <a:alpha val="88000"/>
              </a:schemeClr>
            </a:solidFill>
            <a:ln>
              <a:solidFill>
                <a:schemeClr val="accent5">
                  <a:lumMod val="50000"/>
                </a:schemeClr>
              </a:solidFill>
            </a:ln>
            <a:effectLst/>
            <a:scene3d>
              <a:camera prst="orthographicFront"/>
              <a:lightRig rig="threePt" dir="t"/>
            </a:scene3d>
            <a:sp3d prstMaterial="flat">
              <a:contourClr>
                <a:schemeClr val="accent5">
                  <a:lumMod val="50000"/>
                </a:schemeClr>
              </a:contourClr>
            </a:sp3d>
          </c:spPr>
          <c:invertIfNegative val="0"/>
          <c:dLbls>
            <c:spPr>
              <a:solidFill>
                <a:schemeClr val="accent5">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US"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Sheet1!$A$2:$A$5</c:f>
              <c:numCache>
                <c:formatCode>General</c:formatCode>
                <c:ptCount val="4"/>
                <c:pt idx="0">
                  <c:v>2024</c:v>
                </c:pt>
                <c:pt idx="1">
                  <c:v>2025</c:v>
                </c:pt>
              </c:numCache>
            </c:numRef>
          </c:cat>
          <c:val>
            <c:numRef>
              <c:f>Sheet1!$C$2:$C$5</c:f>
              <c:numCache>
                <c:formatCode>#,##0</c:formatCode>
                <c:ptCount val="4"/>
                <c:pt idx="0">
                  <c:v>50967</c:v>
                </c:pt>
                <c:pt idx="1">
                  <c:v>60775</c:v>
                </c:pt>
              </c:numCache>
            </c:numRef>
          </c:val>
          <c:extLst>
            <c:ext xmlns:c16="http://schemas.microsoft.com/office/drawing/2014/chart" uri="{C3380CC4-5D6E-409C-BE32-E72D297353CC}">
              <c16:uniqueId val="{00000001-B958-4966-8888-0CB2798C29B7}"/>
            </c:ext>
          </c:extLst>
        </c:ser>
        <c:ser>
          <c:idx val="2"/>
          <c:order val="2"/>
          <c:tx>
            <c:strRef>
              <c:f>Sheet1!$D$1</c:f>
              <c:strCache>
                <c:ptCount val="1"/>
                <c:pt idx="0">
                  <c:v>.</c:v>
                </c:pt>
              </c:strCache>
            </c:strRef>
          </c:tx>
          <c:spPr>
            <a:solidFill>
              <a:schemeClr val="accent4">
                <a:alpha val="88000"/>
              </a:schemeClr>
            </a:solidFill>
            <a:ln>
              <a:solidFill>
                <a:schemeClr val="accent4">
                  <a:lumMod val="50000"/>
                </a:schemeClr>
              </a:solidFill>
            </a:ln>
            <a:effectLst/>
            <a:scene3d>
              <a:camera prst="orthographicFront"/>
              <a:lightRig rig="threePt" dir="t"/>
            </a:scene3d>
            <a:sp3d prstMaterial="flat">
              <a:contourClr>
                <a:schemeClr val="accent4">
                  <a:lumMod val="50000"/>
                </a:schemeClr>
              </a:contourClr>
            </a:sp3d>
          </c:spPr>
          <c:invertIfNegative val="0"/>
          <c:dLbls>
            <c:spPr>
              <a:solidFill>
                <a:schemeClr val="accent4">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US"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numRef>
              <c:f>Sheet1!$A$2:$A$5</c:f>
              <c:numCache>
                <c:formatCode>General</c:formatCode>
                <c:ptCount val="4"/>
                <c:pt idx="0">
                  <c:v>2024</c:v>
                </c:pt>
                <c:pt idx="1">
                  <c:v>2025</c:v>
                </c:pt>
              </c:numCache>
            </c:numRef>
          </c:cat>
          <c:val>
            <c:numRef>
              <c:f>Sheet1!$D$2:$D$5</c:f>
              <c:numCache>
                <c:formatCode>General</c:formatCode>
                <c:ptCount val="4"/>
              </c:numCache>
            </c:numRef>
          </c:val>
          <c:extLst>
            <c:ext xmlns:c16="http://schemas.microsoft.com/office/drawing/2014/chart" uri="{C3380CC4-5D6E-409C-BE32-E72D297353CC}">
              <c16:uniqueId val="{00000002-B958-4966-8888-0CB2798C29B7}"/>
            </c:ext>
          </c:extLst>
        </c:ser>
        <c:dLbls>
          <c:showLegendKey val="0"/>
          <c:showVal val="1"/>
          <c:showCatName val="0"/>
          <c:showSerName val="0"/>
          <c:showPercent val="0"/>
          <c:showBubbleSize val="0"/>
        </c:dLbls>
        <c:gapWidth val="150"/>
        <c:shape val="box"/>
        <c:axId val="120808192"/>
        <c:axId val="120809728"/>
        <c:axId val="0"/>
      </c:bar3DChart>
      <c:catAx>
        <c:axId val="120808192"/>
        <c:scaling>
          <c:orientation val="minMax"/>
        </c:scaling>
        <c:delete val="0"/>
        <c:axPos val="b"/>
        <c:numFmt formatCode="General" sourceLinked="1"/>
        <c:majorTickMark val="none"/>
        <c:minorTickMark val="none"/>
        <c:tickLblPos val="nextTo"/>
        <c:spPr>
          <a:noFill/>
          <a:effectLst/>
        </c:spPr>
        <c:txPr>
          <a:bodyPr rot="-60000000" spcFirstLastPara="1" vertOverflow="ellipsis" vert="horz" wrap="square" anchor="ctr" anchorCtr="1"/>
          <a:lstStyle/>
          <a:p>
            <a:pPr>
              <a:defRPr lang="en-US" sz="1197"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20809728"/>
        <c:crosses val="autoZero"/>
        <c:auto val="1"/>
        <c:lblAlgn val="ctr"/>
        <c:lblOffset val="100"/>
        <c:noMultiLvlLbl val="0"/>
      </c:catAx>
      <c:valAx>
        <c:axId val="120809728"/>
        <c:scaling>
          <c:orientation val="minMax"/>
        </c:scaling>
        <c:delete val="1"/>
        <c:axPos val="l"/>
        <c:numFmt formatCode="#,##0" sourceLinked="1"/>
        <c:majorTickMark val="out"/>
        <c:minorTickMark val="none"/>
        <c:tickLblPos val="nextTo"/>
        <c:crossAx val="120808192"/>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lang="en-US" sz="1197"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chemeClr val="bg1"/>
    </a:solidFill>
    <a:ln w="6350" cap="flat" cmpd="sng" algn="ctr">
      <a:noFill/>
      <a:round/>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3F0022-A640-4C58-88B7-77D34735831A}"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x-none"/>
        </a:p>
      </dgm:t>
    </dgm:pt>
    <dgm:pt modelId="{6EC6CA33-D97D-4AD2-9BEF-30921DBA11A9}">
      <dgm:prSet custT="1"/>
      <dgm:spPr>
        <a:ln>
          <a:solidFill>
            <a:schemeClr val="accent6">
              <a:lumMod val="75000"/>
            </a:schemeClr>
          </a:solidFill>
        </a:ln>
      </dgm:spPr>
      <dgm:t>
        <a:bodyPr/>
        <a:lstStyle/>
        <a:p>
          <a:pPr algn="just"/>
          <a:r>
            <a:rPr lang="en-US" sz="2400" b="1" dirty="0" smtClean="0">
              <a:latin typeface="Baskerville Old Face" panose="02020602080505020303" pitchFamily="18" charset="0"/>
            </a:rPr>
            <a:t>The Office of Wafaqi Mohtasib (Ombudsman) was established through P.O.No.1 of 1983 on 24 January 1983 with the following objectives:</a:t>
          </a:r>
          <a:endParaRPr lang="en-US" sz="2400" b="1" dirty="0">
            <a:latin typeface="Baskerville Old Face" panose="02020602080505020303" pitchFamily="18" charset="0"/>
          </a:endParaRPr>
        </a:p>
      </dgm:t>
    </dgm:pt>
    <dgm:pt modelId="{61953B8E-D35A-484E-B68B-CCDA860DAED7}" type="parTrans" cxnId="{07F7E44B-AACC-45E9-988D-B1F139D9197E}">
      <dgm:prSet/>
      <dgm:spPr/>
      <dgm:t>
        <a:bodyPr/>
        <a:lstStyle/>
        <a:p>
          <a:endParaRPr lang="en-US"/>
        </a:p>
      </dgm:t>
    </dgm:pt>
    <dgm:pt modelId="{ED4895F5-AAAC-42A5-8E9A-DC121FF02230}" type="sibTrans" cxnId="{07F7E44B-AACC-45E9-988D-B1F139D9197E}">
      <dgm:prSet/>
      <dgm:spPr/>
      <dgm:t>
        <a:bodyPr/>
        <a:lstStyle/>
        <a:p>
          <a:endParaRPr lang="en-US"/>
        </a:p>
      </dgm:t>
    </dgm:pt>
    <dgm:pt modelId="{A6022A79-47FD-42C2-BCE5-FD8BADB87425}">
      <dgm:prSet custT="1">
        <dgm:style>
          <a:lnRef idx="0">
            <a:scrgbClr r="0" g="0" b="0"/>
          </a:lnRef>
          <a:fillRef idx="0">
            <a:scrgbClr r="0" g="0" b="0"/>
          </a:fillRef>
          <a:effectRef idx="0">
            <a:scrgbClr r="0" g="0" b="0"/>
          </a:effectRef>
          <a:fontRef idx="minor">
            <a:schemeClr val="lt1"/>
          </a:fontRef>
        </dgm:style>
      </dgm:prSet>
      <dgm:spPr>
        <a:solidFill>
          <a:schemeClr val="accent6">
            <a:alpha val="50000"/>
          </a:schemeClr>
        </a:solidFill>
        <a:ln>
          <a:noFill/>
        </a:ln>
        <a:effectLst/>
        <a:scene3d>
          <a:camera prst="orthographicFront">
            <a:rot lat="0" lon="0" rev="0"/>
          </a:camera>
          <a:lightRig rig="contrasting" dir="t">
            <a:rot lat="0" lon="0" rev="7800000"/>
          </a:lightRig>
        </a:scene3d>
        <a:sp3d>
          <a:bevelT w="139700" h="139700"/>
        </a:sp3d>
      </dgm:spPr>
      <dgm:t>
        <a:bodyPr/>
        <a:lstStyle/>
        <a:p>
          <a:pPr algn="just"/>
          <a:r>
            <a:rPr lang="en-US" sz="2400" b="0" dirty="0" smtClean="0">
              <a:latin typeface="Baskerville Old Face" panose="02020602080505020303" pitchFamily="18" charset="0"/>
            </a:rPr>
            <a:t>Diagnose, investigate, redress, and rectify any  injustice done to a person through maladministration.</a:t>
          </a:r>
          <a:endParaRPr lang="en-US" sz="2400" b="0" dirty="0">
            <a:latin typeface="Baskerville Old Face" panose="02020602080505020303" pitchFamily="18" charset="0"/>
          </a:endParaRPr>
        </a:p>
      </dgm:t>
    </dgm:pt>
    <dgm:pt modelId="{9EDE8A1C-D5B7-4AE5-BE1A-C92791B3B30F}" type="parTrans" cxnId="{A1A755DB-6D3A-4811-9DF9-2E25BE55CFBA}">
      <dgm:prSet/>
      <dgm:spPr/>
      <dgm:t>
        <a:bodyPr/>
        <a:lstStyle/>
        <a:p>
          <a:endParaRPr lang="en-US"/>
        </a:p>
      </dgm:t>
    </dgm:pt>
    <dgm:pt modelId="{C3622238-A3C1-4739-A6AE-AC18B142467E}" type="sibTrans" cxnId="{A1A755DB-6D3A-4811-9DF9-2E25BE55CFBA}">
      <dgm:prSet/>
      <dgm:spPr/>
      <dgm:t>
        <a:bodyPr/>
        <a:lstStyle/>
        <a:p>
          <a:endParaRPr lang="en-US"/>
        </a:p>
      </dgm:t>
    </dgm:pt>
    <dgm:pt modelId="{C39572F2-3149-4621-AC27-960F77C39433}">
      <dgm:prSet custT="1">
        <dgm:style>
          <a:lnRef idx="0">
            <a:scrgbClr r="0" g="0" b="0"/>
          </a:lnRef>
          <a:fillRef idx="0">
            <a:scrgbClr r="0" g="0" b="0"/>
          </a:fillRef>
          <a:effectRef idx="0">
            <a:scrgbClr r="0" g="0" b="0"/>
          </a:effectRef>
          <a:fontRef idx="minor">
            <a:schemeClr val="lt1"/>
          </a:fontRef>
        </dgm:style>
      </dgm:prSet>
      <dgm:spPr>
        <a:solidFill>
          <a:schemeClr val="accent6">
            <a:alpha val="50000"/>
          </a:schemeClr>
        </a:solidFill>
        <a:ln>
          <a:noFill/>
        </a:ln>
        <a:effectLst/>
        <a:scene3d>
          <a:camera prst="orthographicFront">
            <a:rot lat="0" lon="0" rev="0"/>
          </a:camera>
          <a:lightRig rig="contrasting" dir="t">
            <a:rot lat="0" lon="0" rev="7800000"/>
          </a:lightRig>
        </a:scene3d>
        <a:sp3d>
          <a:bevelT w="139700" h="139700"/>
        </a:sp3d>
      </dgm:spPr>
      <dgm:t>
        <a:bodyPr/>
        <a:lstStyle/>
        <a:p>
          <a:pPr algn="just"/>
          <a:r>
            <a:rPr lang="en-US" sz="2400" b="0" dirty="0" smtClean="0">
              <a:latin typeface="Baskerville Old Face" panose="02020602080505020303" pitchFamily="18" charset="0"/>
            </a:rPr>
            <a:t>Undertake investigations into allegations of maladministration by agencies or their officers/employees </a:t>
          </a:r>
          <a:endParaRPr lang="en-US" sz="2400" b="0" dirty="0">
            <a:latin typeface="Baskerville Old Face" panose="02020602080505020303" pitchFamily="18" charset="0"/>
          </a:endParaRPr>
        </a:p>
      </dgm:t>
    </dgm:pt>
    <dgm:pt modelId="{4E65BB81-1B39-4D9F-94B2-1438D7C7D814}" type="parTrans" cxnId="{02A65693-6747-4C74-8148-704EEAB5E841}">
      <dgm:prSet/>
      <dgm:spPr/>
      <dgm:t>
        <a:bodyPr/>
        <a:lstStyle/>
        <a:p>
          <a:endParaRPr lang="en-US"/>
        </a:p>
      </dgm:t>
    </dgm:pt>
    <dgm:pt modelId="{F7EBF095-4234-4999-981A-A115CEE3AF3D}" type="sibTrans" cxnId="{02A65693-6747-4C74-8148-704EEAB5E841}">
      <dgm:prSet/>
      <dgm:spPr/>
      <dgm:t>
        <a:bodyPr/>
        <a:lstStyle/>
        <a:p>
          <a:endParaRPr lang="en-US"/>
        </a:p>
      </dgm:t>
    </dgm:pt>
    <dgm:pt modelId="{8E2E4167-BB50-4935-9BF2-D1AFE1088189}">
      <dgm:prSet custT="1">
        <dgm:style>
          <a:lnRef idx="0">
            <a:scrgbClr r="0" g="0" b="0"/>
          </a:lnRef>
          <a:fillRef idx="0">
            <a:scrgbClr r="0" g="0" b="0"/>
          </a:fillRef>
          <a:effectRef idx="0">
            <a:scrgbClr r="0" g="0" b="0"/>
          </a:effectRef>
          <a:fontRef idx="minor">
            <a:schemeClr val="lt1"/>
          </a:fontRef>
        </dgm:style>
      </dgm:prSet>
      <dgm:spPr>
        <a:solidFill>
          <a:schemeClr val="accent6">
            <a:alpha val="50000"/>
          </a:schemeClr>
        </a:solidFill>
        <a:ln>
          <a:noFill/>
        </a:ln>
        <a:effectLst/>
        <a:scene3d>
          <a:camera prst="orthographicFront">
            <a:rot lat="0" lon="0" rev="0"/>
          </a:camera>
          <a:lightRig rig="contrasting" dir="t">
            <a:rot lat="0" lon="0" rev="7800000"/>
          </a:lightRig>
        </a:scene3d>
        <a:sp3d>
          <a:bevelT w="139700" h="139700"/>
        </a:sp3d>
      </dgm:spPr>
      <dgm:t>
        <a:bodyPr/>
        <a:lstStyle/>
        <a:p>
          <a:pPr algn="just"/>
          <a:r>
            <a:rPr lang="en-US" sz="2400" b="0" dirty="0" smtClean="0">
              <a:latin typeface="Baskerville Old Face" panose="02020602080505020303" pitchFamily="18" charset="0"/>
            </a:rPr>
            <a:t>Provide speedy relief to citizens by addressing grievances and promoting good governance, dispose of the cases within 60 days </a:t>
          </a:r>
          <a:endParaRPr lang="en-US" sz="2400" b="0" dirty="0">
            <a:latin typeface="Baskerville Old Face" panose="02020602080505020303" pitchFamily="18" charset="0"/>
          </a:endParaRPr>
        </a:p>
      </dgm:t>
    </dgm:pt>
    <dgm:pt modelId="{FE90E859-A0DA-4D09-AFEA-36A2E21AD885}" type="parTrans" cxnId="{0307D0DE-436C-453D-B2BC-DC23E5A41FF2}">
      <dgm:prSet/>
      <dgm:spPr/>
      <dgm:t>
        <a:bodyPr/>
        <a:lstStyle/>
        <a:p>
          <a:endParaRPr lang="en-US"/>
        </a:p>
      </dgm:t>
    </dgm:pt>
    <dgm:pt modelId="{E6414135-A76B-481A-939D-D06FFDB8F34B}" type="sibTrans" cxnId="{0307D0DE-436C-453D-B2BC-DC23E5A41FF2}">
      <dgm:prSet/>
      <dgm:spPr/>
      <dgm:t>
        <a:bodyPr/>
        <a:lstStyle/>
        <a:p>
          <a:endParaRPr lang="en-US"/>
        </a:p>
      </dgm:t>
    </dgm:pt>
    <dgm:pt modelId="{9CC65E2E-7F67-4CD3-B507-E2674ABA2E61}">
      <dgm:prSet custT="1">
        <dgm:style>
          <a:lnRef idx="0">
            <a:scrgbClr r="0" g="0" b="0"/>
          </a:lnRef>
          <a:fillRef idx="0">
            <a:scrgbClr r="0" g="0" b="0"/>
          </a:fillRef>
          <a:effectRef idx="0">
            <a:scrgbClr r="0" g="0" b="0"/>
          </a:effectRef>
          <a:fontRef idx="minor">
            <a:schemeClr val="lt1"/>
          </a:fontRef>
        </dgm:style>
      </dgm:prSet>
      <dgm:spPr>
        <a:solidFill>
          <a:schemeClr val="accent6">
            <a:alpha val="50000"/>
          </a:schemeClr>
        </a:solidFill>
        <a:ln>
          <a:noFill/>
        </a:ln>
        <a:effectLst/>
        <a:scene3d>
          <a:camera prst="orthographicFront">
            <a:rot lat="0" lon="0" rev="0"/>
          </a:camera>
          <a:lightRig rig="contrasting" dir="t">
            <a:rot lat="0" lon="0" rev="7800000"/>
          </a:lightRig>
        </a:scene3d>
        <a:sp3d>
          <a:bevelT w="139700" h="139700"/>
        </a:sp3d>
      </dgm:spPr>
      <dgm:t>
        <a:bodyPr/>
        <a:lstStyle/>
        <a:p>
          <a:pPr algn="just"/>
          <a:r>
            <a:rPr lang="en-US" sz="2400" b="0" dirty="0" smtClean="0">
              <a:latin typeface="Baskerville Old Face" panose="02020602080505020303" pitchFamily="18" charset="0"/>
            </a:rPr>
            <a:t>Arrange studies, assessments and research to identify root causes of corrupt practices and injustice, and recommend steps for their eradication.</a:t>
          </a:r>
          <a:endParaRPr lang="en-US" sz="2400" b="0" dirty="0">
            <a:latin typeface="Baskerville Old Face" panose="02020602080505020303" pitchFamily="18" charset="0"/>
          </a:endParaRPr>
        </a:p>
      </dgm:t>
    </dgm:pt>
    <dgm:pt modelId="{56F3D7AD-C229-4A6F-B04D-9D173D276C4C}" type="parTrans" cxnId="{1FCBA5D1-0A3E-4E80-97A8-97AD6CC3175A}">
      <dgm:prSet/>
      <dgm:spPr/>
      <dgm:t>
        <a:bodyPr/>
        <a:lstStyle/>
        <a:p>
          <a:endParaRPr lang="en-US"/>
        </a:p>
      </dgm:t>
    </dgm:pt>
    <dgm:pt modelId="{9A3BD72A-138D-4712-B9F1-4BB587EE6421}" type="sibTrans" cxnId="{1FCBA5D1-0A3E-4E80-97A8-97AD6CC3175A}">
      <dgm:prSet/>
      <dgm:spPr/>
      <dgm:t>
        <a:bodyPr/>
        <a:lstStyle/>
        <a:p>
          <a:endParaRPr lang="en-US"/>
        </a:p>
      </dgm:t>
    </dgm:pt>
    <dgm:pt modelId="{A62D7830-A9D3-457C-80C0-90750CC8E6D8}" type="pres">
      <dgm:prSet presAssocID="{B03F0022-A640-4C58-88B7-77D34735831A}" presName="linear" presStyleCnt="0">
        <dgm:presLayoutVars>
          <dgm:dir/>
          <dgm:animLvl val="lvl"/>
          <dgm:resizeHandles val="exact"/>
        </dgm:presLayoutVars>
      </dgm:prSet>
      <dgm:spPr/>
      <dgm:t>
        <a:bodyPr/>
        <a:lstStyle/>
        <a:p>
          <a:endParaRPr lang="en-US"/>
        </a:p>
      </dgm:t>
    </dgm:pt>
    <dgm:pt modelId="{72563D43-8484-4CB4-AC98-528D1B6FBA8A}" type="pres">
      <dgm:prSet presAssocID="{6EC6CA33-D97D-4AD2-9BEF-30921DBA11A9}" presName="parentLin" presStyleCnt="0"/>
      <dgm:spPr/>
    </dgm:pt>
    <dgm:pt modelId="{2D5A3D6B-5BCF-4D6B-A0DF-96BD79B0982A}" type="pres">
      <dgm:prSet presAssocID="{6EC6CA33-D97D-4AD2-9BEF-30921DBA11A9}" presName="parentLeftMargin" presStyleLbl="node1" presStyleIdx="0" presStyleCnt="1"/>
      <dgm:spPr/>
      <dgm:t>
        <a:bodyPr/>
        <a:lstStyle/>
        <a:p>
          <a:endParaRPr lang="en-US"/>
        </a:p>
      </dgm:t>
    </dgm:pt>
    <dgm:pt modelId="{502DE275-8034-4A5B-AFE6-B7F77822343B}" type="pres">
      <dgm:prSet presAssocID="{6EC6CA33-D97D-4AD2-9BEF-30921DBA11A9}" presName="parentText" presStyleLbl="node1" presStyleIdx="0" presStyleCnt="1" custLinFactNeighborX="13072" custLinFactNeighborY="-635">
        <dgm:presLayoutVars>
          <dgm:chMax val="0"/>
          <dgm:bulletEnabled val="1"/>
        </dgm:presLayoutVars>
      </dgm:prSet>
      <dgm:spPr/>
      <dgm:t>
        <a:bodyPr/>
        <a:lstStyle/>
        <a:p>
          <a:endParaRPr lang="en-US"/>
        </a:p>
      </dgm:t>
    </dgm:pt>
    <dgm:pt modelId="{B8C9AC37-6751-4961-8DBA-0ABC0077F483}" type="pres">
      <dgm:prSet presAssocID="{6EC6CA33-D97D-4AD2-9BEF-30921DBA11A9}" presName="negativeSpace" presStyleCnt="0"/>
      <dgm:spPr/>
    </dgm:pt>
    <dgm:pt modelId="{A4F56EA0-1324-4306-833F-1EE29062B09E}" type="pres">
      <dgm:prSet presAssocID="{6EC6CA33-D97D-4AD2-9BEF-30921DBA11A9}" presName="childText" presStyleLbl="conFgAcc1" presStyleIdx="0" presStyleCnt="1" custScaleY="107864">
        <dgm:presLayoutVars>
          <dgm:bulletEnabled val="1"/>
        </dgm:presLayoutVars>
      </dgm:prSet>
      <dgm:spPr/>
      <dgm:t>
        <a:bodyPr/>
        <a:lstStyle/>
        <a:p>
          <a:endParaRPr lang="en-US"/>
        </a:p>
      </dgm:t>
    </dgm:pt>
  </dgm:ptLst>
  <dgm:cxnLst>
    <dgm:cxn modelId="{07F7E44B-AACC-45E9-988D-B1F139D9197E}" srcId="{B03F0022-A640-4C58-88B7-77D34735831A}" destId="{6EC6CA33-D97D-4AD2-9BEF-30921DBA11A9}" srcOrd="0" destOrd="0" parTransId="{61953B8E-D35A-484E-B68B-CCDA860DAED7}" sibTransId="{ED4895F5-AAAC-42A5-8E9A-DC121FF02230}"/>
    <dgm:cxn modelId="{D30A18AF-30C1-4799-8156-BCE796D98362}" type="presOf" srcId="{A6022A79-47FD-42C2-BCE5-FD8BADB87425}" destId="{A4F56EA0-1324-4306-833F-1EE29062B09E}" srcOrd="0" destOrd="0" presId="urn:microsoft.com/office/officeart/2005/8/layout/list1"/>
    <dgm:cxn modelId="{1FCBA5D1-0A3E-4E80-97A8-97AD6CC3175A}" srcId="{6EC6CA33-D97D-4AD2-9BEF-30921DBA11A9}" destId="{9CC65E2E-7F67-4CD3-B507-E2674ABA2E61}" srcOrd="3" destOrd="0" parTransId="{56F3D7AD-C229-4A6F-B04D-9D173D276C4C}" sibTransId="{9A3BD72A-138D-4712-B9F1-4BB587EE6421}"/>
    <dgm:cxn modelId="{25B7F9C6-68A7-498C-AFDF-C477E778269F}" type="presOf" srcId="{B03F0022-A640-4C58-88B7-77D34735831A}" destId="{A62D7830-A9D3-457C-80C0-90750CC8E6D8}" srcOrd="0" destOrd="0" presId="urn:microsoft.com/office/officeart/2005/8/layout/list1"/>
    <dgm:cxn modelId="{9A654C08-F330-41EA-BDC2-131DAAECA6E8}" type="presOf" srcId="{9CC65E2E-7F67-4CD3-B507-E2674ABA2E61}" destId="{A4F56EA0-1324-4306-833F-1EE29062B09E}" srcOrd="0" destOrd="3" presId="urn:microsoft.com/office/officeart/2005/8/layout/list1"/>
    <dgm:cxn modelId="{E290167F-A4FC-42EB-880E-09BC7C326697}" type="presOf" srcId="{C39572F2-3149-4621-AC27-960F77C39433}" destId="{A4F56EA0-1324-4306-833F-1EE29062B09E}" srcOrd="0" destOrd="1" presId="urn:microsoft.com/office/officeart/2005/8/layout/list1"/>
    <dgm:cxn modelId="{22BCC4AC-3A53-4034-8F77-AC2BE2B8340C}" type="presOf" srcId="{6EC6CA33-D97D-4AD2-9BEF-30921DBA11A9}" destId="{2D5A3D6B-5BCF-4D6B-A0DF-96BD79B0982A}" srcOrd="0" destOrd="0" presId="urn:microsoft.com/office/officeart/2005/8/layout/list1"/>
    <dgm:cxn modelId="{02A65693-6747-4C74-8148-704EEAB5E841}" srcId="{6EC6CA33-D97D-4AD2-9BEF-30921DBA11A9}" destId="{C39572F2-3149-4621-AC27-960F77C39433}" srcOrd="1" destOrd="0" parTransId="{4E65BB81-1B39-4D9F-94B2-1438D7C7D814}" sibTransId="{F7EBF095-4234-4999-981A-A115CEE3AF3D}"/>
    <dgm:cxn modelId="{91742E51-784F-4EDC-A9C1-93BFE38C51DA}" type="presOf" srcId="{6EC6CA33-D97D-4AD2-9BEF-30921DBA11A9}" destId="{502DE275-8034-4A5B-AFE6-B7F77822343B}" srcOrd="1" destOrd="0" presId="urn:microsoft.com/office/officeart/2005/8/layout/list1"/>
    <dgm:cxn modelId="{0307D0DE-436C-453D-B2BC-DC23E5A41FF2}" srcId="{6EC6CA33-D97D-4AD2-9BEF-30921DBA11A9}" destId="{8E2E4167-BB50-4935-9BF2-D1AFE1088189}" srcOrd="2" destOrd="0" parTransId="{FE90E859-A0DA-4D09-AFEA-36A2E21AD885}" sibTransId="{E6414135-A76B-481A-939D-D06FFDB8F34B}"/>
    <dgm:cxn modelId="{A1A755DB-6D3A-4811-9DF9-2E25BE55CFBA}" srcId="{6EC6CA33-D97D-4AD2-9BEF-30921DBA11A9}" destId="{A6022A79-47FD-42C2-BCE5-FD8BADB87425}" srcOrd="0" destOrd="0" parTransId="{9EDE8A1C-D5B7-4AE5-BE1A-C92791B3B30F}" sibTransId="{C3622238-A3C1-4739-A6AE-AC18B142467E}"/>
    <dgm:cxn modelId="{B47D9AC0-47D6-4C5F-AB97-2FE118A4153F}" type="presOf" srcId="{8E2E4167-BB50-4935-9BF2-D1AFE1088189}" destId="{A4F56EA0-1324-4306-833F-1EE29062B09E}" srcOrd="0" destOrd="2" presId="urn:microsoft.com/office/officeart/2005/8/layout/list1"/>
    <dgm:cxn modelId="{90E92E9E-1E63-4BDD-9734-C3190A56B5EE}" type="presParOf" srcId="{A62D7830-A9D3-457C-80C0-90750CC8E6D8}" destId="{72563D43-8484-4CB4-AC98-528D1B6FBA8A}" srcOrd="0" destOrd="0" presId="urn:microsoft.com/office/officeart/2005/8/layout/list1"/>
    <dgm:cxn modelId="{E00F90AF-F685-4211-B04A-789235839BA8}" type="presParOf" srcId="{72563D43-8484-4CB4-AC98-528D1B6FBA8A}" destId="{2D5A3D6B-5BCF-4D6B-A0DF-96BD79B0982A}" srcOrd="0" destOrd="0" presId="urn:microsoft.com/office/officeart/2005/8/layout/list1"/>
    <dgm:cxn modelId="{0B2CFA8E-2C03-4F2F-B4CE-44C8B15631D4}" type="presParOf" srcId="{72563D43-8484-4CB4-AC98-528D1B6FBA8A}" destId="{502DE275-8034-4A5B-AFE6-B7F77822343B}" srcOrd="1" destOrd="0" presId="urn:microsoft.com/office/officeart/2005/8/layout/list1"/>
    <dgm:cxn modelId="{BE7E13CC-4E1B-40EF-8C31-D3C8095E7BF9}" type="presParOf" srcId="{A62D7830-A9D3-457C-80C0-90750CC8E6D8}" destId="{B8C9AC37-6751-4961-8DBA-0ABC0077F483}" srcOrd="1" destOrd="0" presId="urn:microsoft.com/office/officeart/2005/8/layout/list1"/>
    <dgm:cxn modelId="{E689E1E0-4395-4E10-A606-654C54EBD971}" type="presParOf" srcId="{A62D7830-A9D3-457C-80C0-90750CC8E6D8}" destId="{A4F56EA0-1324-4306-833F-1EE29062B09E}"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03F0022-A640-4C58-88B7-77D34735831A}"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x-none"/>
        </a:p>
      </dgm:t>
    </dgm:pt>
    <dgm:pt modelId="{A7AA08BB-9783-4858-BF48-9C6BDBE520ED}">
      <dgm:prSet custT="1"/>
      <dgm:spPr/>
      <dgm:t>
        <a:bodyPr/>
        <a:lstStyle/>
        <a:p>
          <a:pPr algn="just"/>
          <a:r>
            <a:rPr lang="en-US" sz="2000" b="1" dirty="0" smtClean="0">
              <a:latin typeface="Baskerville Old Face" panose="02020602080505020303" pitchFamily="18" charset="0"/>
            </a:rPr>
            <a:t>What is Maladministration</a:t>
          </a:r>
          <a:r>
            <a:rPr lang="en-US" sz="2000" dirty="0" smtClean="0">
              <a:latin typeface="Baskerville Old Face" panose="02020602080505020303" pitchFamily="18" charset="0"/>
            </a:rPr>
            <a:t>? </a:t>
          </a:r>
          <a:endParaRPr lang="en-US" sz="2000" dirty="0">
            <a:latin typeface="Baskerville Old Face" panose="02020602080505020303" pitchFamily="18" charset="0"/>
          </a:endParaRPr>
        </a:p>
      </dgm:t>
    </dgm:pt>
    <dgm:pt modelId="{C24468E3-641C-4690-8DF2-C041011D1842}" type="parTrans" cxnId="{A5226EAF-DF14-4C95-9F16-725E5A7D719C}">
      <dgm:prSet/>
      <dgm:spPr/>
      <dgm:t>
        <a:bodyPr/>
        <a:lstStyle/>
        <a:p>
          <a:endParaRPr lang="en-US"/>
        </a:p>
      </dgm:t>
    </dgm:pt>
    <dgm:pt modelId="{9BD2409E-1737-4715-A735-98313B7F7102}" type="sibTrans" cxnId="{A5226EAF-DF14-4C95-9F16-725E5A7D719C}">
      <dgm:prSet/>
      <dgm:spPr/>
      <dgm:t>
        <a:bodyPr/>
        <a:lstStyle/>
        <a:p>
          <a:endParaRPr lang="en-US"/>
        </a:p>
      </dgm:t>
    </dgm:pt>
    <dgm:pt modelId="{5CE61E5D-C5CD-4366-90ED-4DFBB1626C51}">
      <dgm:prSet custT="1"/>
      <dgm:spPr/>
      <dgm:t>
        <a:bodyPr/>
        <a:lstStyle/>
        <a:p>
          <a:r>
            <a:rPr lang="en-US" sz="2000" b="1" dirty="0" smtClean="0">
              <a:latin typeface="Baskerville Old Face" panose="02020602080505020303" pitchFamily="18" charset="0"/>
            </a:rPr>
            <a:t>Definition of Maladministration as per (President’s Order No.1 of 1983)</a:t>
          </a:r>
          <a:endParaRPr lang="en-US" sz="2000" dirty="0">
            <a:latin typeface="Baskerville Old Face" panose="02020602080505020303" pitchFamily="18" charset="0"/>
          </a:endParaRPr>
        </a:p>
      </dgm:t>
    </dgm:pt>
    <dgm:pt modelId="{ED95DFB7-52AF-448C-9381-DF7DAA31E255}" type="parTrans" cxnId="{E867FF4D-D70A-4BD8-BC51-49FDD54C4488}">
      <dgm:prSet/>
      <dgm:spPr/>
      <dgm:t>
        <a:bodyPr/>
        <a:lstStyle/>
        <a:p>
          <a:endParaRPr lang="en-US"/>
        </a:p>
      </dgm:t>
    </dgm:pt>
    <dgm:pt modelId="{DF6CF83C-0274-449A-860A-EC0E0601B138}" type="sibTrans" cxnId="{E867FF4D-D70A-4BD8-BC51-49FDD54C4488}">
      <dgm:prSet/>
      <dgm:spPr/>
      <dgm:t>
        <a:bodyPr/>
        <a:lstStyle/>
        <a:p>
          <a:endParaRPr lang="en-US"/>
        </a:p>
      </dgm:t>
    </dgm:pt>
    <dgm:pt modelId="{318FCBD7-C732-4517-92E0-CBCA5DE2FF91}">
      <dgm:prSet custT="1">
        <dgm:style>
          <a:lnRef idx="1">
            <a:schemeClr val="accent6"/>
          </a:lnRef>
          <a:fillRef idx="2">
            <a:schemeClr val="accent6"/>
          </a:fillRef>
          <a:effectRef idx="1">
            <a:schemeClr val="accent6"/>
          </a:effectRef>
          <a:fontRef idx="minor">
            <a:schemeClr val="dk1"/>
          </a:fontRef>
        </dgm:style>
      </dgm:prSet>
      <dgm:spPr/>
      <dgm:t>
        <a:bodyPr/>
        <a:lstStyle/>
        <a:p>
          <a:pPr algn="just"/>
          <a:r>
            <a:rPr lang="en-US" sz="2000" dirty="0" smtClean="0">
              <a:latin typeface="Baskerville Old Face" panose="02020602080505020303" pitchFamily="18" charset="0"/>
            </a:rPr>
            <a:t>Decisions or actions that violate laws, rules, or established procedures without valid reasons</a:t>
          </a:r>
          <a:endParaRPr lang="en-US" sz="2000" dirty="0">
            <a:latin typeface="Baskerville Old Face" panose="02020602080505020303" pitchFamily="18" charset="0"/>
          </a:endParaRPr>
        </a:p>
      </dgm:t>
    </dgm:pt>
    <dgm:pt modelId="{C66BB704-98CE-43C1-8011-E946458A0709}" type="parTrans" cxnId="{2008750C-8D33-4B00-AC16-A1F36C4AD12E}">
      <dgm:prSet/>
      <dgm:spPr/>
      <dgm:t>
        <a:bodyPr/>
        <a:lstStyle/>
        <a:p>
          <a:endParaRPr lang="en-US"/>
        </a:p>
      </dgm:t>
    </dgm:pt>
    <dgm:pt modelId="{A79E8669-E2BF-4770-BBB3-D9B3B49A6974}" type="sibTrans" cxnId="{2008750C-8D33-4B00-AC16-A1F36C4AD12E}">
      <dgm:prSet/>
      <dgm:spPr/>
      <dgm:t>
        <a:bodyPr/>
        <a:lstStyle/>
        <a:p>
          <a:endParaRPr lang="en-US"/>
        </a:p>
      </dgm:t>
    </dgm:pt>
    <dgm:pt modelId="{10711C9C-FBDC-45E8-9EE9-DED0D1BCCEE8}">
      <dgm:prSet custT="1">
        <dgm:style>
          <a:lnRef idx="1">
            <a:schemeClr val="accent6"/>
          </a:lnRef>
          <a:fillRef idx="2">
            <a:schemeClr val="accent6"/>
          </a:fillRef>
          <a:effectRef idx="1">
            <a:schemeClr val="accent6"/>
          </a:effectRef>
          <a:fontRef idx="minor">
            <a:schemeClr val="dk1"/>
          </a:fontRef>
        </dgm:style>
      </dgm:prSet>
      <dgm:spPr/>
      <dgm:t>
        <a:bodyPr/>
        <a:lstStyle/>
        <a:p>
          <a:pPr algn="just"/>
          <a:r>
            <a:rPr lang="en-US" sz="2000" dirty="0" smtClean="0">
              <a:latin typeface="Baskerville Old Face" panose="02020602080505020303" pitchFamily="18" charset="0"/>
            </a:rPr>
            <a:t>Perverse, arbitrary, unreasonable, unjust, biased, oppressive, or discriminatory</a:t>
          </a:r>
          <a:endParaRPr lang="en-US" sz="2000" dirty="0">
            <a:latin typeface="Baskerville Old Face" panose="02020602080505020303" pitchFamily="18" charset="0"/>
          </a:endParaRPr>
        </a:p>
      </dgm:t>
    </dgm:pt>
    <dgm:pt modelId="{672FA187-3AEB-498B-AA69-F0D79E55418E}" type="parTrans" cxnId="{CC947B9F-CB72-46FB-913E-865B4ADD50E4}">
      <dgm:prSet/>
      <dgm:spPr/>
      <dgm:t>
        <a:bodyPr/>
        <a:lstStyle/>
        <a:p>
          <a:endParaRPr lang="en-US"/>
        </a:p>
      </dgm:t>
    </dgm:pt>
    <dgm:pt modelId="{AC39AB26-70D2-47B6-977F-39B0111A74E9}" type="sibTrans" cxnId="{CC947B9F-CB72-46FB-913E-865B4ADD50E4}">
      <dgm:prSet/>
      <dgm:spPr/>
      <dgm:t>
        <a:bodyPr/>
        <a:lstStyle/>
        <a:p>
          <a:endParaRPr lang="en-US"/>
        </a:p>
      </dgm:t>
    </dgm:pt>
    <dgm:pt modelId="{7C816FDA-A735-4B78-8888-FE8FB9C423D7}">
      <dgm:prSet custT="1">
        <dgm:style>
          <a:lnRef idx="1">
            <a:schemeClr val="accent6"/>
          </a:lnRef>
          <a:fillRef idx="2">
            <a:schemeClr val="accent6"/>
          </a:fillRef>
          <a:effectRef idx="1">
            <a:schemeClr val="accent6"/>
          </a:effectRef>
          <a:fontRef idx="minor">
            <a:schemeClr val="dk1"/>
          </a:fontRef>
        </dgm:style>
      </dgm:prSet>
      <dgm:spPr/>
      <dgm:t>
        <a:bodyPr/>
        <a:lstStyle/>
        <a:p>
          <a:pPr algn="just"/>
          <a:r>
            <a:rPr lang="en-US" sz="2000" dirty="0" smtClean="0">
              <a:latin typeface="Baskerville Old Face" panose="02020602080505020303" pitchFamily="18" charset="0"/>
            </a:rPr>
            <a:t>Actions based on irrelevant grounds</a:t>
          </a:r>
          <a:endParaRPr lang="en-US" sz="2000" dirty="0">
            <a:latin typeface="Baskerville Old Face" panose="02020602080505020303" pitchFamily="18" charset="0"/>
          </a:endParaRPr>
        </a:p>
      </dgm:t>
    </dgm:pt>
    <dgm:pt modelId="{7423D27E-5112-40A6-9714-98E95239C0F8}" type="parTrans" cxnId="{2ACE741D-733E-4559-83CC-A8E3962EA2DF}">
      <dgm:prSet/>
      <dgm:spPr/>
      <dgm:t>
        <a:bodyPr/>
        <a:lstStyle/>
        <a:p>
          <a:endParaRPr lang="en-US"/>
        </a:p>
      </dgm:t>
    </dgm:pt>
    <dgm:pt modelId="{421E2843-A8E6-4698-BD06-75D37CCE3C5B}" type="sibTrans" cxnId="{2ACE741D-733E-4559-83CC-A8E3962EA2DF}">
      <dgm:prSet/>
      <dgm:spPr/>
      <dgm:t>
        <a:bodyPr/>
        <a:lstStyle/>
        <a:p>
          <a:endParaRPr lang="en-US"/>
        </a:p>
      </dgm:t>
    </dgm:pt>
    <dgm:pt modelId="{EF838D56-778B-4192-A5A3-1B009AE97D31}">
      <dgm:prSet custT="1">
        <dgm:style>
          <a:lnRef idx="1">
            <a:schemeClr val="accent6"/>
          </a:lnRef>
          <a:fillRef idx="2">
            <a:schemeClr val="accent6"/>
          </a:fillRef>
          <a:effectRef idx="1">
            <a:schemeClr val="accent6"/>
          </a:effectRef>
          <a:fontRef idx="minor">
            <a:schemeClr val="dk1"/>
          </a:fontRef>
        </dgm:style>
      </dgm:prSet>
      <dgm:spPr/>
      <dgm:t>
        <a:bodyPr/>
        <a:lstStyle/>
        <a:p>
          <a:pPr algn="just"/>
          <a:r>
            <a:rPr lang="en-US" sz="2000" dirty="0" smtClean="0">
              <a:latin typeface="Baskerville Old Face" panose="02020602080505020303" pitchFamily="18" charset="0"/>
            </a:rPr>
            <a:t>Abuse or neglect of power for corrupt motives (bribery, favoritism, nepotism)</a:t>
          </a:r>
          <a:endParaRPr lang="en-US" sz="2000" dirty="0">
            <a:latin typeface="Baskerville Old Face" panose="02020602080505020303" pitchFamily="18" charset="0"/>
          </a:endParaRPr>
        </a:p>
      </dgm:t>
    </dgm:pt>
    <dgm:pt modelId="{6D4A55FD-F84D-449B-A436-77113067DAE6}" type="parTrans" cxnId="{AD9E2D15-85C4-4547-A9EF-8D4BB8CB0B64}">
      <dgm:prSet/>
      <dgm:spPr/>
      <dgm:t>
        <a:bodyPr/>
        <a:lstStyle/>
        <a:p>
          <a:endParaRPr lang="en-US"/>
        </a:p>
      </dgm:t>
    </dgm:pt>
    <dgm:pt modelId="{43C20502-49C5-4A7F-A539-085C7DAD27F3}" type="sibTrans" cxnId="{AD9E2D15-85C4-4547-A9EF-8D4BB8CB0B64}">
      <dgm:prSet/>
      <dgm:spPr/>
      <dgm:t>
        <a:bodyPr/>
        <a:lstStyle/>
        <a:p>
          <a:endParaRPr lang="en-US"/>
        </a:p>
      </dgm:t>
    </dgm:pt>
    <dgm:pt modelId="{40BE8462-A77A-4C42-A3EE-43268BEF2F72}">
      <dgm:prSet custT="1">
        <dgm:style>
          <a:lnRef idx="1">
            <a:schemeClr val="accent6"/>
          </a:lnRef>
          <a:fillRef idx="2">
            <a:schemeClr val="accent6"/>
          </a:fillRef>
          <a:effectRef idx="1">
            <a:schemeClr val="accent6"/>
          </a:effectRef>
          <a:fontRef idx="minor">
            <a:schemeClr val="dk1"/>
          </a:fontRef>
        </dgm:style>
      </dgm:prSet>
      <dgm:spPr/>
      <dgm:t>
        <a:bodyPr/>
        <a:lstStyle/>
        <a:p>
          <a:pPr algn="just"/>
          <a:r>
            <a:rPr lang="en-US" sz="2000" dirty="0" smtClean="0">
              <a:latin typeface="Baskerville Old Face" panose="02020602080505020303" pitchFamily="18" charset="0"/>
            </a:rPr>
            <a:t>Neglect, inattention, delay, incompetence, inefficiency, and ineptitude in discharge of duties</a:t>
          </a:r>
          <a:endParaRPr lang="en-US" sz="2000" dirty="0">
            <a:latin typeface="Baskerville Old Face" panose="02020602080505020303" pitchFamily="18" charset="0"/>
          </a:endParaRPr>
        </a:p>
      </dgm:t>
    </dgm:pt>
    <dgm:pt modelId="{C2EDDDAF-8CB1-4288-97F0-3B67E7A7C367}" type="parTrans" cxnId="{34CCAC3C-D672-4513-A676-CA39D606E102}">
      <dgm:prSet/>
      <dgm:spPr/>
      <dgm:t>
        <a:bodyPr/>
        <a:lstStyle/>
        <a:p>
          <a:endParaRPr lang="en-US"/>
        </a:p>
      </dgm:t>
    </dgm:pt>
    <dgm:pt modelId="{7C439A6B-8121-4D8B-86E4-2ED79300D398}" type="sibTrans" cxnId="{34CCAC3C-D672-4513-A676-CA39D606E102}">
      <dgm:prSet/>
      <dgm:spPr/>
      <dgm:t>
        <a:bodyPr/>
        <a:lstStyle/>
        <a:p>
          <a:endParaRPr lang="en-US"/>
        </a:p>
      </dgm:t>
    </dgm:pt>
    <dgm:pt modelId="{932E2F82-C4CC-46FE-9551-DE16E1287F87}">
      <dgm:prSet custT="1">
        <dgm:style>
          <a:lnRef idx="1">
            <a:schemeClr val="accent6"/>
          </a:lnRef>
          <a:fillRef idx="2">
            <a:schemeClr val="accent6"/>
          </a:fillRef>
          <a:effectRef idx="1">
            <a:schemeClr val="accent6"/>
          </a:effectRef>
          <a:fontRef idx="minor">
            <a:schemeClr val="dk1"/>
          </a:fontRef>
        </dgm:style>
      </dgm:prSet>
      <dgm:spPr/>
      <dgm:t>
        <a:bodyPr/>
        <a:lstStyle/>
        <a:p>
          <a:r>
            <a:rPr lang="en-US" sz="2000" dirty="0" smtClean="0">
              <a:latin typeface="Baskerville Old Face" panose="02020602080505020303" pitchFamily="18" charset="0"/>
            </a:rPr>
            <a:t>Addressing maladministration is essential for protecting human rights and achieving good governance and the rule of law.</a:t>
          </a:r>
          <a:endParaRPr lang="en-US" sz="2000" dirty="0">
            <a:latin typeface="Baskerville Old Face" panose="02020602080505020303" pitchFamily="18" charset="0"/>
          </a:endParaRPr>
        </a:p>
      </dgm:t>
    </dgm:pt>
    <dgm:pt modelId="{C400528C-7BFE-45D2-8A8D-EA5AC513DFA8}" type="parTrans" cxnId="{8FD0DDBB-5786-4727-BE19-A86565FAFA90}">
      <dgm:prSet/>
      <dgm:spPr/>
      <dgm:t>
        <a:bodyPr/>
        <a:lstStyle/>
        <a:p>
          <a:endParaRPr lang="en-US"/>
        </a:p>
      </dgm:t>
    </dgm:pt>
    <dgm:pt modelId="{4906E0A8-43EC-414F-86EC-D73034D35D7B}" type="sibTrans" cxnId="{8FD0DDBB-5786-4727-BE19-A86565FAFA90}">
      <dgm:prSet/>
      <dgm:spPr/>
      <dgm:t>
        <a:bodyPr/>
        <a:lstStyle/>
        <a:p>
          <a:endParaRPr lang="en-US"/>
        </a:p>
      </dgm:t>
    </dgm:pt>
    <dgm:pt modelId="{0A6EC057-765E-4481-B855-BC558DAA16AE}">
      <dgm:prSet custT="1">
        <dgm:style>
          <a:lnRef idx="1">
            <a:schemeClr val="accent6"/>
          </a:lnRef>
          <a:fillRef idx="2">
            <a:schemeClr val="accent6"/>
          </a:fillRef>
          <a:effectRef idx="1">
            <a:schemeClr val="accent6"/>
          </a:effectRef>
          <a:fontRef idx="minor">
            <a:schemeClr val="dk1"/>
          </a:fontRef>
        </dgm:style>
      </dgm:prSet>
      <dgm:spPr/>
      <dgm:t>
        <a:bodyPr/>
        <a:lstStyle/>
        <a:p>
          <a:pPr algn="just"/>
          <a:r>
            <a:rPr lang="en-US" sz="2000" dirty="0" smtClean="0">
              <a:latin typeface="Baskerville Old Face" panose="02020602080505020303" pitchFamily="18" charset="0"/>
            </a:rPr>
            <a:t>Maladministration and bad governance are interconnected issues that flourish in environment of nepotism, favoritism, discrimination, and corruption, ultimately undermining the merit and fair play.</a:t>
          </a:r>
          <a:endParaRPr lang="en-US" sz="2000" dirty="0"/>
        </a:p>
      </dgm:t>
    </dgm:pt>
    <dgm:pt modelId="{19B313DB-32B8-469D-A71A-A2CEE2C381B7}" type="parTrans" cxnId="{2FF26997-D14A-44BE-B979-4904033CCA31}">
      <dgm:prSet/>
      <dgm:spPr/>
      <dgm:t>
        <a:bodyPr/>
        <a:lstStyle/>
        <a:p>
          <a:endParaRPr lang="en-US"/>
        </a:p>
      </dgm:t>
    </dgm:pt>
    <dgm:pt modelId="{EE2F13E6-6D4E-4FEF-A2E9-620917B69E0C}" type="sibTrans" cxnId="{2FF26997-D14A-44BE-B979-4904033CCA31}">
      <dgm:prSet/>
      <dgm:spPr/>
      <dgm:t>
        <a:bodyPr/>
        <a:lstStyle/>
        <a:p>
          <a:endParaRPr lang="en-US"/>
        </a:p>
      </dgm:t>
    </dgm:pt>
    <dgm:pt modelId="{A62D7830-A9D3-457C-80C0-90750CC8E6D8}" type="pres">
      <dgm:prSet presAssocID="{B03F0022-A640-4C58-88B7-77D34735831A}" presName="linear" presStyleCnt="0">
        <dgm:presLayoutVars>
          <dgm:dir/>
          <dgm:animLvl val="lvl"/>
          <dgm:resizeHandles val="exact"/>
        </dgm:presLayoutVars>
      </dgm:prSet>
      <dgm:spPr/>
      <dgm:t>
        <a:bodyPr/>
        <a:lstStyle/>
        <a:p>
          <a:endParaRPr lang="en-US"/>
        </a:p>
      </dgm:t>
    </dgm:pt>
    <dgm:pt modelId="{4762EC3B-694B-4E93-9410-B72B20A889A2}" type="pres">
      <dgm:prSet presAssocID="{A7AA08BB-9783-4858-BF48-9C6BDBE520ED}" presName="parentLin" presStyleCnt="0"/>
      <dgm:spPr/>
    </dgm:pt>
    <dgm:pt modelId="{115574E3-3771-4C08-995E-509078E562BD}" type="pres">
      <dgm:prSet presAssocID="{A7AA08BB-9783-4858-BF48-9C6BDBE520ED}" presName="parentLeftMargin" presStyleLbl="node1" presStyleIdx="0" presStyleCnt="3"/>
      <dgm:spPr/>
      <dgm:t>
        <a:bodyPr/>
        <a:lstStyle/>
        <a:p>
          <a:endParaRPr lang="en-US"/>
        </a:p>
      </dgm:t>
    </dgm:pt>
    <dgm:pt modelId="{30657F79-74A7-4A6C-A387-276D6093207B}" type="pres">
      <dgm:prSet presAssocID="{A7AA08BB-9783-4858-BF48-9C6BDBE520ED}" presName="parentText" presStyleLbl="node1" presStyleIdx="0" presStyleCnt="3" custScaleX="59549" custScaleY="98252" custLinFactNeighborX="-5891" custLinFactNeighborY="9266">
        <dgm:presLayoutVars>
          <dgm:chMax val="0"/>
          <dgm:bulletEnabled val="1"/>
        </dgm:presLayoutVars>
      </dgm:prSet>
      <dgm:spPr/>
      <dgm:t>
        <a:bodyPr/>
        <a:lstStyle/>
        <a:p>
          <a:endParaRPr lang="en-US"/>
        </a:p>
      </dgm:t>
    </dgm:pt>
    <dgm:pt modelId="{54DDAC19-56B0-4009-8010-8173CC83F62B}" type="pres">
      <dgm:prSet presAssocID="{A7AA08BB-9783-4858-BF48-9C6BDBE520ED}" presName="negativeSpace" presStyleCnt="0"/>
      <dgm:spPr/>
    </dgm:pt>
    <dgm:pt modelId="{82A41B46-A661-4B0F-94E8-EC16E8595191}" type="pres">
      <dgm:prSet presAssocID="{A7AA08BB-9783-4858-BF48-9C6BDBE520ED}" presName="childText" presStyleLbl="conFgAcc1" presStyleIdx="0" presStyleCnt="3">
        <dgm:presLayoutVars>
          <dgm:bulletEnabled val="1"/>
        </dgm:presLayoutVars>
      </dgm:prSet>
      <dgm:spPr/>
      <dgm:t>
        <a:bodyPr/>
        <a:lstStyle/>
        <a:p>
          <a:endParaRPr lang="en-US"/>
        </a:p>
      </dgm:t>
    </dgm:pt>
    <dgm:pt modelId="{04EE2937-9299-45B3-9015-C8732A2AF22C}" type="pres">
      <dgm:prSet presAssocID="{9BD2409E-1737-4715-A735-98313B7F7102}" presName="spaceBetweenRectangles" presStyleCnt="0"/>
      <dgm:spPr/>
    </dgm:pt>
    <dgm:pt modelId="{6BAED63A-00AF-44F3-9926-6613C86A7267}" type="pres">
      <dgm:prSet presAssocID="{5CE61E5D-C5CD-4366-90ED-4DFBB1626C51}" presName="parentLin" presStyleCnt="0"/>
      <dgm:spPr/>
    </dgm:pt>
    <dgm:pt modelId="{C22FF6BC-D2B7-45D5-AB2B-5B00BDB8AE2A}" type="pres">
      <dgm:prSet presAssocID="{5CE61E5D-C5CD-4366-90ED-4DFBB1626C51}" presName="parentLeftMargin" presStyleLbl="node1" presStyleIdx="0" presStyleCnt="3"/>
      <dgm:spPr/>
      <dgm:t>
        <a:bodyPr/>
        <a:lstStyle/>
        <a:p>
          <a:endParaRPr lang="en-US"/>
        </a:p>
      </dgm:t>
    </dgm:pt>
    <dgm:pt modelId="{D75C1E36-98D5-46DD-9F4E-2F1C0F3200B6}" type="pres">
      <dgm:prSet presAssocID="{5CE61E5D-C5CD-4366-90ED-4DFBB1626C51}" presName="parentText" presStyleLbl="node1" presStyleIdx="1" presStyleCnt="3" custScaleX="125174" custScaleY="68682">
        <dgm:presLayoutVars>
          <dgm:chMax val="0"/>
          <dgm:bulletEnabled val="1"/>
        </dgm:presLayoutVars>
      </dgm:prSet>
      <dgm:spPr/>
      <dgm:t>
        <a:bodyPr/>
        <a:lstStyle/>
        <a:p>
          <a:endParaRPr lang="en-US"/>
        </a:p>
      </dgm:t>
    </dgm:pt>
    <dgm:pt modelId="{4A6E5D65-AF3D-4BF6-849A-D1DF50AFA433}" type="pres">
      <dgm:prSet presAssocID="{5CE61E5D-C5CD-4366-90ED-4DFBB1626C51}" presName="negativeSpace" presStyleCnt="0"/>
      <dgm:spPr/>
    </dgm:pt>
    <dgm:pt modelId="{BB08E2D9-D9C0-4C4D-9200-E47F156D8AE0}" type="pres">
      <dgm:prSet presAssocID="{5CE61E5D-C5CD-4366-90ED-4DFBB1626C51}" presName="childText" presStyleLbl="conFgAcc1" presStyleIdx="1" presStyleCnt="3" custLinFactNeighborX="-361" custLinFactNeighborY="47734">
        <dgm:presLayoutVars>
          <dgm:bulletEnabled val="1"/>
        </dgm:presLayoutVars>
      </dgm:prSet>
      <dgm:spPr/>
      <dgm:t>
        <a:bodyPr/>
        <a:lstStyle/>
        <a:p>
          <a:endParaRPr lang="en-US"/>
        </a:p>
      </dgm:t>
    </dgm:pt>
    <dgm:pt modelId="{09C460E1-7E16-4ED0-A7FD-6282D5A456DE}" type="pres">
      <dgm:prSet presAssocID="{DF6CF83C-0274-449A-860A-EC0E0601B138}" presName="spaceBetweenRectangles" presStyleCnt="0"/>
      <dgm:spPr/>
    </dgm:pt>
    <dgm:pt modelId="{F196DFDF-5EAD-482D-BD98-641AC030251A}" type="pres">
      <dgm:prSet presAssocID="{932E2F82-C4CC-46FE-9551-DE16E1287F87}" presName="parentLin" presStyleCnt="0"/>
      <dgm:spPr/>
    </dgm:pt>
    <dgm:pt modelId="{BA52C2A8-5286-45CB-A134-BAC401A19643}" type="pres">
      <dgm:prSet presAssocID="{932E2F82-C4CC-46FE-9551-DE16E1287F87}" presName="parentLeftMargin" presStyleLbl="node1" presStyleIdx="1" presStyleCnt="3"/>
      <dgm:spPr/>
      <dgm:t>
        <a:bodyPr/>
        <a:lstStyle/>
        <a:p>
          <a:endParaRPr lang="en-US"/>
        </a:p>
      </dgm:t>
    </dgm:pt>
    <dgm:pt modelId="{58093CD9-8E6A-42B2-B375-046879835CC2}" type="pres">
      <dgm:prSet presAssocID="{932E2F82-C4CC-46FE-9551-DE16E1287F87}" presName="parentText" presStyleLbl="node1" presStyleIdx="2" presStyleCnt="3" custScaleX="179052" custScaleY="123068" custLinFactNeighborX="-7793" custLinFactNeighborY="-3741">
        <dgm:presLayoutVars>
          <dgm:chMax val="0"/>
          <dgm:bulletEnabled val="1"/>
        </dgm:presLayoutVars>
      </dgm:prSet>
      <dgm:spPr>
        <a:prstGeom prst="rect">
          <a:avLst/>
        </a:prstGeom>
      </dgm:spPr>
      <dgm:t>
        <a:bodyPr/>
        <a:lstStyle/>
        <a:p>
          <a:endParaRPr lang="en-US"/>
        </a:p>
      </dgm:t>
    </dgm:pt>
    <dgm:pt modelId="{5948F0FC-986A-4630-8AAC-5655AAB25598}" type="pres">
      <dgm:prSet presAssocID="{932E2F82-C4CC-46FE-9551-DE16E1287F87}" presName="negativeSpace" presStyleCnt="0"/>
      <dgm:spPr/>
    </dgm:pt>
    <dgm:pt modelId="{C92AC231-430B-43A0-A34C-21B14DF59CC2}" type="pres">
      <dgm:prSet presAssocID="{932E2F82-C4CC-46FE-9551-DE16E1287F87}" presName="childText" presStyleLbl="conFgAcc1" presStyleIdx="2" presStyleCnt="3">
        <dgm:presLayoutVars>
          <dgm:bulletEnabled val="1"/>
        </dgm:presLayoutVars>
      </dgm:prSet>
      <dgm:spPr>
        <a:solidFill>
          <a:schemeClr val="bg1">
            <a:alpha val="90000"/>
          </a:schemeClr>
        </a:solidFill>
        <a:ln>
          <a:solidFill>
            <a:schemeClr val="bg1"/>
          </a:solidFill>
        </a:ln>
      </dgm:spPr>
      <dgm:t>
        <a:bodyPr/>
        <a:lstStyle/>
        <a:p>
          <a:endParaRPr lang="en-US"/>
        </a:p>
      </dgm:t>
    </dgm:pt>
  </dgm:ptLst>
  <dgm:cxnLst>
    <dgm:cxn modelId="{A5226EAF-DF14-4C95-9F16-725E5A7D719C}" srcId="{B03F0022-A640-4C58-88B7-77D34735831A}" destId="{A7AA08BB-9783-4858-BF48-9C6BDBE520ED}" srcOrd="0" destOrd="0" parTransId="{C24468E3-641C-4690-8DF2-C041011D1842}" sibTransId="{9BD2409E-1737-4715-A735-98313B7F7102}"/>
    <dgm:cxn modelId="{FAD668EA-9C67-411B-A55C-E537161D15CF}" type="presOf" srcId="{5CE61E5D-C5CD-4366-90ED-4DFBB1626C51}" destId="{D75C1E36-98D5-46DD-9F4E-2F1C0F3200B6}" srcOrd="1" destOrd="0" presId="urn:microsoft.com/office/officeart/2005/8/layout/list1"/>
    <dgm:cxn modelId="{25B7F9C6-68A7-498C-AFDF-C477E778269F}" type="presOf" srcId="{B03F0022-A640-4C58-88B7-77D34735831A}" destId="{A62D7830-A9D3-457C-80C0-90750CC8E6D8}" srcOrd="0" destOrd="0" presId="urn:microsoft.com/office/officeart/2005/8/layout/list1"/>
    <dgm:cxn modelId="{C72C5B8D-00E4-45CB-8374-B2A15404AED4}" type="presOf" srcId="{318FCBD7-C732-4517-92E0-CBCA5DE2FF91}" destId="{BB08E2D9-D9C0-4C4D-9200-E47F156D8AE0}" srcOrd="0" destOrd="0" presId="urn:microsoft.com/office/officeart/2005/8/layout/list1"/>
    <dgm:cxn modelId="{9623BA89-FE1B-4987-A8AA-35F66EB8F7BE}" type="presOf" srcId="{EF838D56-778B-4192-A5A3-1B009AE97D31}" destId="{BB08E2D9-D9C0-4C4D-9200-E47F156D8AE0}" srcOrd="0" destOrd="3" presId="urn:microsoft.com/office/officeart/2005/8/layout/list1"/>
    <dgm:cxn modelId="{50EC377E-6153-42EB-B512-7452A6372BBB}" type="presOf" srcId="{10711C9C-FBDC-45E8-9EE9-DED0D1BCCEE8}" destId="{BB08E2D9-D9C0-4C4D-9200-E47F156D8AE0}" srcOrd="0" destOrd="1" presId="urn:microsoft.com/office/officeart/2005/8/layout/list1"/>
    <dgm:cxn modelId="{CC947B9F-CB72-46FB-913E-865B4ADD50E4}" srcId="{5CE61E5D-C5CD-4366-90ED-4DFBB1626C51}" destId="{10711C9C-FBDC-45E8-9EE9-DED0D1BCCEE8}" srcOrd="1" destOrd="0" parTransId="{672FA187-3AEB-498B-AA69-F0D79E55418E}" sibTransId="{AC39AB26-70D2-47B6-977F-39B0111A74E9}"/>
    <dgm:cxn modelId="{2FF26997-D14A-44BE-B979-4904033CCA31}" srcId="{A7AA08BB-9783-4858-BF48-9C6BDBE520ED}" destId="{0A6EC057-765E-4481-B855-BC558DAA16AE}" srcOrd="0" destOrd="0" parTransId="{19B313DB-32B8-469D-A71A-A2CEE2C381B7}" sibTransId="{EE2F13E6-6D4E-4FEF-A2E9-620917B69E0C}"/>
    <dgm:cxn modelId="{2008750C-8D33-4B00-AC16-A1F36C4AD12E}" srcId="{5CE61E5D-C5CD-4366-90ED-4DFBB1626C51}" destId="{318FCBD7-C732-4517-92E0-CBCA5DE2FF91}" srcOrd="0" destOrd="0" parTransId="{C66BB704-98CE-43C1-8011-E946458A0709}" sibTransId="{A79E8669-E2BF-4770-BBB3-D9B3B49A6974}"/>
    <dgm:cxn modelId="{34CCAC3C-D672-4513-A676-CA39D606E102}" srcId="{5CE61E5D-C5CD-4366-90ED-4DFBB1626C51}" destId="{40BE8462-A77A-4C42-A3EE-43268BEF2F72}" srcOrd="4" destOrd="0" parTransId="{C2EDDDAF-8CB1-4288-97F0-3B67E7A7C367}" sibTransId="{7C439A6B-8121-4D8B-86E4-2ED79300D398}"/>
    <dgm:cxn modelId="{D1CDD5D7-98B1-4E9C-A331-9A623C43EB10}" type="presOf" srcId="{40BE8462-A77A-4C42-A3EE-43268BEF2F72}" destId="{BB08E2D9-D9C0-4C4D-9200-E47F156D8AE0}" srcOrd="0" destOrd="4" presId="urn:microsoft.com/office/officeart/2005/8/layout/list1"/>
    <dgm:cxn modelId="{92832915-05FD-4BBE-B6DE-DE06F2FE03C9}" type="presOf" srcId="{932E2F82-C4CC-46FE-9551-DE16E1287F87}" destId="{58093CD9-8E6A-42B2-B375-046879835CC2}" srcOrd="1" destOrd="0" presId="urn:microsoft.com/office/officeart/2005/8/layout/list1"/>
    <dgm:cxn modelId="{E867FF4D-D70A-4BD8-BC51-49FDD54C4488}" srcId="{B03F0022-A640-4C58-88B7-77D34735831A}" destId="{5CE61E5D-C5CD-4366-90ED-4DFBB1626C51}" srcOrd="1" destOrd="0" parTransId="{ED95DFB7-52AF-448C-9381-DF7DAA31E255}" sibTransId="{DF6CF83C-0274-449A-860A-EC0E0601B138}"/>
    <dgm:cxn modelId="{ECE8ADBD-F871-48B7-98DD-CFF445A27A03}" type="presOf" srcId="{7C816FDA-A735-4B78-8888-FE8FB9C423D7}" destId="{BB08E2D9-D9C0-4C4D-9200-E47F156D8AE0}" srcOrd="0" destOrd="2" presId="urn:microsoft.com/office/officeart/2005/8/layout/list1"/>
    <dgm:cxn modelId="{0E9B569B-1B27-4EF1-B00C-227138DB0553}" type="presOf" srcId="{0A6EC057-765E-4481-B855-BC558DAA16AE}" destId="{82A41B46-A661-4B0F-94E8-EC16E8595191}" srcOrd="0" destOrd="0" presId="urn:microsoft.com/office/officeart/2005/8/layout/list1"/>
    <dgm:cxn modelId="{AD9E2D15-85C4-4547-A9EF-8D4BB8CB0B64}" srcId="{5CE61E5D-C5CD-4366-90ED-4DFBB1626C51}" destId="{EF838D56-778B-4192-A5A3-1B009AE97D31}" srcOrd="3" destOrd="0" parTransId="{6D4A55FD-F84D-449B-A436-77113067DAE6}" sibTransId="{43C20502-49C5-4A7F-A539-085C7DAD27F3}"/>
    <dgm:cxn modelId="{6EA12B33-CF3E-4283-A781-109A266E85F4}" type="presOf" srcId="{A7AA08BB-9783-4858-BF48-9C6BDBE520ED}" destId="{30657F79-74A7-4A6C-A387-276D6093207B}" srcOrd="1" destOrd="0" presId="urn:microsoft.com/office/officeart/2005/8/layout/list1"/>
    <dgm:cxn modelId="{BC85AECD-3129-43DF-AA36-6490BA1CD0C7}" type="presOf" srcId="{932E2F82-C4CC-46FE-9551-DE16E1287F87}" destId="{BA52C2A8-5286-45CB-A134-BAC401A19643}" srcOrd="0" destOrd="0" presId="urn:microsoft.com/office/officeart/2005/8/layout/list1"/>
    <dgm:cxn modelId="{7662A4CD-C5FE-474B-9C8F-7AF789F55957}" type="presOf" srcId="{A7AA08BB-9783-4858-BF48-9C6BDBE520ED}" destId="{115574E3-3771-4C08-995E-509078E562BD}" srcOrd="0" destOrd="0" presId="urn:microsoft.com/office/officeart/2005/8/layout/list1"/>
    <dgm:cxn modelId="{8FD0DDBB-5786-4727-BE19-A86565FAFA90}" srcId="{B03F0022-A640-4C58-88B7-77D34735831A}" destId="{932E2F82-C4CC-46FE-9551-DE16E1287F87}" srcOrd="2" destOrd="0" parTransId="{C400528C-7BFE-45D2-8A8D-EA5AC513DFA8}" sibTransId="{4906E0A8-43EC-414F-86EC-D73034D35D7B}"/>
    <dgm:cxn modelId="{6CABFC67-2D28-4187-9E69-EC25B21FCFE0}" type="presOf" srcId="{5CE61E5D-C5CD-4366-90ED-4DFBB1626C51}" destId="{C22FF6BC-D2B7-45D5-AB2B-5B00BDB8AE2A}" srcOrd="0" destOrd="0" presId="urn:microsoft.com/office/officeart/2005/8/layout/list1"/>
    <dgm:cxn modelId="{2ACE741D-733E-4559-83CC-A8E3962EA2DF}" srcId="{5CE61E5D-C5CD-4366-90ED-4DFBB1626C51}" destId="{7C816FDA-A735-4B78-8888-FE8FB9C423D7}" srcOrd="2" destOrd="0" parTransId="{7423D27E-5112-40A6-9714-98E95239C0F8}" sibTransId="{421E2843-A8E6-4698-BD06-75D37CCE3C5B}"/>
    <dgm:cxn modelId="{944E1768-1D5E-44A7-9E46-4BEA94189C34}" type="presParOf" srcId="{A62D7830-A9D3-457C-80C0-90750CC8E6D8}" destId="{4762EC3B-694B-4E93-9410-B72B20A889A2}" srcOrd="0" destOrd="0" presId="urn:microsoft.com/office/officeart/2005/8/layout/list1"/>
    <dgm:cxn modelId="{5617C492-0EE8-4499-9EC4-FB3BCDEC157F}" type="presParOf" srcId="{4762EC3B-694B-4E93-9410-B72B20A889A2}" destId="{115574E3-3771-4C08-995E-509078E562BD}" srcOrd="0" destOrd="0" presId="urn:microsoft.com/office/officeart/2005/8/layout/list1"/>
    <dgm:cxn modelId="{F397CB61-D4F7-4E76-A6A4-6D0034ADB293}" type="presParOf" srcId="{4762EC3B-694B-4E93-9410-B72B20A889A2}" destId="{30657F79-74A7-4A6C-A387-276D6093207B}" srcOrd="1" destOrd="0" presId="urn:microsoft.com/office/officeart/2005/8/layout/list1"/>
    <dgm:cxn modelId="{39436A0D-3808-4A54-8DDC-86551C321DF3}" type="presParOf" srcId="{A62D7830-A9D3-457C-80C0-90750CC8E6D8}" destId="{54DDAC19-56B0-4009-8010-8173CC83F62B}" srcOrd="1" destOrd="0" presId="urn:microsoft.com/office/officeart/2005/8/layout/list1"/>
    <dgm:cxn modelId="{4E5D5658-1E85-4EBC-A25C-34071A36941F}" type="presParOf" srcId="{A62D7830-A9D3-457C-80C0-90750CC8E6D8}" destId="{82A41B46-A661-4B0F-94E8-EC16E8595191}" srcOrd="2" destOrd="0" presId="urn:microsoft.com/office/officeart/2005/8/layout/list1"/>
    <dgm:cxn modelId="{7794CD02-BC32-4C24-AAE5-3E21B9651294}" type="presParOf" srcId="{A62D7830-A9D3-457C-80C0-90750CC8E6D8}" destId="{04EE2937-9299-45B3-9015-C8732A2AF22C}" srcOrd="3" destOrd="0" presId="urn:microsoft.com/office/officeart/2005/8/layout/list1"/>
    <dgm:cxn modelId="{1AA11C51-EAFC-42BC-A1E0-E7D3056C97AB}" type="presParOf" srcId="{A62D7830-A9D3-457C-80C0-90750CC8E6D8}" destId="{6BAED63A-00AF-44F3-9926-6613C86A7267}" srcOrd="4" destOrd="0" presId="urn:microsoft.com/office/officeart/2005/8/layout/list1"/>
    <dgm:cxn modelId="{D5312048-AE63-4C85-8FB5-8F42D4850807}" type="presParOf" srcId="{6BAED63A-00AF-44F3-9926-6613C86A7267}" destId="{C22FF6BC-D2B7-45D5-AB2B-5B00BDB8AE2A}" srcOrd="0" destOrd="0" presId="urn:microsoft.com/office/officeart/2005/8/layout/list1"/>
    <dgm:cxn modelId="{848E966F-412E-41E2-970A-49F1D25446E1}" type="presParOf" srcId="{6BAED63A-00AF-44F3-9926-6613C86A7267}" destId="{D75C1E36-98D5-46DD-9F4E-2F1C0F3200B6}" srcOrd="1" destOrd="0" presId="urn:microsoft.com/office/officeart/2005/8/layout/list1"/>
    <dgm:cxn modelId="{14A17016-6AE5-483D-93E4-512653442115}" type="presParOf" srcId="{A62D7830-A9D3-457C-80C0-90750CC8E6D8}" destId="{4A6E5D65-AF3D-4BF6-849A-D1DF50AFA433}" srcOrd="5" destOrd="0" presId="urn:microsoft.com/office/officeart/2005/8/layout/list1"/>
    <dgm:cxn modelId="{EE334478-6193-44F4-AB99-C5D43ACF2E63}" type="presParOf" srcId="{A62D7830-A9D3-457C-80C0-90750CC8E6D8}" destId="{BB08E2D9-D9C0-4C4D-9200-E47F156D8AE0}" srcOrd="6" destOrd="0" presId="urn:microsoft.com/office/officeart/2005/8/layout/list1"/>
    <dgm:cxn modelId="{580B3652-AA50-40BB-BAB2-34BD7476FD9E}" type="presParOf" srcId="{A62D7830-A9D3-457C-80C0-90750CC8E6D8}" destId="{09C460E1-7E16-4ED0-A7FD-6282D5A456DE}" srcOrd="7" destOrd="0" presId="urn:microsoft.com/office/officeart/2005/8/layout/list1"/>
    <dgm:cxn modelId="{085B6EB8-D07C-4EBE-98FE-8288F716DAE0}" type="presParOf" srcId="{A62D7830-A9D3-457C-80C0-90750CC8E6D8}" destId="{F196DFDF-5EAD-482D-BD98-641AC030251A}" srcOrd="8" destOrd="0" presId="urn:microsoft.com/office/officeart/2005/8/layout/list1"/>
    <dgm:cxn modelId="{67CB2DAA-86B2-4B8A-98B5-1D987CB156E8}" type="presParOf" srcId="{F196DFDF-5EAD-482D-BD98-641AC030251A}" destId="{BA52C2A8-5286-45CB-A134-BAC401A19643}" srcOrd="0" destOrd="0" presId="urn:microsoft.com/office/officeart/2005/8/layout/list1"/>
    <dgm:cxn modelId="{3BBC7FBC-62B7-4D51-A437-A5121A0A9E40}" type="presParOf" srcId="{F196DFDF-5EAD-482D-BD98-641AC030251A}" destId="{58093CD9-8E6A-42B2-B375-046879835CC2}" srcOrd="1" destOrd="0" presId="urn:microsoft.com/office/officeart/2005/8/layout/list1"/>
    <dgm:cxn modelId="{C896F89A-DC24-4F19-9A34-297F388D9395}" type="presParOf" srcId="{A62D7830-A9D3-457C-80C0-90750CC8E6D8}" destId="{5948F0FC-986A-4630-8AAC-5655AAB25598}" srcOrd="9" destOrd="0" presId="urn:microsoft.com/office/officeart/2005/8/layout/list1"/>
    <dgm:cxn modelId="{9812E263-0FD3-48C3-A2CB-BF412011B8FA}" type="presParOf" srcId="{A62D7830-A9D3-457C-80C0-90750CC8E6D8}" destId="{C92AC231-430B-43A0-A34C-21B14DF59CC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2A19E44A-A15D-44AF-BF51-9DDE95E433E2}" type="doc">
      <dgm:prSet loTypeId="urn:microsoft.com/office/officeart/2005/8/layout/arrow2" loCatId="process" qsTypeId="urn:microsoft.com/office/officeart/2005/8/quickstyle/simple3" qsCatId="simple" csTypeId="urn:microsoft.com/office/officeart/2005/8/colors/colorful5" csCatId="colorful" phldr="1"/>
      <dgm:spPr/>
      <dgm:t>
        <a:bodyPr/>
        <a:lstStyle/>
        <a:p>
          <a:endParaRPr lang="en-US"/>
        </a:p>
      </dgm:t>
    </dgm:pt>
    <dgm:pt modelId="{B13119D3-FD81-4CD7-BDC6-5919CAFAFDF1}">
      <dgm:prSet custT="1"/>
      <dgm:spPr/>
      <dgm:t>
        <a:bodyPr/>
        <a:lstStyle/>
        <a:p>
          <a:pPr algn="ctr"/>
          <a:r>
            <a:rPr lang="en-US" sz="1600" b="1" dirty="0" smtClean="0">
              <a:latin typeface="Baskerville Old Face" panose="02020602080505020303" pitchFamily="18" charset="0"/>
            </a:rPr>
            <a:t>Registration of Complaint:</a:t>
          </a:r>
          <a:r>
            <a:rPr lang="en-US" sz="1600" dirty="0" smtClean="0">
              <a:latin typeface="Baskerville Old Face" panose="02020602080505020303" pitchFamily="18" charset="0"/>
            </a:rPr>
            <a:t> The complaint is registered. Unique  complaint No  is allotted and forwarded  for Investigation</a:t>
          </a:r>
          <a:endParaRPr lang="en-US" sz="1600" dirty="0">
            <a:latin typeface="Baskerville Old Face" panose="02020602080505020303" pitchFamily="18" charset="0"/>
          </a:endParaRPr>
        </a:p>
      </dgm:t>
    </dgm:pt>
    <dgm:pt modelId="{95899CE4-EA8D-4D08-9E0F-D60B12749B84}" type="parTrans" cxnId="{594200F7-8CBA-436B-81A1-64973E21B443}">
      <dgm:prSet/>
      <dgm:spPr/>
      <dgm:t>
        <a:bodyPr/>
        <a:lstStyle/>
        <a:p>
          <a:endParaRPr lang="en-US"/>
        </a:p>
      </dgm:t>
    </dgm:pt>
    <dgm:pt modelId="{A56B1A40-E0A1-41EA-A42D-43948188FF4E}" type="sibTrans" cxnId="{594200F7-8CBA-436B-81A1-64973E21B443}">
      <dgm:prSet/>
      <dgm:spPr/>
      <dgm:t>
        <a:bodyPr/>
        <a:lstStyle/>
        <a:p>
          <a:endParaRPr lang="en-US"/>
        </a:p>
      </dgm:t>
    </dgm:pt>
    <dgm:pt modelId="{AC71D121-3F7C-4682-8BE2-57F2BA5386B3}">
      <dgm:prSet custT="1"/>
      <dgm:spPr/>
      <dgm:t>
        <a:bodyPr/>
        <a:lstStyle/>
        <a:p>
          <a:pPr algn="ctr"/>
          <a:r>
            <a:rPr lang="en-US" sz="1600" b="1" dirty="0" smtClean="0">
              <a:latin typeface="Baskerville Old Face" panose="02020602080505020303" pitchFamily="18" charset="0"/>
            </a:rPr>
            <a:t>Investigation:</a:t>
          </a:r>
          <a:r>
            <a:rPr lang="en-US" sz="1600" dirty="0" smtClean="0">
              <a:latin typeface="Baskerville Old Face" panose="02020602080505020303" pitchFamily="18" charset="0"/>
            </a:rPr>
            <a:t> Investigation officer investigate  the complaint and prepare draft findings.</a:t>
          </a:r>
          <a:endParaRPr lang="en-US" sz="1600" dirty="0">
            <a:latin typeface="Baskerville Old Face" panose="02020602080505020303" pitchFamily="18" charset="0"/>
          </a:endParaRPr>
        </a:p>
      </dgm:t>
    </dgm:pt>
    <dgm:pt modelId="{E1B98DDA-BA1F-49AF-93FA-A61DFBC3B24E}" type="parTrans" cxnId="{297A8C9F-8379-4964-AFC1-7754C6EFBC48}">
      <dgm:prSet/>
      <dgm:spPr/>
      <dgm:t>
        <a:bodyPr/>
        <a:lstStyle/>
        <a:p>
          <a:endParaRPr lang="en-US"/>
        </a:p>
      </dgm:t>
    </dgm:pt>
    <dgm:pt modelId="{07920EB2-E6DC-4BD7-8210-12E327752D5D}" type="sibTrans" cxnId="{297A8C9F-8379-4964-AFC1-7754C6EFBC48}">
      <dgm:prSet/>
      <dgm:spPr/>
      <dgm:t>
        <a:bodyPr/>
        <a:lstStyle/>
        <a:p>
          <a:endParaRPr lang="en-US"/>
        </a:p>
      </dgm:t>
    </dgm:pt>
    <dgm:pt modelId="{B0E03B41-5547-4EAC-BA3B-0BB996AE25E0}">
      <dgm:prSet custT="1"/>
      <dgm:spPr/>
      <dgm:t>
        <a:bodyPr/>
        <a:lstStyle/>
        <a:p>
          <a:pPr algn="ctr"/>
          <a:r>
            <a:rPr lang="en-US" sz="1600" b="1" dirty="0" smtClean="0">
              <a:latin typeface="Baskerville Old Face" panose="02020602080505020303" pitchFamily="18" charset="0"/>
            </a:rPr>
            <a:t>Appraisement:</a:t>
          </a:r>
          <a:r>
            <a:rPr lang="en-US" sz="1600" dirty="0" smtClean="0">
              <a:latin typeface="Baskerville Old Face" panose="02020602080505020303" pitchFamily="18" charset="0"/>
            </a:rPr>
            <a:t> The draft findings are appraised to keep the uniformity and standard of the findings as per law</a:t>
          </a:r>
          <a:endParaRPr lang="en-US" sz="1600" dirty="0">
            <a:latin typeface="Baskerville Old Face" panose="02020602080505020303" pitchFamily="18" charset="0"/>
          </a:endParaRPr>
        </a:p>
      </dgm:t>
    </dgm:pt>
    <dgm:pt modelId="{472B5494-249E-407C-9DF2-6F24E1E86FC7}" type="parTrans" cxnId="{978F34D3-37A8-46E4-BA71-8224EA1BEA3D}">
      <dgm:prSet/>
      <dgm:spPr/>
      <dgm:t>
        <a:bodyPr/>
        <a:lstStyle/>
        <a:p>
          <a:endParaRPr lang="en-US"/>
        </a:p>
      </dgm:t>
    </dgm:pt>
    <dgm:pt modelId="{5E59D80E-5D5B-48D2-9768-F2D28ADC9187}" type="sibTrans" cxnId="{978F34D3-37A8-46E4-BA71-8224EA1BEA3D}">
      <dgm:prSet/>
      <dgm:spPr/>
      <dgm:t>
        <a:bodyPr/>
        <a:lstStyle/>
        <a:p>
          <a:endParaRPr lang="en-US"/>
        </a:p>
      </dgm:t>
    </dgm:pt>
    <dgm:pt modelId="{C9298823-46CB-422C-9C06-22CBF3471D5F}">
      <dgm:prSet custT="1"/>
      <dgm:spPr/>
      <dgm:t>
        <a:bodyPr/>
        <a:lstStyle/>
        <a:p>
          <a:pPr algn="ctr"/>
          <a:r>
            <a:rPr lang="en-US" sz="1600" b="1" dirty="0" smtClean="0">
              <a:latin typeface="Baskerville Old Face" panose="02020602080505020303" pitchFamily="18" charset="0"/>
            </a:rPr>
            <a:t>Approval:</a:t>
          </a:r>
          <a:r>
            <a:rPr lang="en-US" sz="1600" dirty="0" smtClean="0">
              <a:latin typeface="Baskerville Old Face" panose="02020602080505020303" pitchFamily="18" charset="0"/>
            </a:rPr>
            <a:t> The Appraised findings are submitted to the HWM for approval.</a:t>
          </a:r>
          <a:endParaRPr lang="en-US" sz="1600" dirty="0">
            <a:latin typeface="Baskerville Old Face" panose="02020602080505020303" pitchFamily="18" charset="0"/>
          </a:endParaRPr>
        </a:p>
      </dgm:t>
    </dgm:pt>
    <dgm:pt modelId="{192DF801-0B5F-4ED3-B2F0-6CF305582046}" type="parTrans" cxnId="{A7A954AA-E799-4C1A-BE65-C29319C44018}">
      <dgm:prSet/>
      <dgm:spPr/>
      <dgm:t>
        <a:bodyPr/>
        <a:lstStyle/>
        <a:p>
          <a:endParaRPr lang="en-US"/>
        </a:p>
      </dgm:t>
    </dgm:pt>
    <dgm:pt modelId="{0855F2F4-E3E9-46CE-8DFA-6341FBCFD9B0}" type="sibTrans" cxnId="{A7A954AA-E799-4C1A-BE65-C29319C44018}">
      <dgm:prSet/>
      <dgm:spPr/>
      <dgm:t>
        <a:bodyPr/>
        <a:lstStyle/>
        <a:p>
          <a:endParaRPr lang="en-US"/>
        </a:p>
      </dgm:t>
    </dgm:pt>
    <dgm:pt modelId="{5CF38456-AF44-4289-9024-AE7A622DB8F2}">
      <dgm:prSet custT="1"/>
      <dgm:spPr/>
      <dgm:t>
        <a:bodyPr/>
        <a:lstStyle/>
        <a:p>
          <a:pPr algn="ctr"/>
          <a:r>
            <a:rPr lang="en-US" sz="1600" b="1" dirty="0" smtClean="0">
              <a:latin typeface="Baskerville Old Face" panose="02020602080505020303" pitchFamily="18" charset="0"/>
            </a:rPr>
            <a:t>Implementation:</a:t>
          </a:r>
          <a:r>
            <a:rPr lang="en-US" sz="1600" dirty="0" smtClean="0">
              <a:latin typeface="Baskerville Old Face" panose="02020602080505020303" pitchFamily="18" charset="0"/>
            </a:rPr>
            <a:t> After the  approval,  The findings are issued to the parties. The rejected/closed cases consigned to record, Recommendations are sent to Implementation wing for Implementation process</a:t>
          </a:r>
          <a:endParaRPr lang="en-US" sz="1600" dirty="0">
            <a:latin typeface="Baskerville Old Face" panose="02020602080505020303" pitchFamily="18" charset="0"/>
          </a:endParaRPr>
        </a:p>
      </dgm:t>
    </dgm:pt>
    <dgm:pt modelId="{C54FCC6E-91B3-43F1-A78B-39F8AE606065}" type="parTrans" cxnId="{D9E62D3F-AE50-4501-8D56-764D0E1FF4C1}">
      <dgm:prSet/>
      <dgm:spPr/>
      <dgm:t>
        <a:bodyPr/>
        <a:lstStyle/>
        <a:p>
          <a:endParaRPr lang="en-US"/>
        </a:p>
      </dgm:t>
    </dgm:pt>
    <dgm:pt modelId="{5E4281A6-957D-49BC-8E58-2DA818AD3C04}" type="sibTrans" cxnId="{D9E62D3F-AE50-4501-8D56-764D0E1FF4C1}">
      <dgm:prSet/>
      <dgm:spPr/>
      <dgm:t>
        <a:bodyPr/>
        <a:lstStyle/>
        <a:p>
          <a:endParaRPr lang="en-US"/>
        </a:p>
      </dgm:t>
    </dgm:pt>
    <dgm:pt modelId="{6599B59D-1FD4-4632-8259-8A253B8D0748}">
      <dgm:prSet/>
      <dgm:spPr/>
      <dgm:t>
        <a:bodyPr/>
        <a:lstStyle/>
        <a:p>
          <a:endParaRPr lang="en-US" dirty="0"/>
        </a:p>
      </dgm:t>
    </dgm:pt>
    <dgm:pt modelId="{BE527F1E-37AA-478E-9F64-B8388E322A14}" type="parTrans" cxnId="{29385182-7B7D-4EDB-BC6C-88A0C6A84436}">
      <dgm:prSet/>
      <dgm:spPr/>
      <dgm:t>
        <a:bodyPr/>
        <a:lstStyle/>
        <a:p>
          <a:endParaRPr lang="en-US"/>
        </a:p>
      </dgm:t>
    </dgm:pt>
    <dgm:pt modelId="{B3F5E954-55F8-4E13-A669-95B3326D25AE}" type="sibTrans" cxnId="{29385182-7B7D-4EDB-BC6C-88A0C6A84436}">
      <dgm:prSet/>
      <dgm:spPr/>
      <dgm:t>
        <a:bodyPr/>
        <a:lstStyle/>
        <a:p>
          <a:endParaRPr lang="en-US"/>
        </a:p>
      </dgm:t>
    </dgm:pt>
    <dgm:pt modelId="{4F3364C2-6E3A-4B6E-9B5F-2303E0369C19}">
      <dgm:prSet/>
      <dgm:spPr/>
      <dgm:t>
        <a:bodyPr/>
        <a:lstStyle/>
        <a:p>
          <a:endParaRPr lang="en-US" dirty="0"/>
        </a:p>
      </dgm:t>
    </dgm:pt>
    <dgm:pt modelId="{3F9DF569-DE40-4432-A25D-EC6B7DF781EA}" type="parTrans" cxnId="{BEC599C2-3168-4E5B-B2E2-53C4DABFF866}">
      <dgm:prSet/>
      <dgm:spPr/>
      <dgm:t>
        <a:bodyPr/>
        <a:lstStyle/>
        <a:p>
          <a:endParaRPr lang="en-US"/>
        </a:p>
      </dgm:t>
    </dgm:pt>
    <dgm:pt modelId="{D4034337-E906-4F8C-9DD5-1A80D4B2BEBE}" type="sibTrans" cxnId="{BEC599C2-3168-4E5B-B2E2-53C4DABFF866}">
      <dgm:prSet/>
      <dgm:spPr/>
      <dgm:t>
        <a:bodyPr/>
        <a:lstStyle/>
        <a:p>
          <a:endParaRPr lang="en-US"/>
        </a:p>
      </dgm:t>
    </dgm:pt>
    <dgm:pt modelId="{9B9129F8-AD1E-4631-9088-8644A6AD36BD}">
      <dgm:prSet/>
      <dgm:spPr/>
      <dgm:t>
        <a:bodyPr/>
        <a:lstStyle/>
        <a:p>
          <a:endParaRPr lang="en-US" dirty="0"/>
        </a:p>
      </dgm:t>
    </dgm:pt>
    <dgm:pt modelId="{121C47E6-4FB1-48AC-BEEE-2CB7AFAC2C06}" type="parTrans" cxnId="{C8A6EEF9-DDA4-41DC-A0C7-7148BB5B9AEE}">
      <dgm:prSet/>
      <dgm:spPr/>
      <dgm:t>
        <a:bodyPr/>
        <a:lstStyle/>
        <a:p>
          <a:endParaRPr lang="en-US"/>
        </a:p>
      </dgm:t>
    </dgm:pt>
    <dgm:pt modelId="{8FAED2DF-758D-40B9-9A94-0CF09647CDEB}" type="sibTrans" cxnId="{C8A6EEF9-DDA4-41DC-A0C7-7148BB5B9AEE}">
      <dgm:prSet/>
      <dgm:spPr/>
      <dgm:t>
        <a:bodyPr/>
        <a:lstStyle/>
        <a:p>
          <a:endParaRPr lang="en-US"/>
        </a:p>
      </dgm:t>
    </dgm:pt>
    <dgm:pt modelId="{AE06E26C-F050-41B5-8686-7BD1E3B65B4B}" type="pres">
      <dgm:prSet presAssocID="{2A19E44A-A15D-44AF-BF51-9DDE95E433E2}" presName="arrowDiagram" presStyleCnt="0">
        <dgm:presLayoutVars>
          <dgm:chMax val="5"/>
          <dgm:dir/>
          <dgm:resizeHandles val="exact"/>
        </dgm:presLayoutVars>
      </dgm:prSet>
      <dgm:spPr/>
      <dgm:t>
        <a:bodyPr/>
        <a:lstStyle/>
        <a:p>
          <a:endParaRPr lang="en-US"/>
        </a:p>
      </dgm:t>
    </dgm:pt>
    <dgm:pt modelId="{E44B93AA-729E-4262-8D53-E4E592780E86}" type="pres">
      <dgm:prSet presAssocID="{2A19E44A-A15D-44AF-BF51-9DDE95E433E2}" presName="arrow" presStyleLbl="bgShp" presStyleIdx="0" presStyleCnt="1"/>
      <dgm:spPr>
        <a:solidFill>
          <a:schemeClr val="accent6">
            <a:lumMod val="40000"/>
            <a:lumOff val="60000"/>
          </a:schemeClr>
        </a:solidFill>
      </dgm:spPr>
      <dgm:t>
        <a:bodyPr/>
        <a:lstStyle/>
        <a:p>
          <a:endParaRPr lang="en-US"/>
        </a:p>
      </dgm:t>
    </dgm:pt>
    <dgm:pt modelId="{8EB8C525-96D3-47CA-8F46-D10B4D9342D6}" type="pres">
      <dgm:prSet presAssocID="{2A19E44A-A15D-44AF-BF51-9DDE95E433E2}" presName="arrowDiagram5" presStyleCnt="0"/>
      <dgm:spPr/>
    </dgm:pt>
    <dgm:pt modelId="{BB563545-4851-4AFC-A08D-580FE2076F03}" type="pres">
      <dgm:prSet presAssocID="{B13119D3-FD81-4CD7-BDC6-5919CAFAFDF1}" presName="bullet5a" presStyleLbl="node1" presStyleIdx="0" presStyleCnt="5"/>
      <dgm:spPr/>
    </dgm:pt>
    <dgm:pt modelId="{37C100C6-5106-4D66-B7BB-901FCAE23D2B}" type="pres">
      <dgm:prSet presAssocID="{B13119D3-FD81-4CD7-BDC6-5919CAFAFDF1}" presName="textBox5a" presStyleLbl="revTx" presStyleIdx="0" presStyleCnt="5" custAng="0" custScaleX="170813" custScaleY="76478">
        <dgm:presLayoutVars>
          <dgm:bulletEnabled val="1"/>
        </dgm:presLayoutVars>
      </dgm:prSet>
      <dgm:spPr/>
      <dgm:t>
        <a:bodyPr/>
        <a:lstStyle/>
        <a:p>
          <a:endParaRPr lang="en-US"/>
        </a:p>
      </dgm:t>
    </dgm:pt>
    <dgm:pt modelId="{D961E9A4-724D-4607-9E71-0A0B05BE535F}" type="pres">
      <dgm:prSet presAssocID="{AC71D121-3F7C-4682-8BE2-57F2BA5386B3}" presName="bullet5b" presStyleLbl="node1" presStyleIdx="1" presStyleCnt="5"/>
      <dgm:spPr/>
    </dgm:pt>
    <dgm:pt modelId="{FB1FC258-7067-488E-8D13-4B2205B70D24}" type="pres">
      <dgm:prSet presAssocID="{AC71D121-3F7C-4682-8BE2-57F2BA5386B3}" presName="textBox5b" presStyleLbl="revTx" presStyleIdx="1" presStyleCnt="5">
        <dgm:presLayoutVars>
          <dgm:bulletEnabled val="1"/>
        </dgm:presLayoutVars>
      </dgm:prSet>
      <dgm:spPr/>
      <dgm:t>
        <a:bodyPr/>
        <a:lstStyle/>
        <a:p>
          <a:endParaRPr lang="en-US"/>
        </a:p>
      </dgm:t>
    </dgm:pt>
    <dgm:pt modelId="{6F62D444-3ED2-4210-9669-AB25EBB69BF4}" type="pres">
      <dgm:prSet presAssocID="{B0E03B41-5547-4EAC-BA3B-0BB996AE25E0}" presName="bullet5c" presStyleLbl="node1" presStyleIdx="2" presStyleCnt="5"/>
      <dgm:spPr/>
    </dgm:pt>
    <dgm:pt modelId="{A24DDAEB-67C1-4543-8916-84BADFEC7101}" type="pres">
      <dgm:prSet presAssocID="{B0E03B41-5547-4EAC-BA3B-0BB996AE25E0}" presName="textBox5c" presStyleLbl="revTx" presStyleIdx="2" presStyleCnt="5" custLinFactNeighborX="-1813" custLinFactNeighborY="2922">
        <dgm:presLayoutVars>
          <dgm:bulletEnabled val="1"/>
        </dgm:presLayoutVars>
      </dgm:prSet>
      <dgm:spPr/>
      <dgm:t>
        <a:bodyPr/>
        <a:lstStyle/>
        <a:p>
          <a:endParaRPr lang="en-US"/>
        </a:p>
      </dgm:t>
    </dgm:pt>
    <dgm:pt modelId="{C9738C89-8FCA-495E-AFE2-544E14843F21}" type="pres">
      <dgm:prSet presAssocID="{C9298823-46CB-422C-9C06-22CBF3471D5F}" presName="bullet5d" presStyleLbl="node1" presStyleIdx="3" presStyleCnt="5"/>
      <dgm:spPr/>
    </dgm:pt>
    <dgm:pt modelId="{83F807E6-9AF3-48A7-8814-50B5F18E59FA}" type="pres">
      <dgm:prSet presAssocID="{C9298823-46CB-422C-9C06-22CBF3471D5F}" presName="textBox5d" presStyleLbl="revTx" presStyleIdx="3" presStyleCnt="5">
        <dgm:presLayoutVars>
          <dgm:bulletEnabled val="1"/>
        </dgm:presLayoutVars>
      </dgm:prSet>
      <dgm:spPr/>
      <dgm:t>
        <a:bodyPr/>
        <a:lstStyle/>
        <a:p>
          <a:endParaRPr lang="en-US"/>
        </a:p>
      </dgm:t>
    </dgm:pt>
    <dgm:pt modelId="{D83772B3-7B84-4479-8E8C-A4177230DBD8}" type="pres">
      <dgm:prSet presAssocID="{5CF38456-AF44-4289-9024-AE7A622DB8F2}" presName="bullet5e" presStyleLbl="node1" presStyleIdx="4" presStyleCnt="5"/>
      <dgm:spPr>
        <a:solidFill>
          <a:schemeClr val="accent6">
            <a:lumMod val="60000"/>
            <a:lumOff val="40000"/>
          </a:schemeClr>
        </a:solidFill>
      </dgm:spPr>
      <dgm:t>
        <a:bodyPr/>
        <a:lstStyle/>
        <a:p>
          <a:endParaRPr lang="en-US"/>
        </a:p>
      </dgm:t>
    </dgm:pt>
    <dgm:pt modelId="{15B981EF-07D1-4EFC-9394-25E39E4F8D3C}" type="pres">
      <dgm:prSet presAssocID="{5CF38456-AF44-4289-9024-AE7A622DB8F2}" presName="textBox5e" presStyleLbl="revTx" presStyleIdx="4" presStyleCnt="5" custLinFactNeighborX="10127" custLinFactNeighborY="8240">
        <dgm:presLayoutVars>
          <dgm:bulletEnabled val="1"/>
        </dgm:presLayoutVars>
      </dgm:prSet>
      <dgm:spPr/>
      <dgm:t>
        <a:bodyPr/>
        <a:lstStyle/>
        <a:p>
          <a:endParaRPr lang="en-US"/>
        </a:p>
      </dgm:t>
    </dgm:pt>
  </dgm:ptLst>
  <dgm:cxnLst>
    <dgm:cxn modelId="{7AC39872-A463-453F-8E8A-9E6E66D486B4}" type="presOf" srcId="{AC71D121-3F7C-4682-8BE2-57F2BA5386B3}" destId="{FB1FC258-7067-488E-8D13-4B2205B70D24}" srcOrd="0" destOrd="0" presId="urn:microsoft.com/office/officeart/2005/8/layout/arrow2"/>
    <dgm:cxn modelId="{594200F7-8CBA-436B-81A1-64973E21B443}" srcId="{2A19E44A-A15D-44AF-BF51-9DDE95E433E2}" destId="{B13119D3-FD81-4CD7-BDC6-5919CAFAFDF1}" srcOrd="0" destOrd="0" parTransId="{95899CE4-EA8D-4D08-9E0F-D60B12749B84}" sibTransId="{A56B1A40-E0A1-41EA-A42D-43948188FF4E}"/>
    <dgm:cxn modelId="{BEC599C2-3168-4E5B-B2E2-53C4DABFF866}" srcId="{2A19E44A-A15D-44AF-BF51-9DDE95E433E2}" destId="{4F3364C2-6E3A-4B6E-9B5F-2303E0369C19}" srcOrd="6" destOrd="0" parTransId="{3F9DF569-DE40-4432-A25D-EC6B7DF781EA}" sibTransId="{D4034337-E906-4F8C-9DD5-1A80D4B2BEBE}"/>
    <dgm:cxn modelId="{D9E62D3F-AE50-4501-8D56-764D0E1FF4C1}" srcId="{2A19E44A-A15D-44AF-BF51-9DDE95E433E2}" destId="{5CF38456-AF44-4289-9024-AE7A622DB8F2}" srcOrd="4" destOrd="0" parTransId="{C54FCC6E-91B3-43F1-A78B-39F8AE606065}" sibTransId="{5E4281A6-957D-49BC-8E58-2DA818AD3C04}"/>
    <dgm:cxn modelId="{42FA0B5B-D462-43A4-BA90-68003E02A7A9}" type="presOf" srcId="{5CF38456-AF44-4289-9024-AE7A622DB8F2}" destId="{15B981EF-07D1-4EFC-9394-25E39E4F8D3C}" srcOrd="0" destOrd="0" presId="urn:microsoft.com/office/officeart/2005/8/layout/arrow2"/>
    <dgm:cxn modelId="{D4756DE4-BE24-4AC5-BCDC-F07D9CF9A279}" type="presOf" srcId="{2A19E44A-A15D-44AF-BF51-9DDE95E433E2}" destId="{AE06E26C-F050-41B5-8686-7BD1E3B65B4B}" srcOrd="0" destOrd="0" presId="urn:microsoft.com/office/officeart/2005/8/layout/arrow2"/>
    <dgm:cxn modelId="{A7A954AA-E799-4C1A-BE65-C29319C44018}" srcId="{2A19E44A-A15D-44AF-BF51-9DDE95E433E2}" destId="{C9298823-46CB-422C-9C06-22CBF3471D5F}" srcOrd="3" destOrd="0" parTransId="{192DF801-0B5F-4ED3-B2F0-6CF305582046}" sibTransId="{0855F2F4-E3E9-46CE-8DFA-6341FBCFD9B0}"/>
    <dgm:cxn modelId="{978F34D3-37A8-46E4-BA71-8224EA1BEA3D}" srcId="{2A19E44A-A15D-44AF-BF51-9DDE95E433E2}" destId="{B0E03B41-5547-4EAC-BA3B-0BB996AE25E0}" srcOrd="2" destOrd="0" parTransId="{472B5494-249E-407C-9DF2-6F24E1E86FC7}" sibTransId="{5E59D80E-5D5B-48D2-9768-F2D28ADC9187}"/>
    <dgm:cxn modelId="{29385182-7B7D-4EDB-BC6C-88A0C6A84436}" srcId="{2A19E44A-A15D-44AF-BF51-9DDE95E433E2}" destId="{6599B59D-1FD4-4632-8259-8A253B8D0748}" srcOrd="5" destOrd="0" parTransId="{BE527F1E-37AA-478E-9F64-B8388E322A14}" sibTransId="{B3F5E954-55F8-4E13-A669-95B3326D25AE}"/>
    <dgm:cxn modelId="{2EC9B027-C949-4E0B-84DA-9C3B97F9CA40}" type="presOf" srcId="{B13119D3-FD81-4CD7-BDC6-5919CAFAFDF1}" destId="{37C100C6-5106-4D66-B7BB-901FCAE23D2B}" srcOrd="0" destOrd="0" presId="urn:microsoft.com/office/officeart/2005/8/layout/arrow2"/>
    <dgm:cxn modelId="{57C8026E-6617-4079-82AF-A643E4DD5B40}" type="presOf" srcId="{B0E03B41-5547-4EAC-BA3B-0BB996AE25E0}" destId="{A24DDAEB-67C1-4543-8916-84BADFEC7101}" srcOrd="0" destOrd="0" presId="urn:microsoft.com/office/officeart/2005/8/layout/arrow2"/>
    <dgm:cxn modelId="{297A8C9F-8379-4964-AFC1-7754C6EFBC48}" srcId="{2A19E44A-A15D-44AF-BF51-9DDE95E433E2}" destId="{AC71D121-3F7C-4682-8BE2-57F2BA5386B3}" srcOrd="1" destOrd="0" parTransId="{E1B98DDA-BA1F-49AF-93FA-A61DFBC3B24E}" sibTransId="{07920EB2-E6DC-4BD7-8210-12E327752D5D}"/>
    <dgm:cxn modelId="{C8A6EEF9-DDA4-41DC-A0C7-7148BB5B9AEE}" srcId="{2A19E44A-A15D-44AF-BF51-9DDE95E433E2}" destId="{9B9129F8-AD1E-4631-9088-8644A6AD36BD}" srcOrd="7" destOrd="0" parTransId="{121C47E6-4FB1-48AC-BEEE-2CB7AFAC2C06}" sibTransId="{8FAED2DF-758D-40B9-9A94-0CF09647CDEB}"/>
    <dgm:cxn modelId="{D8A2C6B9-D04A-4ED4-A031-D5C040191A66}" type="presOf" srcId="{C9298823-46CB-422C-9C06-22CBF3471D5F}" destId="{83F807E6-9AF3-48A7-8814-50B5F18E59FA}" srcOrd="0" destOrd="0" presId="urn:microsoft.com/office/officeart/2005/8/layout/arrow2"/>
    <dgm:cxn modelId="{1805C9BD-1351-4C47-97E2-D19F38E0E339}" type="presParOf" srcId="{AE06E26C-F050-41B5-8686-7BD1E3B65B4B}" destId="{E44B93AA-729E-4262-8D53-E4E592780E86}" srcOrd="0" destOrd="0" presId="urn:microsoft.com/office/officeart/2005/8/layout/arrow2"/>
    <dgm:cxn modelId="{B315B7DD-497D-430F-8D6F-E68AF6351B19}" type="presParOf" srcId="{AE06E26C-F050-41B5-8686-7BD1E3B65B4B}" destId="{8EB8C525-96D3-47CA-8F46-D10B4D9342D6}" srcOrd="1" destOrd="0" presId="urn:microsoft.com/office/officeart/2005/8/layout/arrow2"/>
    <dgm:cxn modelId="{DD9006B5-698B-4DE0-9754-67C486131016}" type="presParOf" srcId="{8EB8C525-96D3-47CA-8F46-D10B4D9342D6}" destId="{BB563545-4851-4AFC-A08D-580FE2076F03}" srcOrd="0" destOrd="0" presId="urn:microsoft.com/office/officeart/2005/8/layout/arrow2"/>
    <dgm:cxn modelId="{253284AB-E08C-4043-9800-36CC3E75CD4D}" type="presParOf" srcId="{8EB8C525-96D3-47CA-8F46-D10B4D9342D6}" destId="{37C100C6-5106-4D66-B7BB-901FCAE23D2B}" srcOrd="1" destOrd="0" presId="urn:microsoft.com/office/officeart/2005/8/layout/arrow2"/>
    <dgm:cxn modelId="{DB27164B-C5A2-4696-BB2D-76521408FF1F}" type="presParOf" srcId="{8EB8C525-96D3-47CA-8F46-D10B4D9342D6}" destId="{D961E9A4-724D-4607-9E71-0A0B05BE535F}" srcOrd="2" destOrd="0" presId="urn:microsoft.com/office/officeart/2005/8/layout/arrow2"/>
    <dgm:cxn modelId="{4AEC4E8D-0152-4919-B5A0-70453F720224}" type="presParOf" srcId="{8EB8C525-96D3-47CA-8F46-D10B4D9342D6}" destId="{FB1FC258-7067-488E-8D13-4B2205B70D24}" srcOrd="3" destOrd="0" presId="urn:microsoft.com/office/officeart/2005/8/layout/arrow2"/>
    <dgm:cxn modelId="{4E1EEA81-A402-439E-B0A9-D6FB59118B25}" type="presParOf" srcId="{8EB8C525-96D3-47CA-8F46-D10B4D9342D6}" destId="{6F62D444-3ED2-4210-9669-AB25EBB69BF4}" srcOrd="4" destOrd="0" presId="urn:microsoft.com/office/officeart/2005/8/layout/arrow2"/>
    <dgm:cxn modelId="{EBC8A326-399A-4D79-8ECD-B786FA7162B5}" type="presParOf" srcId="{8EB8C525-96D3-47CA-8F46-D10B4D9342D6}" destId="{A24DDAEB-67C1-4543-8916-84BADFEC7101}" srcOrd="5" destOrd="0" presId="urn:microsoft.com/office/officeart/2005/8/layout/arrow2"/>
    <dgm:cxn modelId="{6961E3CB-B6B0-4378-85E8-77E342470D77}" type="presParOf" srcId="{8EB8C525-96D3-47CA-8F46-D10B4D9342D6}" destId="{C9738C89-8FCA-495E-AFE2-544E14843F21}" srcOrd="6" destOrd="0" presId="urn:microsoft.com/office/officeart/2005/8/layout/arrow2"/>
    <dgm:cxn modelId="{72374129-ECB4-4FFF-955C-E8E686FEE899}" type="presParOf" srcId="{8EB8C525-96D3-47CA-8F46-D10B4D9342D6}" destId="{83F807E6-9AF3-48A7-8814-50B5F18E59FA}" srcOrd="7" destOrd="0" presId="urn:microsoft.com/office/officeart/2005/8/layout/arrow2"/>
    <dgm:cxn modelId="{7D85B464-88DF-45B1-A53E-114C38E9BB7D}" type="presParOf" srcId="{8EB8C525-96D3-47CA-8F46-D10B4D9342D6}" destId="{D83772B3-7B84-4479-8E8C-A4177230DBD8}" srcOrd="8" destOrd="0" presId="urn:microsoft.com/office/officeart/2005/8/layout/arrow2"/>
    <dgm:cxn modelId="{7E8A8BBB-0D3E-4DE8-B259-68074E69652D}" type="presParOf" srcId="{8EB8C525-96D3-47CA-8F46-D10B4D9342D6}" destId="{15B981EF-07D1-4EFC-9394-25E39E4F8D3C}"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6307F4-098A-4DEF-9149-4EAA3BF80D8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4F5FC9B-E412-455F-AAC0-0D18FFE9458C}">
      <dgm:prSet custT="1"/>
      <dgm:spPr>
        <a:solidFill>
          <a:schemeClr val="accent6">
            <a:lumMod val="40000"/>
            <a:lumOff val="60000"/>
          </a:schemeClr>
        </a:solidFill>
      </dgm:spPr>
      <dgm:t>
        <a:bodyPr/>
        <a:lstStyle/>
        <a:p>
          <a:pPr algn="just" rtl="0">
            <a:lnSpc>
              <a:spcPct val="150000"/>
            </a:lnSpc>
          </a:pPr>
          <a:r>
            <a:rPr lang="en-US" sz="2400" dirty="0" smtClean="0">
              <a:solidFill>
                <a:schemeClr val="tx1"/>
              </a:solidFill>
              <a:latin typeface="Baskerville Old Face" panose="02020602080505020303" pitchFamily="18" charset="0"/>
            </a:rPr>
            <a:t>A central IT-enabled tool at the Wafaqi Mohtasib Secretariat, facilitating streamlined and integrated complaint management through data-driven processes. This multi-language software allows users worldwide to lodge complaints and track their status online, ensuring data accessibility and transparency. CMIS enhances communication between the Head Office and Regional Offices, monitors the investigation and implementation process, and identify delays on the part of defaulters, improving overall efficiency in handling complaint data ,receive online complaints from general public and reports from the agencies, integrating their complaint system.</a:t>
          </a:r>
          <a:endParaRPr lang="en-US" sz="2400" dirty="0">
            <a:solidFill>
              <a:schemeClr val="tx1"/>
            </a:solidFill>
            <a:latin typeface="Baskerville Old Face" panose="02020602080505020303" pitchFamily="18" charset="0"/>
          </a:endParaRPr>
        </a:p>
      </dgm:t>
    </dgm:pt>
    <dgm:pt modelId="{CCBA3913-C1A9-4485-B093-C3E9AC7F6A1E}" type="parTrans" cxnId="{9582D243-2607-414C-9171-26218ADB5D5B}">
      <dgm:prSet/>
      <dgm:spPr/>
      <dgm:t>
        <a:bodyPr/>
        <a:lstStyle/>
        <a:p>
          <a:endParaRPr lang="en-US"/>
        </a:p>
      </dgm:t>
    </dgm:pt>
    <dgm:pt modelId="{456177A5-8B74-4C46-BA70-98A4E0DE00C2}" type="sibTrans" cxnId="{9582D243-2607-414C-9171-26218ADB5D5B}">
      <dgm:prSet/>
      <dgm:spPr/>
      <dgm:t>
        <a:bodyPr/>
        <a:lstStyle/>
        <a:p>
          <a:endParaRPr lang="en-US"/>
        </a:p>
      </dgm:t>
    </dgm:pt>
    <dgm:pt modelId="{0B9F5F22-26EF-4849-B976-AA9E5FB27F0D}" type="pres">
      <dgm:prSet presAssocID="{436307F4-098A-4DEF-9149-4EAA3BF80D83}" presName="Name0" presStyleCnt="0">
        <dgm:presLayoutVars>
          <dgm:dir/>
          <dgm:animLvl val="lvl"/>
          <dgm:resizeHandles val="exact"/>
        </dgm:presLayoutVars>
      </dgm:prSet>
      <dgm:spPr/>
      <dgm:t>
        <a:bodyPr/>
        <a:lstStyle/>
        <a:p>
          <a:endParaRPr lang="en-US"/>
        </a:p>
      </dgm:t>
    </dgm:pt>
    <dgm:pt modelId="{D7B9BF8A-DC39-4340-9AC4-0231860DF8A1}" type="pres">
      <dgm:prSet presAssocID="{24F5FC9B-E412-455F-AAC0-0D18FFE9458C}" presName="linNode" presStyleCnt="0"/>
      <dgm:spPr/>
    </dgm:pt>
    <dgm:pt modelId="{769F2002-D886-4E85-B5D9-BA16A6F4D539}" type="pres">
      <dgm:prSet presAssocID="{24F5FC9B-E412-455F-AAC0-0D18FFE9458C}" presName="parentText" presStyleLbl="node1" presStyleIdx="0" presStyleCnt="1" custScaleX="277778" custLinFactNeighborX="-91361">
        <dgm:presLayoutVars>
          <dgm:chMax val="1"/>
          <dgm:bulletEnabled val="1"/>
        </dgm:presLayoutVars>
      </dgm:prSet>
      <dgm:spPr/>
      <dgm:t>
        <a:bodyPr/>
        <a:lstStyle/>
        <a:p>
          <a:endParaRPr lang="en-US"/>
        </a:p>
      </dgm:t>
    </dgm:pt>
  </dgm:ptLst>
  <dgm:cxnLst>
    <dgm:cxn modelId="{9582D243-2607-414C-9171-26218ADB5D5B}" srcId="{436307F4-098A-4DEF-9149-4EAA3BF80D83}" destId="{24F5FC9B-E412-455F-AAC0-0D18FFE9458C}" srcOrd="0" destOrd="0" parTransId="{CCBA3913-C1A9-4485-B093-C3E9AC7F6A1E}" sibTransId="{456177A5-8B74-4C46-BA70-98A4E0DE00C2}"/>
    <dgm:cxn modelId="{468FACBD-5BDD-4090-9759-5482889B4357}" type="presOf" srcId="{436307F4-098A-4DEF-9149-4EAA3BF80D83}" destId="{0B9F5F22-26EF-4849-B976-AA9E5FB27F0D}" srcOrd="0" destOrd="0" presId="urn:microsoft.com/office/officeart/2005/8/layout/vList5"/>
    <dgm:cxn modelId="{8E686123-A196-4E24-B84B-2CFAF82125DA}" type="presOf" srcId="{24F5FC9B-E412-455F-AAC0-0D18FFE9458C}" destId="{769F2002-D886-4E85-B5D9-BA16A6F4D539}" srcOrd="0" destOrd="0" presId="urn:microsoft.com/office/officeart/2005/8/layout/vList5"/>
    <dgm:cxn modelId="{764D7E9A-F756-4B09-92EC-44D36BB20B7C}" type="presParOf" srcId="{0B9F5F22-26EF-4849-B976-AA9E5FB27F0D}" destId="{D7B9BF8A-DC39-4340-9AC4-0231860DF8A1}" srcOrd="0" destOrd="0" presId="urn:microsoft.com/office/officeart/2005/8/layout/vList5"/>
    <dgm:cxn modelId="{D677A10C-5125-462D-8BD5-D10E81F9DAEA}" type="presParOf" srcId="{D7B9BF8A-DC39-4340-9AC4-0231860DF8A1}" destId="{769F2002-D886-4E85-B5D9-BA16A6F4D539}"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D7910A-2E17-4AB0-BDF9-C149FC4D0150}" type="doc">
      <dgm:prSet loTypeId="urn:microsoft.com/office/officeart/2005/8/layout/vList2" loCatId="list" qsTypeId="urn:microsoft.com/office/officeart/2005/8/quickstyle/simple1" qsCatId="simple" csTypeId="urn:microsoft.com/office/officeart/2005/8/colors/accent6_4" csCatId="accent6" phldr="1"/>
      <dgm:spPr/>
      <dgm:t>
        <a:bodyPr/>
        <a:lstStyle/>
        <a:p>
          <a:endParaRPr lang="en-US"/>
        </a:p>
      </dgm:t>
    </dgm:pt>
    <dgm:pt modelId="{B8C0D5B6-1339-4FDB-9324-B6E212EF3CE2}">
      <dgm:prSet custT="1">
        <dgm:style>
          <a:lnRef idx="1">
            <a:schemeClr val="accent6"/>
          </a:lnRef>
          <a:fillRef idx="2">
            <a:schemeClr val="accent6"/>
          </a:fillRef>
          <a:effectRef idx="1">
            <a:schemeClr val="accent6"/>
          </a:effectRef>
          <a:fontRef idx="minor">
            <a:schemeClr val="dk1"/>
          </a:fontRef>
        </dgm:style>
      </dgm:prSet>
      <dgm:spPr/>
      <dgm:t>
        <a:bodyPr/>
        <a:lstStyle/>
        <a:p>
          <a:pPr algn="ctr" rtl="0"/>
          <a:r>
            <a:rPr lang="en-US" sz="2400" b="1" u="sng" dirty="0" smtClean="0">
              <a:solidFill>
                <a:schemeClr val="tx1">
                  <a:lumMod val="95000"/>
                  <a:lumOff val="5000"/>
                </a:schemeClr>
              </a:solidFill>
              <a:latin typeface="Baskerville Old Face" panose="02020602080505020303" pitchFamily="18" charset="0"/>
            </a:rPr>
            <a:t>Grievance Redressal through Integrated Complaint Resolution Mechanism (ICRM)</a:t>
          </a:r>
          <a:endParaRPr lang="en-US" sz="2400" dirty="0">
            <a:solidFill>
              <a:schemeClr val="tx1">
                <a:lumMod val="95000"/>
                <a:lumOff val="5000"/>
              </a:schemeClr>
            </a:solidFill>
            <a:latin typeface="Baskerville Old Face" panose="02020602080505020303" pitchFamily="18" charset="0"/>
          </a:endParaRPr>
        </a:p>
      </dgm:t>
    </dgm:pt>
    <dgm:pt modelId="{902B36BE-06C2-4DDB-A18B-E7CD68F7C73A}" type="parTrans" cxnId="{B35C9E7C-5B3E-4207-B3D8-988C0E1A6BCC}">
      <dgm:prSet/>
      <dgm:spPr/>
      <dgm:t>
        <a:bodyPr/>
        <a:lstStyle/>
        <a:p>
          <a:endParaRPr lang="en-US"/>
        </a:p>
      </dgm:t>
    </dgm:pt>
    <dgm:pt modelId="{E7FE41A8-7D39-4990-9899-038E8E87E57D}" type="sibTrans" cxnId="{B35C9E7C-5B3E-4207-B3D8-988C0E1A6BCC}">
      <dgm:prSet/>
      <dgm:spPr/>
      <dgm:t>
        <a:bodyPr/>
        <a:lstStyle/>
        <a:p>
          <a:endParaRPr lang="en-US"/>
        </a:p>
      </dgm:t>
    </dgm:pt>
    <dgm:pt modelId="{586790E7-D5B6-40DF-94D1-ED980D62E71B}">
      <dgm:prSet custT="1"/>
      <dgm:spPr/>
      <dgm:t>
        <a:bodyPr/>
        <a:lstStyle/>
        <a:p>
          <a:pPr algn="just">
            <a:lnSpc>
              <a:spcPct val="100000"/>
            </a:lnSpc>
          </a:pPr>
          <a:r>
            <a:rPr lang="en-US" sz="2400" dirty="0" smtClean="0">
              <a:latin typeface="Baskerville Old Face" panose="02020602080505020303" pitchFamily="18" charset="0"/>
            </a:rPr>
            <a:t>Automated digital platform connecting the Ombudsman Office with 213 Federal Government agencies</a:t>
          </a:r>
          <a:endParaRPr lang="en-US" sz="2400" dirty="0">
            <a:solidFill>
              <a:schemeClr val="tx1">
                <a:lumMod val="95000"/>
                <a:lumOff val="5000"/>
              </a:schemeClr>
            </a:solidFill>
            <a:latin typeface="Baskerville Old Face" panose="02020602080505020303" pitchFamily="18" charset="0"/>
          </a:endParaRPr>
        </a:p>
      </dgm:t>
    </dgm:pt>
    <dgm:pt modelId="{BFAF3C23-A703-49B9-9E8C-F5CAA4E904A7}" type="parTrans" cxnId="{BAA1365D-F007-4383-9A19-FF3E4D087939}">
      <dgm:prSet/>
      <dgm:spPr/>
      <dgm:t>
        <a:bodyPr/>
        <a:lstStyle/>
        <a:p>
          <a:endParaRPr lang="en-US"/>
        </a:p>
      </dgm:t>
    </dgm:pt>
    <dgm:pt modelId="{3F0BEFAD-EC78-42E3-9A12-444CD98823BF}" type="sibTrans" cxnId="{BAA1365D-F007-4383-9A19-FF3E4D087939}">
      <dgm:prSet/>
      <dgm:spPr/>
      <dgm:t>
        <a:bodyPr/>
        <a:lstStyle/>
        <a:p>
          <a:endParaRPr lang="en-US"/>
        </a:p>
      </dgm:t>
    </dgm:pt>
    <dgm:pt modelId="{2B7FFCAF-3CC9-4482-9D04-847739B2687D}">
      <dgm:prSet custT="1"/>
      <dgm:spPr/>
      <dgm:t>
        <a:bodyPr/>
        <a:lstStyle/>
        <a:p>
          <a:pPr algn="ctr" rtl="0"/>
          <a:r>
            <a:rPr lang="en-US" sz="2800" b="1" u="sng" dirty="0" smtClean="0">
              <a:solidFill>
                <a:schemeClr val="tx1">
                  <a:lumMod val="95000"/>
                  <a:lumOff val="5000"/>
                </a:schemeClr>
              </a:solidFill>
              <a:latin typeface="Baskerville Old Face" panose="02020602080505020303" pitchFamily="18" charset="0"/>
            </a:rPr>
            <a:t>Integrated Complaint Resolution (ICR) Mechanism</a:t>
          </a:r>
          <a:endParaRPr lang="en-US" sz="2800" dirty="0">
            <a:solidFill>
              <a:schemeClr val="tx1">
                <a:lumMod val="95000"/>
                <a:lumOff val="5000"/>
              </a:schemeClr>
            </a:solidFill>
            <a:latin typeface="Baskerville Old Face" panose="02020602080505020303" pitchFamily="18" charset="0"/>
          </a:endParaRPr>
        </a:p>
      </dgm:t>
    </dgm:pt>
    <dgm:pt modelId="{865050E1-C9A5-440B-983E-19CBA4A0C66D}" type="parTrans" cxnId="{F3592165-7AD7-464B-AD88-E33025393C67}">
      <dgm:prSet/>
      <dgm:spPr/>
      <dgm:t>
        <a:bodyPr/>
        <a:lstStyle/>
        <a:p>
          <a:endParaRPr lang="en-US"/>
        </a:p>
      </dgm:t>
    </dgm:pt>
    <dgm:pt modelId="{2EFE7B54-CF3B-409F-8CB3-F3D5C23CFECD}" type="sibTrans" cxnId="{F3592165-7AD7-464B-AD88-E33025393C67}">
      <dgm:prSet/>
      <dgm:spPr/>
      <dgm:t>
        <a:bodyPr/>
        <a:lstStyle/>
        <a:p>
          <a:endParaRPr lang="en-US"/>
        </a:p>
      </dgm:t>
    </dgm:pt>
    <dgm:pt modelId="{50B68D5C-9446-4D15-95CC-F8222F8EDE30}">
      <dgm:prSet custT="1"/>
      <dgm:spPr/>
      <dgm:t>
        <a:bodyPr/>
        <a:lstStyle/>
        <a:p>
          <a:pPr algn="just" rtl="0"/>
          <a:r>
            <a:rPr lang="en-US" sz="2400" dirty="0" smtClean="0">
              <a:latin typeface="Baskerville Old Face" panose="02020602080505020303" pitchFamily="18" charset="0"/>
            </a:rPr>
            <a:t>Linking interface using CMIS between WMS and Agency for complaints registration. </a:t>
          </a:r>
          <a:endParaRPr lang="en-US" sz="2400" dirty="0">
            <a:latin typeface="Baskerville Old Face" panose="02020602080505020303" pitchFamily="18" charset="0"/>
          </a:endParaRPr>
        </a:p>
      </dgm:t>
    </dgm:pt>
    <dgm:pt modelId="{DE6AF9AD-33F9-4434-897A-4EEFA96DA661}" type="parTrans" cxnId="{A4F9A047-88B5-4D3C-BE02-A1286D50E7A6}">
      <dgm:prSet/>
      <dgm:spPr/>
      <dgm:t>
        <a:bodyPr/>
        <a:lstStyle/>
        <a:p>
          <a:endParaRPr lang="en-US"/>
        </a:p>
      </dgm:t>
    </dgm:pt>
    <dgm:pt modelId="{C5D1B748-1CE1-4EC6-BD6B-A482FB996AFC}" type="sibTrans" cxnId="{A4F9A047-88B5-4D3C-BE02-A1286D50E7A6}">
      <dgm:prSet/>
      <dgm:spPr/>
      <dgm:t>
        <a:bodyPr/>
        <a:lstStyle/>
        <a:p>
          <a:endParaRPr lang="en-US"/>
        </a:p>
      </dgm:t>
    </dgm:pt>
    <dgm:pt modelId="{7A085FC4-EE44-46AC-A63F-8FA4F8DDE3D2}">
      <dgm:prSet custT="1"/>
      <dgm:spPr/>
      <dgm:t>
        <a:bodyPr/>
        <a:lstStyle/>
        <a:p>
          <a:pPr algn="just" rtl="0"/>
          <a:r>
            <a:rPr lang="en-US" sz="2400" dirty="0" smtClean="0">
              <a:latin typeface="Baskerville Old Face" panose="02020602080505020303" pitchFamily="18" charset="0"/>
            </a:rPr>
            <a:t>Complaint resolution for overseas Pakistanis, Children complaints</a:t>
          </a:r>
          <a:endParaRPr lang="en-US" sz="2400" dirty="0">
            <a:latin typeface="Baskerville Old Face" panose="02020602080505020303" pitchFamily="18" charset="0"/>
          </a:endParaRPr>
        </a:p>
      </dgm:t>
    </dgm:pt>
    <dgm:pt modelId="{B1815E7F-6802-4C42-8F15-139EFDB81E8B}" type="parTrans" cxnId="{902E2334-B41B-45E1-9608-4454FACC204D}">
      <dgm:prSet/>
      <dgm:spPr/>
      <dgm:t>
        <a:bodyPr/>
        <a:lstStyle/>
        <a:p>
          <a:endParaRPr lang="en-US"/>
        </a:p>
      </dgm:t>
    </dgm:pt>
    <dgm:pt modelId="{B0A5A300-2E27-43F8-853B-7C830E2663E1}" type="sibTrans" cxnId="{902E2334-B41B-45E1-9608-4454FACC204D}">
      <dgm:prSet/>
      <dgm:spPr/>
      <dgm:t>
        <a:bodyPr/>
        <a:lstStyle/>
        <a:p>
          <a:endParaRPr lang="en-US"/>
        </a:p>
      </dgm:t>
    </dgm:pt>
    <dgm:pt modelId="{8544C95D-20EB-4ECF-889D-22F2290F0AC9}">
      <dgm:prSet custT="1"/>
      <dgm:spPr/>
      <dgm:t>
        <a:bodyPr/>
        <a:lstStyle/>
        <a:p>
          <a:pPr algn="just" rtl="0"/>
          <a:r>
            <a:rPr lang="en-US" sz="2400" dirty="0" smtClean="0">
              <a:latin typeface="Baskerville Old Face" panose="02020602080505020303" pitchFamily="18" charset="0"/>
            </a:rPr>
            <a:t>Interface linked with President’s Secretariat for Representations </a:t>
          </a:r>
          <a:endParaRPr lang="en-US" sz="2400" dirty="0">
            <a:latin typeface="Baskerville Old Face" panose="02020602080505020303" pitchFamily="18" charset="0"/>
          </a:endParaRPr>
        </a:p>
      </dgm:t>
    </dgm:pt>
    <dgm:pt modelId="{C140FDFC-EFEA-4600-A9C8-F1F1F1FE0783}" type="parTrans" cxnId="{D1EFDD16-0899-4806-AA08-DC27F90E9BF7}">
      <dgm:prSet/>
      <dgm:spPr/>
      <dgm:t>
        <a:bodyPr/>
        <a:lstStyle/>
        <a:p>
          <a:endParaRPr lang="en-US"/>
        </a:p>
      </dgm:t>
    </dgm:pt>
    <dgm:pt modelId="{5109B8AF-3C35-44B5-9CB9-A7B915BA043E}" type="sibTrans" cxnId="{D1EFDD16-0899-4806-AA08-DC27F90E9BF7}">
      <dgm:prSet/>
      <dgm:spPr/>
      <dgm:t>
        <a:bodyPr/>
        <a:lstStyle/>
        <a:p>
          <a:endParaRPr lang="en-US"/>
        </a:p>
      </dgm:t>
    </dgm:pt>
    <dgm:pt modelId="{6FE771CB-20C2-4113-A809-A82571310DC6}">
      <dgm:prSet/>
      <dgm:spPr/>
      <dgm:t>
        <a:bodyPr/>
        <a:lstStyle/>
        <a:p>
          <a:pPr algn="l" rtl="0">
            <a:lnSpc>
              <a:spcPct val="90000"/>
            </a:lnSpc>
          </a:pPr>
          <a:endParaRPr lang="en-US" sz="2900" dirty="0">
            <a:solidFill>
              <a:schemeClr val="tx1">
                <a:lumMod val="95000"/>
                <a:lumOff val="5000"/>
              </a:schemeClr>
            </a:solidFill>
            <a:latin typeface="Baskerville Old Face" panose="02020602080505020303" pitchFamily="18" charset="0"/>
          </a:endParaRPr>
        </a:p>
      </dgm:t>
    </dgm:pt>
    <dgm:pt modelId="{E6175C95-9287-4937-82D6-57E5F3837F4B}" type="parTrans" cxnId="{EAB7E438-7DFC-4665-B7D3-DA21AA34CC51}">
      <dgm:prSet/>
      <dgm:spPr/>
      <dgm:t>
        <a:bodyPr/>
        <a:lstStyle/>
        <a:p>
          <a:endParaRPr lang="en-US"/>
        </a:p>
      </dgm:t>
    </dgm:pt>
    <dgm:pt modelId="{31DBB1C6-78F5-4E72-9C0E-4B97D4F80C1E}" type="sibTrans" cxnId="{EAB7E438-7DFC-4665-B7D3-DA21AA34CC51}">
      <dgm:prSet/>
      <dgm:spPr/>
      <dgm:t>
        <a:bodyPr/>
        <a:lstStyle/>
        <a:p>
          <a:endParaRPr lang="en-US"/>
        </a:p>
      </dgm:t>
    </dgm:pt>
    <dgm:pt modelId="{B7F2C9B4-1543-4685-9617-6358A84B7D67}">
      <dgm:prSet custT="1"/>
      <dgm:spPr/>
      <dgm:t>
        <a:bodyPr/>
        <a:lstStyle/>
        <a:p>
          <a:pPr algn="just">
            <a:lnSpc>
              <a:spcPct val="100000"/>
            </a:lnSpc>
          </a:pPr>
          <a:r>
            <a:rPr lang="en-US" sz="2400" dirty="0" smtClean="0">
              <a:latin typeface="Baskerville Old Face" panose="02020602080505020303" pitchFamily="18" charset="0"/>
            </a:rPr>
            <a:t> Automated transfer of unresolved complaints beyond 30 days to WMS-CMIS via ICR mechanism</a:t>
          </a:r>
          <a:endParaRPr lang="en-US" sz="2400" dirty="0">
            <a:latin typeface="Baskerville Old Face" panose="02020602080505020303" pitchFamily="18" charset="0"/>
          </a:endParaRPr>
        </a:p>
      </dgm:t>
    </dgm:pt>
    <dgm:pt modelId="{C52AFF5E-0869-4E0A-A6D0-2B05EAC4E766}" type="parTrans" cxnId="{957F29EA-9ADD-455A-AD38-29D7E175014E}">
      <dgm:prSet/>
      <dgm:spPr/>
      <dgm:t>
        <a:bodyPr/>
        <a:lstStyle/>
        <a:p>
          <a:endParaRPr lang="en-US"/>
        </a:p>
      </dgm:t>
    </dgm:pt>
    <dgm:pt modelId="{AA474CF4-C86C-4E2A-8EC1-741CA2EF2599}" type="sibTrans" cxnId="{957F29EA-9ADD-455A-AD38-29D7E175014E}">
      <dgm:prSet/>
      <dgm:spPr/>
      <dgm:t>
        <a:bodyPr/>
        <a:lstStyle/>
        <a:p>
          <a:endParaRPr lang="en-US"/>
        </a:p>
      </dgm:t>
    </dgm:pt>
    <dgm:pt modelId="{34656F40-4965-4B46-B7F9-0A5584F3E3D3}" type="pres">
      <dgm:prSet presAssocID="{50D7910A-2E17-4AB0-BDF9-C149FC4D0150}" presName="linear" presStyleCnt="0">
        <dgm:presLayoutVars>
          <dgm:animLvl val="lvl"/>
          <dgm:resizeHandles val="exact"/>
        </dgm:presLayoutVars>
      </dgm:prSet>
      <dgm:spPr/>
      <dgm:t>
        <a:bodyPr/>
        <a:lstStyle/>
        <a:p>
          <a:endParaRPr lang="en-US"/>
        </a:p>
      </dgm:t>
    </dgm:pt>
    <dgm:pt modelId="{932F8AF4-4F15-4434-99EB-BEBA5D052799}" type="pres">
      <dgm:prSet presAssocID="{B8C0D5B6-1339-4FDB-9324-B6E212EF3CE2}" presName="parentText" presStyleLbl="node1" presStyleIdx="0" presStyleCnt="2" custScaleY="68276" custLinFactNeighborX="251" custLinFactNeighborY="-8776">
        <dgm:presLayoutVars>
          <dgm:chMax val="0"/>
          <dgm:bulletEnabled val="1"/>
        </dgm:presLayoutVars>
      </dgm:prSet>
      <dgm:spPr/>
      <dgm:t>
        <a:bodyPr/>
        <a:lstStyle/>
        <a:p>
          <a:endParaRPr lang="en-US"/>
        </a:p>
      </dgm:t>
    </dgm:pt>
    <dgm:pt modelId="{8FA663BA-FC9B-406E-BD38-B5F659E6B58D}" type="pres">
      <dgm:prSet presAssocID="{B8C0D5B6-1339-4FDB-9324-B6E212EF3CE2}" presName="childText" presStyleLbl="revTx" presStyleIdx="0" presStyleCnt="2">
        <dgm:presLayoutVars>
          <dgm:bulletEnabled val="1"/>
        </dgm:presLayoutVars>
      </dgm:prSet>
      <dgm:spPr/>
      <dgm:t>
        <a:bodyPr/>
        <a:lstStyle/>
        <a:p>
          <a:endParaRPr lang="en-US"/>
        </a:p>
      </dgm:t>
    </dgm:pt>
    <dgm:pt modelId="{B36C6002-B9F5-4460-B803-23C599B63CCC}" type="pres">
      <dgm:prSet presAssocID="{2B7FFCAF-3CC9-4482-9D04-847739B2687D}" presName="parentText" presStyleLbl="node1" presStyleIdx="1" presStyleCnt="2" custScaleY="74373" custLinFactNeighborX="9536" custLinFactNeighborY="-15984">
        <dgm:presLayoutVars>
          <dgm:chMax val="0"/>
          <dgm:bulletEnabled val="1"/>
        </dgm:presLayoutVars>
      </dgm:prSet>
      <dgm:spPr/>
      <dgm:t>
        <a:bodyPr/>
        <a:lstStyle/>
        <a:p>
          <a:endParaRPr lang="en-US"/>
        </a:p>
      </dgm:t>
    </dgm:pt>
    <dgm:pt modelId="{03ED614A-0502-4B28-88FA-20995166A574}" type="pres">
      <dgm:prSet presAssocID="{2B7FFCAF-3CC9-4482-9D04-847739B2687D}" presName="childText" presStyleLbl="revTx" presStyleIdx="1" presStyleCnt="2" custScaleY="122637">
        <dgm:presLayoutVars>
          <dgm:bulletEnabled val="1"/>
        </dgm:presLayoutVars>
      </dgm:prSet>
      <dgm:spPr/>
      <dgm:t>
        <a:bodyPr/>
        <a:lstStyle/>
        <a:p>
          <a:endParaRPr lang="en-US"/>
        </a:p>
      </dgm:t>
    </dgm:pt>
  </dgm:ptLst>
  <dgm:cxnLst>
    <dgm:cxn modelId="{B35C9E7C-5B3E-4207-B3D8-988C0E1A6BCC}" srcId="{50D7910A-2E17-4AB0-BDF9-C149FC4D0150}" destId="{B8C0D5B6-1339-4FDB-9324-B6E212EF3CE2}" srcOrd="0" destOrd="0" parTransId="{902B36BE-06C2-4DDB-A18B-E7CD68F7C73A}" sibTransId="{E7FE41A8-7D39-4990-9899-038E8E87E57D}"/>
    <dgm:cxn modelId="{957F29EA-9ADD-455A-AD38-29D7E175014E}" srcId="{B8C0D5B6-1339-4FDB-9324-B6E212EF3CE2}" destId="{B7F2C9B4-1543-4685-9617-6358A84B7D67}" srcOrd="1" destOrd="0" parTransId="{C52AFF5E-0869-4E0A-A6D0-2B05EAC4E766}" sibTransId="{AA474CF4-C86C-4E2A-8EC1-741CA2EF2599}"/>
    <dgm:cxn modelId="{F01B80FC-2B70-449A-94B6-1BBF839E58B3}" type="presOf" srcId="{B8C0D5B6-1339-4FDB-9324-B6E212EF3CE2}" destId="{932F8AF4-4F15-4434-99EB-BEBA5D052799}" srcOrd="0" destOrd="0" presId="urn:microsoft.com/office/officeart/2005/8/layout/vList2"/>
    <dgm:cxn modelId="{2AB9749A-E4C9-4E52-A3E5-492BB00A7659}" type="presOf" srcId="{7A085FC4-EE44-46AC-A63F-8FA4F8DDE3D2}" destId="{03ED614A-0502-4B28-88FA-20995166A574}" srcOrd="0" destOrd="1" presId="urn:microsoft.com/office/officeart/2005/8/layout/vList2"/>
    <dgm:cxn modelId="{CC9A7099-1D8F-43D3-967C-29726DCBACC9}" type="presOf" srcId="{8544C95D-20EB-4ECF-889D-22F2290F0AC9}" destId="{03ED614A-0502-4B28-88FA-20995166A574}" srcOrd="0" destOrd="2" presId="urn:microsoft.com/office/officeart/2005/8/layout/vList2"/>
    <dgm:cxn modelId="{BAA1365D-F007-4383-9A19-FF3E4D087939}" srcId="{B8C0D5B6-1339-4FDB-9324-B6E212EF3CE2}" destId="{586790E7-D5B6-40DF-94D1-ED980D62E71B}" srcOrd="0" destOrd="0" parTransId="{BFAF3C23-A703-49B9-9E8C-F5CAA4E904A7}" sibTransId="{3F0BEFAD-EC78-42E3-9A12-444CD98823BF}"/>
    <dgm:cxn modelId="{A4FF6446-D50A-41A6-BE9C-5735E2F5CC53}" type="presOf" srcId="{6FE771CB-20C2-4113-A809-A82571310DC6}" destId="{8FA663BA-FC9B-406E-BD38-B5F659E6B58D}" srcOrd="0" destOrd="2" presId="urn:microsoft.com/office/officeart/2005/8/layout/vList2"/>
    <dgm:cxn modelId="{9166E34B-3CF6-4B88-BD8A-4433C7EB597A}" type="presOf" srcId="{B7F2C9B4-1543-4685-9617-6358A84B7D67}" destId="{8FA663BA-FC9B-406E-BD38-B5F659E6B58D}" srcOrd="0" destOrd="1" presId="urn:microsoft.com/office/officeart/2005/8/layout/vList2"/>
    <dgm:cxn modelId="{D87AAE81-2BD8-4D8F-A3E4-86430E709B84}" type="presOf" srcId="{50D7910A-2E17-4AB0-BDF9-C149FC4D0150}" destId="{34656F40-4965-4B46-B7F9-0A5584F3E3D3}" srcOrd="0" destOrd="0" presId="urn:microsoft.com/office/officeart/2005/8/layout/vList2"/>
    <dgm:cxn modelId="{EAB7E438-7DFC-4665-B7D3-DA21AA34CC51}" srcId="{B8C0D5B6-1339-4FDB-9324-B6E212EF3CE2}" destId="{6FE771CB-20C2-4113-A809-A82571310DC6}" srcOrd="2" destOrd="0" parTransId="{E6175C95-9287-4937-82D6-57E5F3837F4B}" sibTransId="{31DBB1C6-78F5-4E72-9C0E-4B97D4F80C1E}"/>
    <dgm:cxn modelId="{D1EFDD16-0899-4806-AA08-DC27F90E9BF7}" srcId="{2B7FFCAF-3CC9-4482-9D04-847739B2687D}" destId="{8544C95D-20EB-4ECF-889D-22F2290F0AC9}" srcOrd="2" destOrd="0" parTransId="{C140FDFC-EFEA-4600-A9C8-F1F1F1FE0783}" sibTransId="{5109B8AF-3C35-44B5-9CB9-A7B915BA043E}"/>
    <dgm:cxn modelId="{EBEFD94E-2BBB-48BA-9D69-A1F78626FA62}" type="presOf" srcId="{2B7FFCAF-3CC9-4482-9D04-847739B2687D}" destId="{B36C6002-B9F5-4460-B803-23C599B63CCC}" srcOrd="0" destOrd="0" presId="urn:microsoft.com/office/officeart/2005/8/layout/vList2"/>
    <dgm:cxn modelId="{4031BAF5-62DD-4787-958E-C0382E0BC6B2}" type="presOf" srcId="{50B68D5C-9446-4D15-95CC-F8222F8EDE30}" destId="{03ED614A-0502-4B28-88FA-20995166A574}" srcOrd="0" destOrd="0" presId="urn:microsoft.com/office/officeart/2005/8/layout/vList2"/>
    <dgm:cxn modelId="{902E2334-B41B-45E1-9608-4454FACC204D}" srcId="{2B7FFCAF-3CC9-4482-9D04-847739B2687D}" destId="{7A085FC4-EE44-46AC-A63F-8FA4F8DDE3D2}" srcOrd="1" destOrd="0" parTransId="{B1815E7F-6802-4C42-8F15-139EFDB81E8B}" sibTransId="{B0A5A300-2E27-43F8-853B-7C830E2663E1}"/>
    <dgm:cxn modelId="{DFAD2F55-1023-4C81-8801-E8EA41FDACC9}" type="presOf" srcId="{586790E7-D5B6-40DF-94D1-ED980D62E71B}" destId="{8FA663BA-FC9B-406E-BD38-B5F659E6B58D}" srcOrd="0" destOrd="0" presId="urn:microsoft.com/office/officeart/2005/8/layout/vList2"/>
    <dgm:cxn modelId="{F3592165-7AD7-464B-AD88-E33025393C67}" srcId="{50D7910A-2E17-4AB0-BDF9-C149FC4D0150}" destId="{2B7FFCAF-3CC9-4482-9D04-847739B2687D}" srcOrd="1" destOrd="0" parTransId="{865050E1-C9A5-440B-983E-19CBA4A0C66D}" sibTransId="{2EFE7B54-CF3B-409F-8CB3-F3D5C23CFECD}"/>
    <dgm:cxn modelId="{A4F9A047-88B5-4D3C-BE02-A1286D50E7A6}" srcId="{2B7FFCAF-3CC9-4482-9D04-847739B2687D}" destId="{50B68D5C-9446-4D15-95CC-F8222F8EDE30}" srcOrd="0" destOrd="0" parTransId="{DE6AF9AD-33F9-4434-897A-4EEFA96DA661}" sibTransId="{C5D1B748-1CE1-4EC6-BD6B-A482FB996AFC}"/>
    <dgm:cxn modelId="{3B61E259-9D41-427F-9B64-61A0952AD19C}" type="presParOf" srcId="{34656F40-4965-4B46-B7F9-0A5584F3E3D3}" destId="{932F8AF4-4F15-4434-99EB-BEBA5D052799}" srcOrd="0" destOrd="0" presId="urn:microsoft.com/office/officeart/2005/8/layout/vList2"/>
    <dgm:cxn modelId="{D2E048B7-E30C-403A-A4A4-1FA9377C2B73}" type="presParOf" srcId="{34656F40-4965-4B46-B7F9-0A5584F3E3D3}" destId="{8FA663BA-FC9B-406E-BD38-B5F659E6B58D}" srcOrd="1" destOrd="0" presId="urn:microsoft.com/office/officeart/2005/8/layout/vList2"/>
    <dgm:cxn modelId="{C6E49F72-3E4A-4515-A146-F3067B1C1399}" type="presParOf" srcId="{34656F40-4965-4B46-B7F9-0A5584F3E3D3}" destId="{B36C6002-B9F5-4460-B803-23C599B63CCC}" srcOrd="2" destOrd="0" presId="urn:microsoft.com/office/officeart/2005/8/layout/vList2"/>
    <dgm:cxn modelId="{D1860832-1386-4925-8897-ED0FF2E2354A}" type="presParOf" srcId="{34656F40-4965-4B46-B7F9-0A5584F3E3D3}" destId="{03ED614A-0502-4B28-88FA-20995166A57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20C71D-2960-4CC9-AB04-264AC1C42AA5}" type="doc">
      <dgm:prSet loTypeId="urn:microsoft.com/office/officeart/2005/8/layout/radial3" loCatId="cycle" qsTypeId="urn:microsoft.com/office/officeart/2005/8/quickstyle/simple5" qsCatId="simple" csTypeId="urn:microsoft.com/office/officeart/2005/8/colors/accent6_4" csCatId="accent6" phldr="1"/>
      <dgm:spPr/>
      <dgm:t>
        <a:bodyPr/>
        <a:lstStyle/>
        <a:p>
          <a:endParaRPr lang="en-US"/>
        </a:p>
      </dgm:t>
    </dgm:pt>
    <dgm:pt modelId="{EBC11114-0801-4EFA-AAF1-23655C00177C}">
      <dgm:prSet phldrT="[Text]" custT="1"/>
      <dgm:spPr/>
      <dgm:t>
        <a:bodyPr/>
        <a:lstStyle/>
        <a:p>
          <a:r>
            <a:rPr lang="en-US" sz="2400" dirty="0" smtClean="0">
              <a:latin typeface="Baskerville Old Face" panose="02020602080505020303" pitchFamily="18" charset="0"/>
            </a:rPr>
            <a:t>24 X 7 Online Centralized Complaint Management Information System (CMIS)</a:t>
          </a:r>
          <a:endParaRPr lang="en-US" sz="2400" dirty="0">
            <a:latin typeface="Baskerville Old Face" panose="02020602080505020303" pitchFamily="18" charset="0"/>
          </a:endParaRPr>
        </a:p>
      </dgm:t>
    </dgm:pt>
    <dgm:pt modelId="{182D3969-DA60-4243-8F6D-FAFA9BD1C99D}" type="parTrans" cxnId="{DD319483-C2F6-4067-A8B5-94E020CF10E3}">
      <dgm:prSet/>
      <dgm:spPr/>
      <dgm:t>
        <a:bodyPr/>
        <a:lstStyle/>
        <a:p>
          <a:endParaRPr lang="en-US"/>
        </a:p>
      </dgm:t>
    </dgm:pt>
    <dgm:pt modelId="{CD9A966F-A763-4677-B3DA-DC9FAA948177}" type="sibTrans" cxnId="{DD319483-C2F6-4067-A8B5-94E020CF10E3}">
      <dgm:prSet/>
      <dgm:spPr/>
      <dgm:t>
        <a:bodyPr/>
        <a:lstStyle/>
        <a:p>
          <a:endParaRPr lang="en-US"/>
        </a:p>
      </dgm:t>
    </dgm:pt>
    <dgm:pt modelId="{C3ACE821-EF4B-496B-A237-828E31778D8A}">
      <dgm:prSet phldrT="[Text]" custT="1"/>
      <dgm:spPr/>
      <dgm:t>
        <a:bodyPr/>
        <a:lstStyle/>
        <a:p>
          <a:r>
            <a:rPr lang="en-US" sz="2000" dirty="0" smtClean="0">
              <a:latin typeface="Baskerville Old Face" panose="02020602080505020303" pitchFamily="18" charset="0"/>
            </a:rPr>
            <a:t>Online Complaint Registration, Online Status, Mobile App</a:t>
          </a:r>
          <a:endParaRPr lang="en-US" sz="2000" dirty="0">
            <a:latin typeface="Baskerville Old Face" panose="02020602080505020303" pitchFamily="18" charset="0"/>
          </a:endParaRPr>
        </a:p>
      </dgm:t>
    </dgm:pt>
    <dgm:pt modelId="{F6089C92-6DD6-46A5-8AA9-740719879D81}" type="parTrans" cxnId="{EFF41968-C23C-4104-A7A0-06FE71C3E984}">
      <dgm:prSet/>
      <dgm:spPr/>
      <dgm:t>
        <a:bodyPr/>
        <a:lstStyle/>
        <a:p>
          <a:endParaRPr lang="en-US"/>
        </a:p>
      </dgm:t>
    </dgm:pt>
    <dgm:pt modelId="{3DD70ADE-13AD-4F32-A953-EB7A68BA98AA}" type="sibTrans" cxnId="{EFF41968-C23C-4104-A7A0-06FE71C3E984}">
      <dgm:prSet/>
      <dgm:spPr/>
      <dgm:t>
        <a:bodyPr/>
        <a:lstStyle/>
        <a:p>
          <a:endParaRPr lang="en-US"/>
        </a:p>
      </dgm:t>
    </dgm:pt>
    <dgm:pt modelId="{161224FC-BC57-4D46-92D9-0F1C517A2A81}">
      <dgm:prSet phldrT="[Text]" custT="1"/>
      <dgm:spPr/>
      <dgm:t>
        <a:bodyPr/>
        <a:lstStyle/>
        <a:p>
          <a:r>
            <a:rPr lang="en-US" sz="2000" dirty="0" smtClean="0">
              <a:latin typeface="Baskerville Old Face" panose="02020602080505020303" pitchFamily="18" charset="0"/>
            </a:rPr>
            <a:t>WMS Regional Offices</a:t>
          </a:r>
          <a:endParaRPr lang="en-US" sz="2000" dirty="0">
            <a:latin typeface="Baskerville Old Face" panose="02020602080505020303" pitchFamily="18" charset="0"/>
          </a:endParaRPr>
        </a:p>
      </dgm:t>
    </dgm:pt>
    <dgm:pt modelId="{92C4AA08-76CB-4E50-B3CD-110F94ED763B}" type="parTrans" cxnId="{694C0886-E9DA-4B4A-B2DB-B5CCB66D9296}">
      <dgm:prSet/>
      <dgm:spPr/>
      <dgm:t>
        <a:bodyPr/>
        <a:lstStyle/>
        <a:p>
          <a:endParaRPr lang="en-US"/>
        </a:p>
      </dgm:t>
    </dgm:pt>
    <dgm:pt modelId="{D08F0DD8-0653-4C61-8B3B-9124F9AED1F4}" type="sibTrans" cxnId="{694C0886-E9DA-4B4A-B2DB-B5CCB66D9296}">
      <dgm:prSet/>
      <dgm:spPr/>
      <dgm:t>
        <a:bodyPr/>
        <a:lstStyle/>
        <a:p>
          <a:endParaRPr lang="en-US"/>
        </a:p>
      </dgm:t>
    </dgm:pt>
    <dgm:pt modelId="{3BC55C7B-D8B1-4082-95C3-BB7D9B073526}">
      <dgm:prSet phldrT="[Text]" custT="1"/>
      <dgm:spPr/>
      <dgm:t>
        <a:bodyPr/>
        <a:lstStyle/>
        <a:p>
          <a:r>
            <a:rPr lang="en-US" sz="2000" dirty="0" smtClean="0">
              <a:latin typeface="Baskerville Old Face" panose="02020602080505020303" pitchFamily="18" charset="0"/>
            </a:rPr>
            <a:t>President Secretariat</a:t>
          </a:r>
          <a:endParaRPr lang="en-US" sz="2000" dirty="0">
            <a:latin typeface="Baskerville Old Face" panose="02020602080505020303" pitchFamily="18" charset="0"/>
          </a:endParaRPr>
        </a:p>
      </dgm:t>
    </dgm:pt>
    <dgm:pt modelId="{ABA4DD86-6A97-4A1E-B89A-4BB0DBFE14D8}" type="parTrans" cxnId="{EF8A34F2-216C-4944-98B0-664ACC4A6446}">
      <dgm:prSet/>
      <dgm:spPr/>
      <dgm:t>
        <a:bodyPr/>
        <a:lstStyle/>
        <a:p>
          <a:endParaRPr lang="en-US"/>
        </a:p>
      </dgm:t>
    </dgm:pt>
    <dgm:pt modelId="{BED8F7A5-BC05-4A36-A78E-F18B8ADA3E99}" type="sibTrans" cxnId="{EF8A34F2-216C-4944-98B0-664ACC4A6446}">
      <dgm:prSet/>
      <dgm:spPr/>
      <dgm:t>
        <a:bodyPr/>
        <a:lstStyle/>
        <a:p>
          <a:endParaRPr lang="en-US"/>
        </a:p>
      </dgm:t>
    </dgm:pt>
    <dgm:pt modelId="{3DB947B7-4DBE-4617-B862-80CAAD1A540F}">
      <dgm:prSet phldrT="[Text]" custT="1"/>
      <dgm:spPr/>
      <dgm:t>
        <a:bodyPr/>
        <a:lstStyle/>
        <a:p>
          <a:r>
            <a:rPr lang="en-US" sz="1800" dirty="0" smtClean="0">
              <a:latin typeface="Baskerville Old Face" panose="02020602080505020303" pitchFamily="18" charset="0"/>
            </a:rPr>
            <a:t>All Federal and Provincial Ombudsman Offices</a:t>
          </a:r>
          <a:endParaRPr lang="en-US" sz="1800" dirty="0">
            <a:latin typeface="Baskerville Old Face" panose="02020602080505020303" pitchFamily="18" charset="0"/>
          </a:endParaRPr>
        </a:p>
      </dgm:t>
    </dgm:pt>
    <dgm:pt modelId="{AF1AFD11-A806-472F-A142-CF1602C47530}" type="parTrans" cxnId="{B2215258-155B-47A1-B456-87C3FC607895}">
      <dgm:prSet/>
      <dgm:spPr/>
      <dgm:t>
        <a:bodyPr/>
        <a:lstStyle/>
        <a:p>
          <a:endParaRPr lang="en-US"/>
        </a:p>
      </dgm:t>
    </dgm:pt>
    <dgm:pt modelId="{2578F9DE-B550-45B6-BF53-FA80B7E88C11}" type="sibTrans" cxnId="{B2215258-155B-47A1-B456-87C3FC607895}">
      <dgm:prSet/>
      <dgm:spPr/>
      <dgm:t>
        <a:bodyPr/>
        <a:lstStyle/>
        <a:p>
          <a:endParaRPr lang="en-US"/>
        </a:p>
      </dgm:t>
    </dgm:pt>
    <dgm:pt modelId="{1D186B98-5083-49DB-95B1-4975C5784AFE}">
      <dgm:prSet phldrT="[Text]" custT="1"/>
      <dgm:spPr/>
      <dgm:t>
        <a:bodyPr/>
        <a:lstStyle/>
        <a:p>
          <a:r>
            <a:rPr lang="en-US" sz="1800" dirty="0" smtClean="0">
              <a:latin typeface="Baskerville Old Face" panose="02020602080505020303" pitchFamily="18" charset="0"/>
            </a:rPr>
            <a:t>Overseas Pakistani Complaint </a:t>
          </a:r>
        </a:p>
      </dgm:t>
    </dgm:pt>
    <dgm:pt modelId="{40EFB535-C48C-47C5-9FF2-89F4870E772D}" type="parTrans" cxnId="{C657CCD2-8A03-4E9E-B699-92ED32935E46}">
      <dgm:prSet/>
      <dgm:spPr/>
      <dgm:t>
        <a:bodyPr/>
        <a:lstStyle/>
        <a:p>
          <a:endParaRPr lang="en-US"/>
        </a:p>
      </dgm:t>
    </dgm:pt>
    <dgm:pt modelId="{366E5E27-A224-4997-B14C-873A4D362838}" type="sibTrans" cxnId="{C657CCD2-8A03-4E9E-B699-92ED32935E46}">
      <dgm:prSet/>
      <dgm:spPr/>
      <dgm:t>
        <a:bodyPr/>
        <a:lstStyle/>
        <a:p>
          <a:endParaRPr lang="en-US"/>
        </a:p>
      </dgm:t>
    </dgm:pt>
    <dgm:pt modelId="{F92887F6-EF58-43F2-8B82-28F2331E2E4B}">
      <dgm:prSet phldrT="[Text]" custT="1"/>
      <dgm:spPr/>
      <dgm:t>
        <a:bodyPr/>
        <a:lstStyle/>
        <a:p>
          <a:r>
            <a:rPr lang="en-US" sz="2000" dirty="0" smtClean="0">
              <a:latin typeface="Baskerville Old Face" panose="02020602080505020303" pitchFamily="18" charset="0"/>
            </a:rPr>
            <a:t>Integrated Complaint Resolution (ICR) </a:t>
          </a:r>
        </a:p>
        <a:p>
          <a:r>
            <a:rPr lang="en-US" sz="1600" dirty="0" smtClean="0">
              <a:latin typeface="Baskerville Old Face" panose="02020602080505020303" pitchFamily="18" charset="0"/>
            </a:rPr>
            <a:t>213 agencies, </a:t>
          </a:r>
          <a:endParaRPr lang="en-US" sz="1600" dirty="0">
            <a:latin typeface="Baskerville Old Face" panose="02020602080505020303" pitchFamily="18" charset="0"/>
          </a:endParaRPr>
        </a:p>
      </dgm:t>
    </dgm:pt>
    <dgm:pt modelId="{683DEFBD-139C-425C-B9C1-D320F273C0CF}" type="parTrans" cxnId="{014397BC-E06B-4C4D-9AC2-62D2148F5473}">
      <dgm:prSet/>
      <dgm:spPr/>
      <dgm:t>
        <a:bodyPr/>
        <a:lstStyle/>
        <a:p>
          <a:endParaRPr lang="en-US"/>
        </a:p>
      </dgm:t>
    </dgm:pt>
    <dgm:pt modelId="{28035EE1-4A16-41D9-BA14-611A1CBB736C}" type="sibTrans" cxnId="{014397BC-E06B-4C4D-9AC2-62D2148F5473}">
      <dgm:prSet/>
      <dgm:spPr/>
      <dgm:t>
        <a:bodyPr/>
        <a:lstStyle/>
        <a:p>
          <a:endParaRPr lang="en-US"/>
        </a:p>
      </dgm:t>
    </dgm:pt>
    <dgm:pt modelId="{01F6D635-9DC8-4C10-A649-C5F97950DFA2}" type="pres">
      <dgm:prSet presAssocID="{2B20C71D-2960-4CC9-AB04-264AC1C42AA5}" presName="composite" presStyleCnt="0">
        <dgm:presLayoutVars>
          <dgm:chMax val="1"/>
          <dgm:dir/>
          <dgm:resizeHandles val="exact"/>
        </dgm:presLayoutVars>
      </dgm:prSet>
      <dgm:spPr/>
      <dgm:t>
        <a:bodyPr/>
        <a:lstStyle/>
        <a:p>
          <a:endParaRPr lang="en-US"/>
        </a:p>
      </dgm:t>
    </dgm:pt>
    <dgm:pt modelId="{55D6068D-9285-4EC5-B0BF-78A9DBA1A3A7}" type="pres">
      <dgm:prSet presAssocID="{2B20C71D-2960-4CC9-AB04-264AC1C42AA5}" presName="radial" presStyleCnt="0">
        <dgm:presLayoutVars>
          <dgm:animLvl val="ctr"/>
        </dgm:presLayoutVars>
      </dgm:prSet>
      <dgm:spPr/>
    </dgm:pt>
    <dgm:pt modelId="{DD840EEC-19A7-4CF4-A0F4-07511692962C}" type="pres">
      <dgm:prSet presAssocID="{EBC11114-0801-4EFA-AAF1-23655C00177C}" presName="centerShape" presStyleLbl="vennNode1" presStyleIdx="0" presStyleCnt="7" custScaleX="94766" custScaleY="83570" custLinFactNeighborY="298"/>
      <dgm:spPr/>
      <dgm:t>
        <a:bodyPr/>
        <a:lstStyle/>
        <a:p>
          <a:endParaRPr lang="en-US"/>
        </a:p>
      </dgm:t>
    </dgm:pt>
    <dgm:pt modelId="{5BDEDEDF-6D05-422D-B32A-FF8FDD606964}" type="pres">
      <dgm:prSet presAssocID="{C3ACE821-EF4B-496B-A237-828E31778D8A}" presName="node" presStyleLbl="vennNode1" presStyleIdx="1" presStyleCnt="7" custScaleX="152610" custScaleY="119341" custRadScaleRad="120555" custRadScaleInc="199853">
        <dgm:presLayoutVars>
          <dgm:bulletEnabled val="1"/>
        </dgm:presLayoutVars>
      </dgm:prSet>
      <dgm:spPr/>
      <dgm:t>
        <a:bodyPr/>
        <a:lstStyle/>
        <a:p>
          <a:endParaRPr lang="en-US"/>
        </a:p>
      </dgm:t>
    </dgm:pt>
    <dgm:pt modelId="{D1C5BB47-930B-4951-8F49-89EF9B9D2693}" type="pres">
      <dgm:prSet presAssocID="{161224FC-BC57-4D46-92D9-0F1C517A2A81}" presName="node" presStyleLbl="vennNode1" presStyleIdx="2" presStyleCnt="7" custScaleX="133769" custScaleY="120210" custRadScaleRad="114498" custRadScaleInc="2114">
        <dgm:presLayoutVars>
          <dgm:bulletEnabled val="1"/>
        </dgm:presLayoutVars>
      </dgm:prSet>
      <dgm:spPr/>
      <dgm:t>
        <a:bodyPr/>
        <a:lstStyle/>
        <a:p>
          <a:endParaRPr lang="en-US"/>
        </a:p>
      </dgm:t>
    </dgm:pt>
    <dgm:pt modelId="{B5EE01BD-811B-420F-B2CA-8CC31D29647F}" type="pres">
      <dgm:prSet presAssocID="{3BC55C7B-D8B1-4082-95C3-BB7D9B073526}" presName="node" presStyleLbl="vennNode1" presStyleIdx="3" presStyleCnt="7" custRadScaleRad="94590" custRadScaleInc="-195967">
        <dgm:presLayoutVars>
          <dgm:bulletEnabled val="1"/>
        </dgm:presLayoutVars>
      </dgm:prSet>
      <dgm:spPr/>
      <dgm:t>
        <a:bodyPr/>
        <a:lstStyle/>
        <a:p>
          <a:endParaRPr lang="en-US"/>
        </a:p>
      </dgm:t>
    </dgm:pt>
    <dgm:pt modelId="{49F5B15C-D312-4ABE-89AF-0BAAE966D6F5}" type="pres">
      <dgm:prSet presAssocID="{3DB947B7-4DBE-4617-B862-80CAAD1A540F}" presName="node" presStyleLbl="vennNode1" presStyleIdx="4" presStyleCnt="7">
        <dgm:presLayoutVars>
          <dgm:bulletEnabled val="1"/>
        </dgm:presLayoutVars>
      </dgm:prSet>
      <dgm:spPr/>
      <dgm:t>
        <a:bodyPr/>
        <a:lstStyle/>
        <a:p>
          <a:endParaRPr lang="en-US"/>
        </a:p>
      </dgm:t>
    </dgm:pt>
    <dgm:pt modelId="{7F4EF31C-E188-44AA-BE15-E650CF20AB03}" type="pres">
      <dgm:prSet presAssocID="{1D186B98-5083-49DB-95B1-4975C5784AFE}" presName="node" presStyleLbl="vennNode1" presStyleIdx="5" presStyleCnt="7" custScaleX="142375" custScaleY="127964" custRadScaleRad="114263" custRadScaleInc="8951">
        <dgm:presLayoutVars>
          <dgm:bulletEnabled val="1"/>
        </dgm:presLayoutVars>
      </dgm:prSet>
      <dgm:spPr/>
      <dgm:t>
        <a:bodyPr/>
        <a:lstStyle/>
        <a:p>
          <a:endParaRPr lang="en-US"/>
        </a:p>
      </dgm:t>
    </dgm:pt>
    <dgm:pt modelId="{3A1A2E4E-7FF0-414F-AF3D-461677AFBF0F}" type="pres">
      <dgm:prSet presAssocID="{F92887F6-EF58-43F2-8B82-28F2331E2E4B}" presName="node" presStyleLbl="vennNode1" presStyleIdx="6" presStyleCnt="7" custScaleX="145826" custScaleY="127964" custRadScaleRad="116058" custRadScaleInc="-1451">
        <dgm:presLayoutVars>
          <dgm:bulletEnabled val="1"/>
        </dgm:presLayoutVars>
      </dgm:prSet>
      <dgm:spPr/>
      <dgm:t>
        <a:bodyPr/>
        <a:lstStyle/>
        <a:p>
          <a:endParaRPr lang="en-US"/>
        </a:p>
      </dgm:t>
    </dgm:pt>
  </dgm:ptLst>
  <dgm:cxnLst>
    <dgm:cxn modelId="{90B0B47F-C348-4F12-B74D-58402917BAAF}" type="presOf" srcId="{161224FC-BC57-4D46-92D9-0F1C517A2A81}" destId="{D1C5BB47-930B-4951-8F49-89EF9B9D2693}" srcOrd="0" destOrd="0" presId="urn:microsoft.com/office/officeart/2005/8/layout/radial3"/>
    <dgm:cxn modelId="{B2215258-155B-47A1-B456-87C3FC607895}" srcId="{EBC11114-0801-4EFA-AAF1-23655C00177C}" destId="{3DB947B7-4DBE-4617-B862-80CAAD1A540F}" srcOrd="3" destOrd="0" parTransId="{AF1AFD11-A806-472F-A142-CF1602C47530}" sibTransId="{2578F9DE-B550-45B6-BF53-FA80B7E88C11}"/>
    <dgm:cxn modelId="{7CDD1FDE-35B5-4B79-BFE3-065BC056E53E}" type="presOf" srcId="{3DB947B7-4DBE-4617-B862-80CAAD1A540F}" destId="{49F5B15C-D312-4ABE-89AF-0BAAE966D6F5}" srcOrd="0" destOrd="0" presId="urn:microsoft.com/office/officeart/2005/8/layout/radial3"/>
    <dgm:cxn modelId="{694C0886-E9DA-4B4A-B2DB-B5CCB66D9296}" srcId="{EBC11114-0801-4EFA-AAF1-23655C00177C}" destId="{161224FC-BC57-4D46-92D9-0F1C517A2A81}" srcOrd="1" destOrd="0" parTransId="{92C4AA08-76CB-4E50-B3CD-110F94ED763B}" sibTransId="{D08F0DD8-0653-4C61-8B3B-9124F9AED1F4}"/>
    <dgm:cxn modelId="{7622542C-4909-44DE-973F-78A0B982AF4D}" type="presOf" srcId="{F92887F6-EF58-43F2-8B82-28F2331E2E4B}" destId="{3A1A2E4E-7FF0-414F-AF3D-461677AFBF0F}" srcOrd="0" destOrd="0" presId="urn:microsoft.com/office/officeart/2005/8/layout/radial3"/>
    <dgm:cxn modelId="{61E8452D-43B4-4EB0-98B0-BAB29501594A}" type="presOf" srcId="{EBC11114-0801-4EFA-AAF1-23655C00177C}" destId="{DD840EEC-19A7-4CF4-A0F4-07511692962C}" srcOrd="0" destOrd="0" presId="urn:microsoft.com/office/officeart/2005/8/layout/radial3"/>
    <dgm:cxn modelId="{014397BC-E06B-4C4D-9AC2-62D2148F5473}" srcId="{EBC11114-0801-4EFA-AAF1-23655C00177C}" destId="{F92887F6-EF58-43F2-8B82-28F2331E2E4B}" srcOrd="5" destOrd="0" parTransId="{683DEFBD-139C-425C-B9C1-D320F273C0CF}" sibTransId="{28035EE1-4A16-41D9-BA14-611A1CBB736C}"/>
    <dgm:cxn modelId="{EFF41968-C23C-4104-A7A0-06FE71C3E984}" srcId="{EBC11114-0801-4EFA-AAF1-23655C00177C}" destId="{C3ACE821-EF4B-496B-A237-828E31778D8A}" srcOrd="0" destOrd="0" parTransId="{F6089C92-6DD6-46A5-8AA9-740719879D81}" sibTransId="{3DD70ADE-13AD-4F32-A953-EB7A68BA98AA}"/>
    <dgm:cxn modelId="{2BE69D68-9D80-46C8-83EE-0F316891DC4D}" type="presOf" srcId="{C3ACE821-EF4B-496B-A237-828E31778D8A}" destId="{5BDEDEDF-6D05-422D-B32A-FF8FDD606964}" srcOrd="0" destOrd="0" presId="urn:microsoft.com/office/officeart/2005/8/layout/radial3"/>
    <dgm:cxn modelId="{D32E782F-AF37-413B-9ADE-D7A098DA2202}" type="presOf" srcId="{1D186B98-5083-49DB-95B1-4975C5784AFE}" destId="{7F4EF31C-E188-44AA-BE15-E650CF20AB03}" srcOrd="0" destOrd="0" presId="urn:microsoft.com/office/officeart/2005/8/layout/radial3"/>
    <dgm:cxn modelId="{A336BC6F-DF0F-42E8-8D70-D4E2BC470054}" type="presOf" srcId="{3BC55C7B-D8B1-4082-95C3-BB7D9B073526}" destId="{B5EE01BD-811B-420F-B2CA-8CC31D29647F}" srcOrd="0" destOrd="0" presId="urn:microsoft.com/office/officeart/2005/8/layout/radial3"/>
    <dgm:cxn modelId="{EF8A34F2-216C-4944-98B0-664ACC4A6446}" srcId="{EBC11114-0801-4EFA-AAF1-23655C00177C}" destId="{3BC55C7B-D8B1-4082-95C3-BB7D9B073526}" srcOrd="2" destOrd="0" parTransId="{ABA4DD86-6A97-4A1E-B89A-4BB0DBFE14D8}" sibTransId="{BED8F7A5-BC05-4A36-A78E-F18B8ADA3E99}"/>
    <dgm:cxn modelId="{DD319483-C2F6-4067-A8B5-94E020CF10E3}" srcId="{2B20C71D-2960-4CC9-AB04-264AC1C42AA5}" destId="{EBC11114-0801-4EFA-AAF1-23655C00177C}" srcOrd="0" destOrd="0" parTransId="{182D3969-DA60-4243-8F6D-FAFA9BD1C99D}" sibTransId="{CD9A966F-A763-4677-B3DA-DC9FAA948177}"/>
    <dgm:cxn modelId="{C657CCD2-8A03-4E9E-B699-92ED32935E46}" srcId="{EBC11114-0801-4EFA-AAF1-23655C00177C}" destId="{1D186B98-5083-49DB-95B1-4975C5784AFE}" srcOrd="4" destOrd="0" parTransId="{40EFB535-C48C-47C5-9FF2-89F4870E772D}" sibTransId="{366E5E27-A224-4997-B14C-873A4D362838}"/>
    <dgm:cxn modelId="{F6D6279B-D113-46F2-8956-D2CEDD92FFF7}" type="presOf" srcId="{2B20C71D-2960-4CC9-AB04-264AC1C42AA5}" destId="{01F6D635-9DC8-4C10-A649-C5F97950DFA2}" srcOrd="0" destOrd="0" presId="urn:microsoft.com/office/officeart/2005/8/layout/radial3"/>
    <dgm:cxn modelId="{91DB7F5D-B6F3-45B3-8C1F-13B74B3F60C0}" type="presParOf" srcId="{01F6D635-9DC8-4C10-A649-C5F97950DFA2}" destId="{55D6068D-9285-4EC5-B0BF-78A9DBA1A3A7}" srcOrd="0" destOrd="0" presId="urn:microsoft.com/office/officeart/2005/8/layout/radial3"/>
    <dgm:cxn modelId="{4E36C732-D59A-452E-8EAA-0314276E9AD9}" type="presParOf" srcId="{55D6068D-9285-4EC5-B0BF-78A9DBA1A3A7}" destId="{DD840EEC-19A7-4CF4-A0F4-07511692962C}" srcOrd="0" destOrd="0" presId="urn:microsoft.com/office/officeart/2005/8/layout/radial3"/>
    <dgm:cxn modelId="{1A150E1E-94FB-4888-9283-A11687DD9B20}" type="presParOf" srcId="{55D6068D-9285-4EC5-B0BF-78A9DBA1A3A7}" destId="{5BDEDEDF-6D05-422D-B32A-FF8FDD606964}" srcOrd="1" destOrd="0" presId="urn:microsoft.com/office/officeart/2005/8/layout/radial3"/>
    <dgm:cxn modelId="{726912DC-FD44-4F8E-9B5A-821647C63455}" type="presParOf" srcId="{55D6068D-9285-4EC5-B0BF-78A9DBA1A3A7}" destId="{D1C5BB47-930B-4951-8F49-89EF9B9D2693}" srcOrd="2" destOrd="0" presId="urn:microsoft.com/office/officeart/2005/8/layout/radial3"/>
    <dgm:cxn modelId="{7F649179-EB8B-465A-B71A-D2C30A8ED572}" type="presParOf" srcId="{55D6068D-9285-4EC5-B0BF-78A9DBA1A3A7}" destId="{B5EE01BD-811B-420F-B2CA-8CC31D29647F}" srcOrd="3" destOrd="0" presId="urn:microsoft.com/office/officeart/2005/8/layout/radial3"/>
    <dgm:cxn modelId="{D763531C-6222-4821-A9F1-DD4064A71FD6}" type="presParOf" srcId="{55D6068D-9285-4EC5-B0BF-78A9DBA1A3A7}" destId="{49F5B15C-D312-4ABE-89AF-0BAAE966D6F5}" srcOrd="4" destOrd="0" presId="urn:microsoft.com/office/officeart/2005/8/layout/radial3"/>
    <dgm:cxn modelId="{934270CD-AC7B-428F-A40F-0286AD626758}" type="presParOf" srcId="{55D6068D-9285-4EC5-B0BF-78A9DBA1A3A7}" destId="{7F4EF31C-E188-44AA-BE15-E650CF20AB03}" srcOrd="5" destOrd="0" presId="urn:microsoft.com/office/officeart/2005/8/layout/radial3"/>
    <dgm:cxn modelId="{E285CD12-E707-4050-BBD9-22B58FDABF12}" type="presParOf" srcId="{55D6068D-9285-4EC5-B0BF-78A9DBA1A3A7}" destId="{3A1A2E4E-7FF0-414F-AF3D-461677AFBF0F}"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8D2622-6713-47A1-8BEA-35898F2B5028}" type="doc">
      <dgm:prSet loTypeId="urn:microsoft.com/office/officeart/2005/8/layout/default#1" loCatId="list" qsTypeId="urn:microsoft.com/office/officeart/2005/8/quickstyle/simple4" qsCatId="simple" csTypeId="urn:microsoft.com/office/officeart/2005/8/colors/accent6_4" csCatId="accent6" phldr="1"/>
      <dgm:spPr/>
      <dgm:t>
        <a:bodyPr/>
        <a:lstStyle/>
        <a:p>
          <a:endParaRPr lang="en-US"/>
        </a:p>
      </dgm:t>
    </dgm:pt>
    <dgm:pt modelId="{B91183E6-DF20-4253-A58C-2972EFDC3C0B}">
      <dgm:prSet phldrT="[Text]"/>
      <dgm:spPr/>
      <dgm:t>
        <a:bodyPr/>
        <a:lstStyle/>
        <a:p>
          <a:r>
            <a:rPr lang="en-US" dirty="0" smtClean="0">
              <a:solidFill>
                <a:schemeClr val="tx1"/>
              </a:solidFill>
              <a:latin typeface="Baskerville Old Face" panose="02020602080505020303" pitchFamily="18" charset="0"/>
            </a:rPr>
            <a:t>OCR</a:t>
          </a:r>
          <a:endParaRPr lang="en-US" dirty="0">
            <a:solidFill>
              <a:schemeClr val="tx1"/>
            </a:solidFill>
            <a:latin typeface="Baskerville Old Face" panose="02020602080505020303" pitchFamily="18" charset="0"/>
          </a:endParaRPr>
        </a:p>
      </dgm:t>
    </dgm:pt>
    <dgm:pt modelId="{261849A8-916E-4384-BD39-9BAD67F8BF6D}" type="parTrans" cxnId="{BFDFF6BC-34A3-4848-8099-F09FD58D5A32}">
      <dgm:prSet/>
      <dgm:spPr/>
      <dgm:t>
        <a:bodyPr/>
        <a:lstStyle/>
        <a:p>
          <a:endParaRPr lang="en-US"/>
        </a:p>
      </dgm:t>
    </dgm:pt>
    <dgm:pt modelId="{461D4152-91E3-4447-BFF9-E62B5DE50B9F}" type="sibTrans" cxnId="{BFDFF6BC-34A3-4848-8099-F09FD58D5A32}">
      <dgm:prSet/>
      <dgm:spPr/>
      <dgm:t>
        <a:bodyPr/>
        <a:lstStyle/>
        <a:p>
          <a:endParaRPr lang="en-US"/>
        </a:p>
      </dgm:t>
    </dgm:pt>
    <dgm:pt modelId="{41E4A737-BC0A-42AC-AD52-48624670D9A2}">
      <dgm:prSet phldrT="[Text]"/>
      <dgm:spPr/>
      <dgm:t>
        <a:bodyPr/>
        <a:lstStyle/>
        <a:p>
          <a:r>
            <a:rPr lang="en-US" dirty="0" smtClean="0">
              <a:solidFill>
                <a:schemeClr val="tx1"/>
              </a:solidFill>
              <a:latin typeface="Baskerville Old Face" panose="02020602080505020303" pitchFamily="18" charset="0"/>
            </a:rPr>
            <a:t>Khuli Kutcheries</a:t>
          </a:r>
          <a:endParaRPr lang="en-US" dirty="0">
            <a:solidFill>
              <a:schemeClr val="tx1"/>
            </a:solidFill>
            <a:latin typeface="Baskerville Old Face" panose="02020602080505020303" pitchFamily="18" charset="0"/>
          </a:endParaRPr>
        </a:p>
      </dgm:t>
    </dgm:pt>
    <dgm:pt modelId="{F5C2044B-944C-47CA-B32D-5D1642E7E5A3}" type="parTrans" cxnId="{BF3881C4-A985-42A4-898A-8B0EF1D71856}">
      <dgm:prSet/>
      <dgm:spPr/>
      <dgm:t>
        <a:bodyPr/>
        <a:lstStyle/>
        <a:p>
          <a:endParaRPr lang="en-US"/>
        </a:p>
      </dgm:t>
    </dgm:pt>
    <dgm:pt modelId="{AF2B4074-176C-4046-ACF5-B25DC71BC499}" type="sibTrans" cxnId="{BF3881C4-A985-42A4-898A-8B0EF1D71856}">
      <dgm:prSet/>
      <dgm:spPr/>
      <dgm:t>
        <a:bodyPr/>
        <a:lstStyle/>
        <a:p>
          <a:endParaRPr lang="en-US"/>
        </a:p>
      </dgm:t>
    </dgm:pt>
    <dgm:pt modelId="{1B00F886-54BE-4CE9-8BF1-2C9891F15E84}">
      <dgm:prSet phldrT="[Text]"/>
      <dgm:spPr/>
      <dgm:t>
        <a:bodyPr/>
        <a:lstStyle/>
        <a:p>
          <a:r>
            <a:rPr lang="en-US" dirty="0" smtClean="0">
              <a:solidFill>
                <a:schemeClr val="tx1"/>
              </a:solidFill>
              <a:latin typeface="Baskerville Old Face" panose="02020602080505020303" pitchFamily="18" charset="0"/>
            </a:rPr>
            <a:t>Inspection Visits</a:t>
          </a:r>
          <a:endParaRPr lang="en-US" dirty="0">
            <a:solidFill>
              <a:schemeClr val="tx1"/>
            </a:solidFill>
            <a:latin typeface="Baskerville Old Face" panose="02020602080505020303" pitchFamily="18" charset="0"/>
          </a:endParaRPr>
        </a:p>
      </dgm:t>
    </dgm:pt>
    <dgm:pt modelId="{73E5BCDF-4FC5-4F3F-96EF-BB8867B439AB}" type="parTrans" cxnId="{69662771-D3E2-4402-BB55-9DAD193DA718}">
      <dgm:prSet/>
      <dgm:spPr/>
      <dgm:t>
        <a:bodyPr/>
        <a:lstStyle/>
        <a:p>
          <a:endParaRPr lang="en-US"/>
        </a:p>
      </dgm:t>
    </dgm:pt>
    <dgm:pt modelId="{51C34515-E74C-4E83-B093-3527882E80D3}" type="sibTrans" cxnId="{69662771-D3E2-4402-BB55-9DAD193DA718}">
      <dgm:prSet/>
      <dgm:spPr/>
      <dgm:t>
        <a:bodyPr/>
        <a:lstStyle/>
        <a:p>
          <a:endParaRPr lang="en-US"/>
        </a:p>
      </dgm:t>
    </dgm:pt>
    <dgm:pt modelId="{DECEDAA1-E9B5-48EA-BCF3-24D563AC0103}">
      <dgm:prSet phldrT="[Text]"/>
      <dgm:spPr/>
      <dgm:t>
        <a:bodyPr/>
        <a:lstStyle/>
        <a:p>
          <a:r>
            <a:rPr lang="en-US" dirty="0" smtClean="0">
              <a:solidFill>
                <a:schemeClr val="tx1"/>
              </a:solidFill>
              <a:latin typeface="Baskerville Old Face" panose="02020602080505020303" pitchFamily="18" charset="0"/>
            </a:rPr>
            <a:t>IRD</a:t>
          </a:r>
          <a:endParaRPr lang="en-US" dirty="0">
            <a:solidFill>
              <a:schemeClr val="tx1"/>
            </a:solidFill>
            <a:latin typeface="Baskerville Old Face" panose="02020602080505020303" pitchFamily="18" charset="0"/>
          </a:endParaRPr>
        </a:p>
      </dgm:t>
    </dgm:pt>
    <dgm:pt modelId="{EF702203-D218-4C57-A593-C4CA30EFD912}" type="parTrans" cxnId="{4A84E9E7-3F34-4EAE-A37F-A26DEC6BD7B8}">
      <dgm:prSet/>
      <dgm:spPr/>
      <dgm:t>
        <a:bodyPr/>
        <a:lstStyle/>
        <a:p>
          <a:endParaRPr lang="en-US"/>
        </a:p>
      </dgm:t>
    </dgm:pt>
    <dgm:pt modelId="{80FD7846-6ACB-46FD-AF71-C35CAA457D3F}" type="sibTrans" cxnId="{4A84E9E7-3F34-4EAE-A37F-A26DEC6BD7B8}">
      <dgm:prSet/>
      <dgm:spPr/>
      <dgm:t>
        <a:bodyPr/>
        <a:lstStyle/>
        <a:p>
          <a:endParaRPr lang="en-US"/>
        </a:p>
      </dgm:t>
    </dgm:pt>
    <dgm:pt modelId="{B0DE981B-CC96-4F2E-A32F-538C37E59D52}" type="pres">
      <dgm:prSet presAssocID="{0A8D2622-6713-47A1-8BEA-35898F2B5028}" presName="diagram" presStyleCnt="0">
        <dgm:presLayoutVars>
          <dgm:dir/>
          <dgm:resizeHandles val="exact"/>
        </dgm:presLayoutVars>
      </dgm:prSet>
      <dgm:spPr/>
      <dgm:t>
        <a:bodyPr/>
        <a:lstStyle/>
        <a:p>
          <a:endParaRPr lang="en-US"/>
        </a:p>
      </dgm:t>
    </dgm:pt>
    <dgm:pt modelId="{7FD1C7C7-71A7-4853-919F-854DB0C94F72}" type="pres">
      <dgm:prSet presAssocID="{B91183E6-DF20-4253-A58C-2972EFDC3C0B}" presName="node" presStyleLbl="node1" presStyleIdx="0" presStyleCnt="4" custScaleX="64569" custScaleY="15150" custLinFactNeighborX="59798" custLinFactNeighborY="-23223">
        <dgm:presLayoutVars>
          <dgm:bulletEnabled val="1"/>
        </dgm:presLayoutVars>
      </dgm:prSet>
      <dgm:spPr/>
      <dgm:t>
        <a:bodyPr/>
        <a:lstStyle/>
        <a:p>
          <a:endParaRPr lang="en-US"/>
        </a:p>
      </dgm:t>
    </dgm:pt>
    <dgm:pt modelId="{34755080-5627-46AB-A001-B85A4F971A09}" type="pres">
      <dgm:prSet presAssocID="{461D4152-91E3-4447-BFF9-E62B5DE50B9F}" presName="sibTrans" presStyleCnt="0"/>
      <dgm:spPr/>
    </dgm:pt>
    <dgm:pt modelId="{D07A3949-1E15-42FC-B42F-7559770A66D6}" type="pres">
      <dgm:prSet presAssocID="{41E4A737-BC0A-42AC-AD52-48624670D9A2}" presName="node" presStyleLbl="node1" presStyleIdx="1" presStyleCnt="4" custScaleX="60268" custScaleY="17879" custLinFactNeighborX="-13837" custLinFactNeighborY="19037">
        <dgm:presLayoutVars>
          <dgm:bulletEnabled val="1"/>
        </dgm:presLayoutVars>
      </dgm:prSet>
      <dgm:spPr/>
      <dgm:t>
        <a:bodyPr/>
        <a:lstStyle/>
        <a:p>
          <a:endParaRPr lang="en-US"/>
        </a:p>
      </dgm:t>
    </dgm:pt>
    <dgm:pt modelId="{4EFDEF9B-7E98-4C10-801C-BA55B7BC7761}" type="pres">
      <dgm:prSet presAssocID="{AF2B4074-176C-4046-ACF5-B25DC71BC499}" presName="sibTrans" presStyleCnt="0"/>
      <dgm:spPr/>
    </dgm:pt>
    <dgm:pt modelId="{607C710F-DDAA-442F-985C-78E9EB53385B}" type="pres">
      <dgm:prSet presAssocID="{1B00F886-54BE-4CE9-8BF1-2C9891F15E84}" presName="node" presStyleLbl="node1" presStyleIdx="2" presStyleCnt="4" custScaleX="61002" custScaleY="17900" custLinFactNeighborX="49871" custLinFactNeighborY="-37660">
        <dgm:presLayoutVars>
          <dgm:bulletEnabled val="1"/>
        </dgm:presLayoutVars>
      </dgm:prSet>
      <dgm:spPr/>
      <dgm:t>
        <a:bodyPr/>
        <a:lstStyle/>
        <a:p>
          <a:endParaRPr lang="en-US"/>
        </a:p>
      </dgm:t>
    </dgm:pt>
    <dgm:pt modelId="{FDBDC4E0-8705-4ACD-9E26-E00F654F6BDF}" type="pres">
      <dgm:prSet presAssocID="{51C34515-E74C-4E83-B093-3527882E80D3}" presName="sibTrans" presStyleCnt="0"/>
      <dgm:spPr/>
    </dgm:pt>
    <dgm:pt modelId="{0648478E-5F48-4B54-9728-013DB1F7836E}" type="pres">
      <dgm:prSet presAssocID="{DECEDAA1-E9B5-48EA-BCF3-24D563AC0103}" presName="node" presStyleLbl="node1" presStyleIdx="3" presStyleCnt="4" custScaleX="42745" custScaleY="19860" custLinFactNeighborX="-21134" custLinFactNeighborY="5390">
        <dgm:presLayoutVars>
          <dgm:bulletEnabled val="1"/>
        </dgm:presLayoutVars>
      </dgm:prSet>
      <dgm:spPr/>
      <dgm:t>
        <a:bodyPr/>
        <a:lstStyle/>
        <a:p>
          <a:endParaRPr lang="en-US"/>
        </a:p>
      </dgm:t>
    </dgm:pt>
  </dgm:ptLst>
  <dgm:cxnLst>
    <dgm:cxn modelId="{4A84E9E7-3F34-4EAE-A37F-A26DEC6BD7B8}" srcId="{0A8D2622-6713-47A1-8BEA-35898F2B5028}" destId="{DECEDAA1-E9B5-48EA-BCF3-24D563AC0103}" srcOrd="3" destOrd="0" parTransId="{EF702203-D218-4C57-A593-C4CA30EFD912}" sibTransId="{80FD7846-6ACB-46FD-AF71-C35CAA457D3F}"/>
    <dgm:cxn modelId="{BFDFF6BC-34A3-4848-8099-F09FD58D5A32}" srcId="{0A8D2622-6713-47A1-8BEA-35898F2B5028}" destId="{B91183E6-DF20-4253-A58C-2972EFDC3C0B}" srcOrd="0" destOrd="0" parTransId="{261849A8-916E-4384-BD39-9BAD67F8BF6D}" sibTransId="{461D4152-91E3-4447-BFF9-E62B5DE50B9F}"/>
    <dgm:cxn modelId="{38755D57-AB0E-46EA-8AB3-04A43FF3EDF2}" type="presOf" srcId="{B91183E6-DF20-4253-A58C-2972EFDC3C0B}" destId="{7FD1C7C7-71A7-4853-919F-854DB0C94F72}" srcOrd="0" destOrd="0" presId="urn:microsoft.com/office/officeart/2005/8/layout/default#1"/>
    <dgm:cxn modelId="{BF3881C4-A985-42A4-898A-8B0EF1D71856}" srcId="{0A8D2622-6713-47A1-8BEA-35898F2B5028}" destId="{41E4A737-BC0A-42AC-AD52-48624670D9A2}" srcOrd="1" destOrd="0" parTransId="{F5C2044B-944C-47CA-B32D-5D1642E7E5A3}" sibTransId="{AF2B4074-176C-4046-ACF5-B25DC71BC499}"/>
    <dgm:cxn modelId="{5A9EE9C2-5915-4A1E-9DC7-FB19067F72DA}" type="presOf" srcId="{DECEDAA1-E9B5-48EA-BCF3-24D563AC0103}" destId="{0648478E-5F48-4B54-9728-013DB1F7836E}" srcOrd="0" destOrd="0" presId="urn:microsoft.com/office/officeart/2005/8/layout/default#1"/>
    <dgm:cxn modelId="{65DAF092-2C11-4CCF-9BDE-9B26C90B2220}" type="presOf" srcId="{1B00F886-54BE-4CE9-8BF1-2C9891F15E84}" destId="{607C710F-DDAA-442F-985C-78E9EB53385B}" srcOrd="0" destOrd="0" presId="urn:microsoft.com/office/officeart/2005/8/layout/default#1"/>
    <dgm:cxn modelId="{69662771-D3E2-4402-BB55-9DAD193DA718}" srcId="{0A8D2622-6713-47A1-8BEA-35898F2B5028}" destId="{1B00F886-54BE-4CE9-8BF1-2C9891F15E84}" srcOrd="2" destOrd="0" parTransId="{73E5BCDF-4FC5-4F3F-96EF-BB8867B439AB}" sibTransId="{51C34515-E74C-4E83-B093-3527882E80D3}"/>
    <dgm:cxn modelId="{6D30FD3E-107E-4CC2-AE4C-81A9531E6843}" type="presOf" srcId="{0A8D2622-6713-47A1-8BEA-35898F2B5028}" destId="{B0DE981B-CC96-4F2E-A32F-538C37E59D52}" srcOrd="0" destOrd="0" presId="urn:microsoft.com/office/officeart/2005/8/layout/default#1"/>
    <dgm:cxn modelId="{33B69490-EAE8-4CF7-B3C2-06A44C76531B}" type="presOf" srcId="{41E4A737-BC0A-42AC-AD52-48624670D9A2}" destId="{D07A3949-1E15-42FC-B42F-7559770A66D6}" srcOrd="0" destOrd="0" presId="urn:microsoft.com/office/officeart/2005/8/layout/default#1"/>
    <dgm:cxn modelId="{4EE96AF5-D042-4129-B412-D80972354D56}" type="presParOf" srcId="{B0DE981B-CC96-4F2E-A32F-538C37E59D52}" destId="{7FD1C7C7-71A7-4853-919F-854DB0C94F72}" srcOrd="0" destOrd="0" presId="urn:microsoft.com/office/officeart/2005/8/layout/default#1"/>
    <dgm:cxn modelId="{37562A81-EA55-4935-9580-4456B6BA558E}" type="presParOf" srcId="{B0DE981B-CC96-4F2E-A32F-538C37E59D52}" destId="{34755080-5627-46AB-A001-B85A4F971A09}" srcOrd="1" destOrd="0" presId="urn:microsoft.com/office/officeart/2005/8/layout/default#1"/>
    <dgm:cxn modelId="{F368DD2B-130C-4B34-803F-0DCD4F538B13}" type="presParOf" srcId="{B0DE981B-CC96-4F2E-A32F-538C37E59D52}" destId="{D07A3949-1E15-42FC-B42F-7559770A66D6}" srcOrd="2" destOrd="0" presId="urn:microsoft.com/office/officeart/2005/8/layout/default#1"/>
    <dgm:cxn modelId="{59B3E134-CF14-49AC-A2D9-FD8176D510D5}" type="presParOf" srcId="{B0DE981B-CC96-4F2E-A32F-538C37E59D52}" destId="{4EFDEF9B-7E98-4C10-801C-BA55B7BC7761}" srcOrd="3" destOrd="0" presId="urn:microsoft.com/office/officeart/2005/8/layout/default#1"/>
    <dgm:cxn modelId="{1498E272-B618-4891-95AA-0A332A5FA468}" type="presParOf" srcId="{B0DE981B-CC96-4F2E-A32F-538C37E59D52}" destId="{607C710F-DDAA-442F-985C-78E9EB53385B}" srcOrd="4" destOrd="0" presId="urn:microsoft.com/office/officeart/2005/8/layout/default#1"/>
    <dgm:cxn modelId="{D61F4C87-FAB3-462C-BE54-2B2D63FAE9A7}" type="presParOf" srcId="{B0DE981B-CC96-4F2E-A32F-538C37E59D52}" destId="{FDBDC4E0-8705-4ACD-9E26-E00F654F6BDF}" srcOrd="5" destOrd="0" presId="urn:microsoft.com/office/officeart/2005/8/layout/default#1"/>
    <dgm:cxn modelId="{A7345578-39E6-4DBD-8453-FF360A194F7B}" type="presParOf" srcId="{B0DE981B-CC96-4F2E-A32F-538C37E59D52}" destId="{0648478E-5F48-4B54-9728-013DB1F7836E}"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62B0D6-6DD6-4275-AB81-97EC68979BF6}" type="doc">
      <dgm:prSet loTypeId="urn:microsoft.com/office/officeart/2005/8/layout/hProcess11" loCatId="process" qsTypeId="urn:microsoft.com/office/officeart/2005/8/quickstyle/simple1" qsCatId="simple" csTypeId="urn:microsoft.com/office/officeart/2005/8/colors/accent6_5" csCatId="accent6" phldr="1"/>
      <dgm:spPr/>
      <dgm:t>
        <a:bodyPr/>
        <a:lstStyle/>
        <a:p>
          <a:endParaRPr lang="en-US"/>
        </a:p>
      </dgm:t>
    </dgm:pt>
    <dgm:pt modelId="{B93A3EE1-CB7D-417C-82D3-EA68CBD2E140}">
      <dgm:prSet/>
      <dgm:spPr/>
      <dgm:t>
        <a:bodyPr/>
        <a:lstStyle/>
        <a:p>
          <a:pPr rtl="0"/>
          <a:r>
            <a:rPr lang="en-US" b="1" dirty="0" smtClean="0">
              <a:latin typeface="Baskerville Old Face" panose="02020602080505020303" pitchFamily="18" charset="0"/>
            </a:rPr>
            <a:t>Complaints are received and scrutinized by the Registrar, forwarded to I.Os.</a:t>
          </a:r>
          <a:endParaRPr lang="en-US" b="1" dirty="0">
            <a:latin typeface="Baskerville Old Face" panose="02020602080505020303" pitchFamily="18" charset="0"/>
          </a:endParaRPr>
        </a:p>
      </dgm:t>
    </dgm:pt>
    <dgm:pt modelId="{7846696D-71F5-4F13-AF02-C70108F2D868}" type="parTrans" cxnId="{E1DA4A1E-7A5F-4010-B47F-F0608E65F0E7}">
      <dgm:prSet/>
      <dgm:spPr/>
      <dgm:t>
        <a:bodyPr/>
        <a:lstStyle/>
        <a:p>
          <a:endParaRPr lang="en-US"/>
        </a:p>
      </dgm:t>
    </dgm:pt>
    <dgm:pt modelId="{A41609E3-C230-4410-81D4-1701E93AFFE9}" type="sibTrans" cxnId="{E1DA4A1E-7A5F-4010-B47F-F0608E65F0E7}">
      <dgm:prSet/>
      <dgm:spPr/>
      <dgm:t>
        <a:bodyPr/>
        <a:lstStyle/>
        <a:p>
          <a:endParaRPr lang="en-US"/>
        </a:p>
      </dgm:t>
    </dgm:pt>
    <dgm:pt modelId="{03A242F5-C26F-4360-9886-54A01BE03561}">
      <dgm:prSet/>
      <dgm:spPr/>
      <dgm:t>
        <a:bodyPr/>
        <a:lstStyle/>
        <a:p>
          <a:pPr rtl="0"/>
          <a:r>
            <a:rPr lang="en-US" b="1" dirty="0" smtClean="0">
              <a:latin typeface="Baskerville Old Face" panose="02020602080505020303" pitchFamily="18" charset="0"/>
            </a:rPr>
            <a:t>Tour schedule (venue &amp; date of Hearing) of I.Os are advertised in advance.</a:t>
          </a:r>
          <a:endParaRPr lang="en-US" b="1" dirty="0">
            <a:latin typeface="Baskerville Old Face" panose="02020602080505020303" pitchFamily="18" charset="0"/>
          </a:endParaRPr>
        </a:p>
      </dgm:t>
    </dgm:pt>
    <dgm:pt modelId="{971751A9-60B4-414E-98F1-05C5C084FF11}" type="parTrans" cxnId="{761D0D96-B98E-4C09-9329-F94AA8D7A635}">
      <dgm:prSet/>
      <dgm:spPr/>
      <dgm:t>
        <a:bodyPr/>
        <a:lstStyle/>
        <a:p>
          <a:endParaRPr lang="en-US"/>
        </a:p>
      </dgm:t>
    </dgm:pt>
    <dgm:pt modelId="{88577460-DE41-4D6C-8838-B1B5CAEECC49}" type="sibTrans" cxnId="{761D0D96-B98E-4C09-9329-F94AA8D7A635}">
      <dgm:prSet/>
      <dgm:spPr/>
      <dgm:t>
        <a:bodyPr/>
        <a:lstStyle/>
        <a:p>
          <a:endParaRPr lang="en-US"/>
        </a:p>
      </dgm:t>
    </dgm:pt>
    <dgm:pt modelId="{021BA476-327D-4E0E-8F74-F84A70C5FE26}">
      <dgm:prSet/>
      <dgm:spPr/>
      <dgm:t>
        <a:bodyPr/>
        <a:lstStyle/>
        <a:p>
          <a:pPr rtl="0"/>
          <a:r>
            <a:rPr lang="en-US" b="1" dirty="0" smtClean="0">
              <a:latin typeface="Baskerville Old Face" panose="02020602080505020303" pitchFamily="18" charset="0"/>
            </a:rPr>
            <a:t>Hearing within 18 days of Registration.</a:t>
          </a:r>
          <a:endParaRPr lang="en-US" b="1" dirty="0">
            <a:latin typeface="Baskerville Old Face" panose="02020602080505020303" pitchFamily="18" charset="0"/>
          </a:endParaRPr>
        </a:p>
      </dgm:t>
    </dgm:pt>
    <dgm:pt modelId="{3487C7E5-ECCD-4B13-BE27-F565FE633F96}" type="parTrans" cxnId="{4FF6BD6B-18EE-4E8F-9FE3-F5774150F61E}">
      <dgm:prSet/>
      <dgm:spPr/>
      <dgm:t>
        <a:bodyPr/>
        <a:lstStyle/>
        <a:p>
          <a:endParaRPr lang="en-US"/>
        </a:p>
      </dgm:t>
    </dgm:pt>
    <dgm:pt modelId="{D8C25F9A-52C6-4DAA-A106-00FFEAD97BF0}" type="sibTrans" cxnId="{4FF6BD6B-18EE-4E8F-9FE3-F5774150F61E}">
      <dgm:prSet/>
      <dgm:spPr/>
      <dgm:t>
        <a:bodyPr/>
        <a:lstStyle/>
        <a:p>
          <a:endParaRPr lang="en-US"/>
        </a:p>
      </dgm:t>
    </dgm:pt>
    <dgm:pt modelId="{2987C13C-031E-43CC-9103-F61A273A7FAF}">
      <dgm:prSet/>
      <dgm:spPr/>
      <dgm:t>
        <a:bodyPr/>
        <a:lstStyle/>
        <a:p>
          <a:pPr rtl="0"/>
          <a:r>
            <a:rPr lang="en-US" b="1" dirty="0" smtClean="0">
              <a:latin typeface="Baskerville Old Face" panose="02020602080505020303" pitchFamily="18" charset="0"/>
            </a:rPr>
            <a:t>Preparation and uploading of Findings within 48 hours of Hearing.</a:t>
          </a:r>
          <a:endParaRPr lang="en-US" b="1" dirty="0">
            <a:latin typeface="Baskerville Old Face" panose="02020602080505020303" pitchFamily="18" charset="0"/>
          </a:endParaRPr>
        </a:p>
      </dgm:t>
    </dgm:pt>
    <dgm:pt modelId="{42A68265-632E-4AB4-A093-73BF889920B9}" type="parTrans" cxnId="{D8727F2A-DE5D-449F-BA3C-55DF5AEB94D5}">
      <dgm:prSet/>
      <dgm:spPr/>
      <dgm:t>
        <a:bodyPr/>
        <a:lstStyle/>
        <a:p>
          <a:endParaRPr lang="en-US"/>
        </a:p>
      </dgm:t>
    </dgm:pt>
    <dgm:pt modelId="{F341847F-BB5F-43AE-9B3C-61ACEC7024B1}" type="sibTrans" cxnId="{D8727F2A-DE5D-449F-BA3C-55DF5AEB94D5}">
      <dgm:prSet/>
      <dgm:spPr/>
      <dgm:t>
        <a:bodyPr/>
        <a:lstStyle/>
        <a:p>
          <a:endParaRPr lang="en-US"/>
        </a:p>
      </dgm:t>
    </dgm:pt>
    <dgm:pt modelId="{7B43FC14-D9F3-4E62-BA0A-3A06B3853ED9}">
      <dgm:prSet/>
      <dgm:spPr/>
      <dgm:t>
        <a:bodyPr/>
        <a:lstStyle/>
        <a:p>
          <a:pPr rtl="0"/>
          <a:r>
            <a:rPr lang="en-US" b="1" dirty="0" smtClean="0">
              <a:latin typeface="Baskerville Old Face" panose="02020602080505020303" pitchFamily="18" charset="0"/>
            </a:rPr>
            <a:t>Findings are appraised and approved within 5 days of uploading.</a:t>
          </a:r>
          <a:endParaRPr lang="en-US" b="1" dirty="0">
            <a:latin typeface="Baskerville Old Face" panose="02020602080505020303" pitchFamily="18" charset="0"/>
          </a:endParaRPr>
        </a:p>
      </dgm:t>
    </dgm:pt>
    <dgm:pt modelId="{030A9C9B-FFDD-4629-A074-F15CFCF9412B}" type="parTrans" cxnId="{45CD62A0-42A9-4326-978C-19BE9CE63C8B}">
      <dgm:prSet/>
      <dgm:spPr/>
      <dgm:t>
        <a:bodyPr/>
        <a:lstStyle/>
        <a:p>
          <a:endParaRPr lang="en-US"/>
        </a:p>
      </dgm:t>
    </dgm:pt>
    <dgm:pt modelId="{E0F34547-0CB3-4977-94C2-F8BAE0621A91}" type="sibTrans" cxnId="{45CD62A0-42A9-4326-978C-19BE9CE63C8B}">
      <dgm:prSet/>
      <dgm:spPr/>
      <dgm:t>
        <a:bodyPr/>
        <a:lstStyle/>
        <a:p>
          <a:endParaRPr lang="en-US"/>
        </a:p>
      </dgm:t>
    </dgm:pt>
    <dgm:pt modelId="{D69BCEF1-5508-41DF-9103-A11C469540DB}" type="pres">
      <dgm:prSet presAssocID="{E562B0D6-6DD6-4275-AB81-97EC68979BF6}" presName="Name0" presStyleCnt="0">
        <dgm:presLayoutVars>
          <dgm:dir/>
          <dgm:resizeHandles val="exact"/>
        </dgm:presLayoutVars>
      </dgm:prSet>
      <dgm:spPr/>
      <dgm:t>
        <a:bodyPr/>
        <a:lstStyle/>
        <a:p>
          <a:endParaRPr lang="en-US"/>
        </a:p>
      </dgm:t>
    </dgm:pt>
    <dgm:pt modelId="{B4D42E62-C3A0-4D87-8BE5-5B239D49E886}" type="pres">
      <dgm:prSet presAssocID="{E562B0D6-6DD6-4275-AB81-97EC68979BF6}" presName="arrow" presStyleLbl="bgShp" presStyleIdx="0" presStyleCnt="1"/>
      <dgm:spPr/>
    </dgm:pt>
    <dgm:pt modelId="{C9A55E25-33E9-438B-88D5-01841E12B7A5}" type="pres">
      <dgm:prSet presAssocID="{E562B0D6-6DD6-4275-AB81-97EC68979BF6}" presName="points" presStyleCnt="0"/>
      <dgm:spPr/>
    </dgm:pt>
    <dgm:pt modelId="{CA54DC57-1562-424D-A3E1-0A06465371BF}" type="pres">
      <dgm:prSet presAssocID="{B93A3EE1-CB7D-417C-82D3-EA68CBD2E140}" presName="compositeA" presStyleCnt="0"/>
      <dgm:spPr/>
    </dgm:pt>
    <dgm:pt modelId="{56563F64-D9B7-4232-9B88-DE52DE30F845}" type="pres">
      <dgm:prSet presAssocID="{B93A3EE1-CB7D-417C-82D3-EA68CBD2E140}" presName="textA" presStyleLbl="revTx" presStyleIdx="0" presStyleCnt="5">
        <dgm:presLayoutVars>
          <dgm:bulletEnabled val="1"/>
        </dgm:presLayoutVars>
      </dgm:prSet>
      <dgm:spPr/>
      <dgm:t>
        <a:bodyPr/>
        <a:lstStyle/>
        <a:p>
          <a:endParaRPr lang="en-US"/>
        </a:p>
      </dgm:t>
    </dgm:pt>
    <dgm:pt modelId="{2DED1749-1F01-4451-9F0A-6709E1047A05}" type="pres">
      <dgm:prSet presAssocID="{B93A3EE1-CB7D-417C-82D3-EA68CBD2E140}" presName="circleA" presStyleLbl="node1" presStyleIdx="0" presStyleCnt="5"/>
      <dgm:spPr/>
    </dgm:pt>
    <dgm:pt modelId="{E7DEADC3-037C-41DE-BDBC-14F54DFDD498}" type="pres">
      <dgm:prSet presAssocID="{B93A3EE1-CB7D-417C-82D3-EA68CBD2E140}" presName="spaceA" presStyleCnt="0"/>
      <dgm:spPr/>
    </dgm:pt>
    <dgm:pt modelId="{5CD276DE-1C24-401A-85C7-DB2D408FE685}" type="pres">
      <dgm:prSet presAssocID="{A41609E3-C230-4410-81D4-1701E93AFFE9}" presName="space" presStyleCnt="0"/>
      <dgm:spPr/>
    </dgm:pt>
    <dgm:pt modelId="{A40A6F54-5C02-4334-99A0-4D79D01684E9}" type="pres">
      <dgm:prSet presAssocID="{03A242F5-C26F-4360-9886-54A01BE03561}" presName="compositeB" presStyleCnt="0"/>
      <dgm:spPr/>
    </dgm:pt>
    <dgm:pt modelId="{8FA64E33-F0AF-47B6-9625-871EDDC286BF}" type="pres">
      <dgm:prSet presAssocID="{03A242F5-C26F-4360-9886-54A01BE03561}" presName="textB" presStyleLbl="revTx" presStyleIdx="1" presStyleCnt="5">
        <dgm:presLayoutVars>
          <dgm:bulletEnabled val="1"/>
        </dgm:presLayoutVars>
      </dgm:prSet>
      <dgm:spPr/>
      <dgm:t>
        <a:bodyPr/>
        <a:lstStyle/>
        <a:p>
          <a:endParaRPr lang="en-US"/>
        </a:p>
      </dgm:t>
    </dgm:pt>
    <dgm:pt modelId="{E332B863-7D59-4C06-A689-B8CA0F8C6B18}" type="pres">
      <dgm:prSet presAssocID="{03A242F5-C26F-4360-9886-54A01BE03561}" presName="circleB" presStyleLbl="node1" presStyleIdx="1" presStyleCnt="5"/>
      <dgm:spPr/>
    </dgm:pt>
    <dgm:pt modelId="{1478BF3F-B1FE-4203-8087-FCF0693F9F89}" type="pres">
      <dgm:prSet presAssocID="{03A242F5-C26F-4360-9886-54A01BE03561}" presName="spaceB" presStyleCnt="0"/>
      <dgm:spPr/>
    </dgm:pt>
    <dgm:pt modelId="{FDB49E98-B131-42E9-82FF-85BE9EB320F3}" type="pres">
      <dgm:prSet presAssocID="{88577460-DE41-4D6C-8838-B1B5CAEECC49}" presName="space" presStyleCnt="0"/>
      <dgm:spPr/>
    </dgm:pt>
    <dgm:pt modelId="{BA99C28B-9DC7-4DB5-876E-C3C3C331948F}" type="pres">
      <dgm:prSet presAssocID="{021BA476-327D-4E0E-8F74-F84A70C5FE26}" presName="compositeA" presStyleCnt="0"/>
      <dgm:spPr/>
    </dgm:pt>
    <dgm:pt modelId="{5DC32652-441B-42F5-BECF-1F3BEA7F573C}" type="pres">
      <dgm:prSet presAssocID="{021BA476-327D-4E0E-8F74-F84A70C5FE26}" presName="textA" presStyleLbl="revTx" presStyleIdx="2" presStyleCnt="5">
        <dgm:presLayoutVars>
          <dgm:bulletEnabled val="1"/>
        </dgm:presLayoutVars>
      </dgm:prSet>
      <dgm:spPr/>
      <dgm:t>
        <a:bodyPr/>
        <a:lstStyle/>
        <a:p>
          <a:endParaRPr lang="en-US"/>
        </a:p>
      </dgm:t>
    </dgm:pt>
    <dgm:pt modelId="{D51AC088-2957-4E5F-947D-4CFEB208FC9D}" type="pres">
      <dgm:prSet presAssocID="{021BA476-327D-4E0E-8F74-F84A70C5FE26}" presName="circleA" presStyleLbl="node1" presStyleIdx="2" presStyleCnt="5"/>
      <dgm:spPr/>
    </dgm:pt>
    <dgm:pt modelId="{D1784AFE-279A-4C44-B437-5BA410565D4C}" type="pres">
      <dgm:prSet presAssocID="{021BA476-327D-4E0E-8F74-F84A70C5FE26}" presName="spaceA" presStyleCnt="0"/>
      <dgm:spPr/>
    </dgm:pt>
    <dgm:pt modelId="{1666309E-A6D4-4805-AEB2-FD8A2D4DF1C6}" type="pres">
      <dgm:prSet presAssocID="{D8C25F9A-52C6-4DAA-A106-00FFEAD97BF0}" presName="space" presStyleCnt="0"/>
      <dgm:spPr/>
    </dgm:pt>
    <dgm:pt modelId="{AA5E9F8B-9964-4F8F-B379-D3799F3A9699}" type="pres">
      <dgm:prSet presAssocID="{2987C13C-031E-43CC-9103-F61A273A7FAF}" presName="compositeB" presStyleCnt="0"/>
      <dgm:spPr/>
    </dgm:pt>
    <dgm:pt modelId="{AD31FE40-6B44-489B-AE2F-AF0245CE825C}" type="pres">
      <dgm:prSet presAssocID="{2987C13C-031E-43CC-9103-F61A273A7FAF}" presName="textB" presStyleLbl="revTx" presStyleIdx="3" presStyleCnt="5">
        <dgm:presLayoutVars>
          <dgm:bulletEnabled val="1"/>
        </dgm:presLayoutVars>
      </dgm:prSet>
      <dgm:spPr/>
      <dgm:t>
        <a:bodyPr/>
        <a:lstStyle/>
        <a:p>
          <a:endParaRPr lang="en-US"/>
        </a:p>
      </dgm:t>
    </dgm:pt>
    <dgm:pt modelId="{21915F1A-DF05-415A-B933-D4D27A7E9304}" type="pres">
      <dgm:prSet presAssocID="{2987C13C-031E-43CC-9103-F61A273A7FAF}" presName="circleB" presStyleLbl="node1" presStyleIdx="3" presStyleCnt="5"/>
      <dgm:spPr/>
    </dgm:pt>
    <dgm:pt modelId="{B07BB9BC-70A9-4942-BB48-8A71E8EC378B}" type="pres">
      <dgm:prSet presAssocID="{2987C13C-031E-43CC-9103-F61A273A7FAF}" presName="spaceB" presStyleCnt="0"/>
      <dgm:spPr/>
    </dgm:pt>
    <dgm:pt modelId="{AA7E8D4B-2F38-4472-BC29-42FD183A1E9B}" type="pres">
      <dgm:prSet presAssocID="{F341847F-BB5F-43AE-9B3C-61ACEC7024B1}" presName="space" presStyleCnt="0"/>
      <dgm:spPr/>
    </dgm:pt>
    <dgm:pt modelId="{683F1286-E0AA-4A91-82B7-5F9A1749FFB7}" type="pres">
      <dgm:prSet presAssocID="{7B43FC14-D9F3-4E62-BA0A-3A06B3853ED9}" presName="compositeA" presStyleCnt="0"/>
      <dgm:spPr/>
    </dgm:pt>
    <dgm:pt modelId="{2159AD7F-6488-4EFF-B262-960D571BF750}" type="pres">
      <dgm:prSet presAssocID="{7B43FC14-D9F3-4E62-BA0A-3A06B3853ED9}" presName="textA" presStyleLbl="revTx" presStyleIdx="4" presStyleCnt="5">
        <dgm:presLayoutVars>
          <dgm:bulletEnabled val="1"/>
        </dgm:presLayoutVars>
      </dgm:prSet>
      <dgm:spPr/>
      <dgm:t>
        <a:bodyPr/>
        <a:lstStyle/>
        <a:p>
          <a:endParaRPr lang="en-US"/>
        </a:p>
      </dgm:t>
    </dgm:pt>
    <dgm:pt modelId="{87FC4113-2005-4000-B3CB-9E947817C2FC}" type="pres">
      <dgm:prSet presAssocID="{7B43FC14-D9F3-4E62-BA0A-3A06B3853ED9}" presName="circleA" presStyleLbl="node1" presStyleIdx="4" presStyleCnt="5"/>
      <dgm:spPr/>
    </dgm:pt>
    <dgm:pt modelId="{717A5BA1-33B0-408F-B5AD-979716EB0BB3}" type="pres">
      <dgm:prSet presAssocID="{7B43FC14-D9F3-4E62-BA0A-3A06B3853ED9}" presName="spaceA" presStyleCnt="0"/>
      <dgm:spPr/>
    </dgm:pt>
  </dgm:ptLst>
  <dgm:cxnLst>
    <dgm:cxn modelId="{45CD62A0-42A9-4326-978C-19BE9CE63C8B}" srcId="{E562B0D6-6DD6-4275-AB81-97EC68979BF6}" destId="{7B43FC14-D9F3-4E62-BA0A-3A06B3853ED9}" srcOrd="4" destOrd="0" parTransId="{030A9C9B-FFDD-4629-A074-F15CFCF9412B}" sibTransId="{E0F34547-0CB3-4977-94C2-F8BAE0621A91}"/>
    <dgm:cxn modelId="{D8727F2A-DE5D-449F-BA3C-55DF5AEB94D5}" srcId="{E562B0D6-6DD6-4275-AB81-97EC68979BF6}" destId="{2987C13C-031E-43CC-9103-F61A273A7FAF}" srcOrd="3" destOrd="0" parTransId="{42A68265-632E-4AB4-A093-73BF889920B9}" sibTransId="{F341847F-BB5F-43AE-9B3C-61ACEC7024B1}"/>
    <dgm:cxn modelId="{761D0D96-B98E-4C09-9329-F94AA8D7A635}" srcId="{E562B0D6-6DD6-4275-AB81-97EC68979BF6}" destId="{03A242F5-C26F-4360-9886-54A01BE03561}" srcOrd="1" destOrd="0" parTransId="{971751A9-60B4-414E-98F1-05C5C084FF11}" sibTransId="{88577460-DE41-4D6C-8838-B1B5CAEECC49}"/>
    <dgm:cxn modelId="{AD1CDDED-964B-4FE9-9A11-34C5725D15B5}" type="presOf" srcId="{03A242F5-C26F-4360-9886-54A01BE03561}" destId="{8FA64E33-F0AF-47B6-9625-871EDDC286BF}" srcOrd="0" destOrd="0" presId="urn:microsoft.com/office/officeart/2005/8/layout/hProcess11"/>
    <dgm:cxn modelId="{E1DA4A1E-7A5F-4010-B47F-F0608E65F0E7}" srcId="{E562B0D6-6DD6-4275-AB81-97EC68979BF6}" destId="{B93A3EE1-CB7D-417C-82D3-EA68CBD2E140}" srcOrd="0" destOrd="0" parTransId="{7846696D-71F5-4F13-AF02-C70108F2D868}" sibTransId="{A41609E3-C230-4410-81D4-1701E93AFFE9}"/>
    <dgm:cxn modelId="{F748D09D-3B74-49BA-9A66-B26FF6981621}" type="presOf" srcId="{021BA476-327D-4E0E-8F74-F84A70C5FE26}" destId="{5DC32652-441B-42F5-BECF-1F3BEA7F573C}" srcOrd="0" destOrd="0" presId="urn:microsoft.com/office/officeart/2005/8/layout/hProcess11"/>
    <dgm:cxn modelId="{348547E8-E3E3-4C8B-8721-053A70FC7B4F}" type="presOf" srcId="{B93A3EE1-CB7D-417C-82D3-EA68CBD2E140}" destId="{56563F64-D9B7-4232-9B88-DE52DE30F845}" srcOrd="0" destOrd="0" presId="urn:microsoft.com/office/officeart/2005/8/layout/hProcess11"/>
    <dgm:cxn modelId="{8197B1AD-00CE-473F-989E-42E5258EB068}" type="presOf" srcId="{2987C13C-031E-43CC-9103-F61A273A7FAF}" destId="{AD31FE40-6B44-489B-AE2F-AF0245CE825C}" srcOrd="0" destOrd="0" presId="urn:microsoft.com/office/officeart/2005/8/layout/hProcess11"/>
    <dgm:cxn modelId="{4FF6BD6B-18EE-4E8F-9FE3-F5774150F61E}" srcId="{E562B0D6-6DD6-4275-AB81-97EC68979BF6}" destId="{021BA476-327D-4E0E-8F74-F84A70C5FE26}" srcOrd="2" destOrd="0" parTransId="{3487C7E5-ECCD-4B13-BE27-F565FE633F96}" sibTransId="{D8C25F9A-52C6-4DAA-A106-00FFEAD97BF0}"/>
    <dgm:cxn modelId="{DD88DF21-DC64-4D84-AC30-22B0F4E581F5}" type="presOf" srcId="{E562B0D6-6DD6-4275-AB81-97EC68979BF6}" destId="{D69BCEF1-5508-41DF-9103-A11C469540DB}" srcOrd="0" destOrd="0" presId="urn:microsoft.com/office/officeart/2005/8/layout/hProcess11"/>
    <dgm:cxn modelId="{36C785CA-1DF3-4AC2-9ED3-6C97A8CE846E}" type="presOf" srcId="{7B43FC14-D9F3-4E62-BA0A-3A06B3853ED9}" destId="{2159AD7F-6488-4EFF-B262-960D571BF750}" srcOrd="0" destOrd="0" presId="urn:microsoft.com/office/officeart/2005/8/layout/hProcess11"/>
    <dgm:cxn modelId="{296F13CD-4560-471F-A6BD-3C8C7B603F85}" type="presParOf" srcId="{D69BCEF1-5508-41DF-9103-A11C469540DB}" destId="{B4D42E62-C3A0-4D87-8BE5-5B239D49E886}" srcOrd="0" destOrd="0" presId="urn:microsoft.com/office/officeart/2005/8/layout/hProcess11"/>
    <dgm:cxn modelId="{31F8FD0E-6A0D-41AE-99CE-3CBD3A2B7BF7}" type="presParOf" srcId="{D69BCEF1-5508-41DF-9103-A11C469540DB}" destId="{C9A55E25-33E9-438B-88D5-01841E12B7A5}" srcOrd="1" destOrd="0" presId="urn:microsoft.com/office/officeart/2005/8/layout/hProcess11"/>
    <dgm:cxn modelId="{0AA60624-8FFD-41B7-AF22-DDFA45C65F02}" type="presParOf" srcId="{C9A55E25-33E9-438B-88D5-01841E12B7A5}" destId="{CA54DC57-1562-424D-A3E1-0A06465371BF}" srcOrd="0" destOrd="0" presId="urn:microsoft.com/office/officeart/2005/8/layout/hProcess11"/>
    <dgm:cxn modelId="{44D170CF-832B-4052-8D34-822577668481}" type="presParOf" srcId="{CA54DC57-1562-424D-A3E1-0A06465371BF}" destId="{56563F64-D9B7-4232-9B88-DE52DE30F845}" srcOrd="0" destOrd="0" presId="urn:microsoft.com/office/officeart/2005/8/layout/hProcess11"/>
    <dgm:cxn modelId="{C9FAF45F-FD00-4CA6-A3CF-57D100915D54}" type="presParOf" srcId="{CA54DC57-1562-424D-A3E1-0A06465371BF}" destId="{2DED1749-1F01-4451-9F0A-6709E1047A05}" srcOrd="1" destOrd="0" presId="urn:microsoft.com/office/officeart/2005/8/layout/hProcess11"/>
    <dgm:cxn modelId="{C9CA1D47-FA82-4A01-8B55-BC41360D205D}" type="presParOf" srcId="{CA54DC57-1562-424D-A3E1-0A06465371BF}" destId="{E7DEADC3-037C-41DE-BDBC-14F54DFDD498}" srcOrd="2" destOrd="0" presId="urn:microsoft.com/office/officeart/2005/8/layout/hProcess11"/>
    <dgm:cxn modelId="{FB22A3AF-317A-4FFB-8F55-BBAED2189148}" type="presParOf" srcId="{C9A55E25-33E9-438B-88D5-01841E12B7A5}" destId="{5CD276DE-1C24-401A-85C7-DB2D408FE685}" srcOrd="1" destOrd="0" presId="urn:microsoft.com/office/officeart/2005/8/layout/hProcess11"/>
    <dgm:cxn modelId="{4F6A81DD-E6E4-4C4B-939E-40C7A1410F44}" type="presParOf" srcId="{C9A55E25-33E9-438B-88D5-01841E12B7A5}" destId="{A40A6F54-5C02-4334-99A0-4D79D01684E9}" srcOrd="2" destOrd="0" presId="urn:microsoft.com/office/officeart/2005/8/layout/hProcess11"/>
    <dgm:cxn modelId="{77065382-854C-46F9-9EB4-B5FD0008D007}" type="presParOf" srcId="{A40A6F54-5C02-4334-99A0-4D79D01684E9}" destId="{8FA64E33-F0AF-47B6-9625-871EDDC286BF}" srcOrd="0" destOrd="0" presId="urn:microsoft.com/office/officeart/2005/8/layout/hProcess11"/>
    <dgm:cxn modelId="{E1209D3D-E86E-44D0-83EB-BCFBFFC0C79C}" type="presParOf" srcId="{A40A6F54-5C02-4334-99A0-4D79D01684E9}" destId="{E332B863-7D59-4C06-A689-B8CA0F8C6B18}" srcOrd="1" destOrd="0" presId="urn:microsoft.com/office/officeart/2005/8/layout/hProcess11"/>
    <dgm:cxn modelId="{61D95DD4-E7DC-4341-9B03-8D8BD637542E}" type="presParOf" srcId="{A40A6F54-5C02-4334-99A0-4D79D01684E9}" destId="{1478BF3F-B1FE-4203-8087-FCF0693F9F89}" srcOrd="2" destOrd="0" presId="urn:microsoft.com/office/officeart/2005/8/layout/hProcess11"/>
    <dgm:cxn modelId="{E8400927-59FB-4F70-A5CF-B6D78036BBED}" type="presParOf" srcId="{C9A55E25-33E9-438B-88D5-01841E12B7A5}" destId="{FDB49E98-B131-42E9-82FF-85BE9EB320F3}" srcOrd="3" destOrd="0" presId="urn:microsoft.com/office/officeart/2005/8/layout/hProcess11"/>
    <dgm:cxn modelId="{729950E4-1588-4330-B7C6-5570CBC5FFC4}" type="presParOf" srcId="{C9A55E25-33E9-438B-88D5-01841E12B7A5}" destId="{BA99C28B-9DC7-4DB5-876E-C3C3C331948F}" srcOrd="4" destOrd="0" presId="urn:microsoft.com/office/officeart/2005/8/layout/hProcess11"/>
    <dgm:cxn modelId="{56BD1309-8203-4602-A407-54204DBBB792}" type="presParOf" srcId="{BA99C28B-9DC7-4DB5-876E-C3C3C331948F}" destId="{5DC32652-441B-42F5-BECF-1F3BEA7F573C}" srcOrd="0" destOrd="0" presId="urn:microsoft.com/office/officeart/2005/8/layout/hProcess11"/>
    <dgm:cxn modelId="{22567610-34CE-4A4C-B750-3B1013D6B64B}" type="presParOf" srcId="{BA99C28B-9DC7-4DB5-876E-C3C3C331948F}" destId="{D51AC088-2957-4E5F-947D-4CFEB208FC9D}" srcOrd="1" destOrd="0" presId="urn:microsoft.com/office/officeart/2005/8/layout/hProcess11"/>
    <dgm:cxn modelId="{0201E987-9277-4092-8FBF-8CF0609E47F5}" type="presParOf" srcId="{BA99C28B-9DC7-4DB5-876E-C3C3C331948F}" destId="{D1784AFE-279A-4C44-B437-5BA410565D4C}" srcOrd="2" destOrd="0" presId="urn:microsoft.com/office/officeart/2005/8/layout/hProcess11"/>
    <dgm:cxn modelId="{1157DFAE-BE6E-4CAF-8424-F2F929B2A6D0}" type="presParOf" srcId="{C9A55E25-33E9-438B-88D5-01841E12B7A5}" destId="{1666309E-A6D4-4805-AEB2-FD8A2D4DF1C6}" srcOrd="5" destOrd="0" presId="urn:microsoft.com/office/officeart/2005/8/layout/hProcess11"/>
    <dgm:cxn modelId="{CD9AF2EF-E0AD-4C23-9800-17E08CF982F1}" type="presParOf" srcId="{C9A55E25-33E9-438B-88D5-01841E12B7A5}" destId="{AA5E9F8B-9964-4F8F-B379-D3799F3A9699}" srcOrd="6" destOrd="0" presId="urn:microsoft.com/office/officeart/2005/8/layout/hProcess11"/>
    <dgm:cxn modelId="{40B58D5E-A0CA-4514-964C-32B6ECF90E89}" type="presParOf" srcId="{AA5E9F8B-9964-4F8F-B379-D3799F3A9699}" destId="{AD31FE40-6B44-489B-AE2F-AF0245CE825C}" srcOrd="0" destOrd="0" presId="urn:microsoft.com/office/officeart/2005/8/layout/hProcess11"/>
    <dgm:cxn modelId="{4099C001-F621-4C79-8E40-CC49A96C61C4}" type="presParOf" srcId="{AA5E9F8B-9964-4F8F-B379-D3799F3A9699}" destId="{21915F1A-DF05-415A-B933-D4D27A7E9304}" srcOrd="1" destOrd="0" presId="urn:microsoft.com/office/officeart/2005/8/layout/hProcess11"/>
    <dgm:cxn modelId="{33F5D888-D24E-45D7-9080-D21EE8127078}" type="presParOf" srcId="{AA5E9F8B-9964-4F8F-B379-D3799F3A9699}" destId="{B07BB9BC-70A9-4942-BB48-8A71E8EC378B}" srcOrd="2" destOrd="0" presId="urn:microsoft.com/office/officeart/2005/8/layout/hProcess11"/>
    <dgm:cxn modelId="{315F898D-6061-452F-96BA-54472D75ED66}" type="presParOf" srcId="{C9A55E25-33E9-438B-88D5-01841E12B7A5}" destId="{AA7E8D4B-2F38-4472-BC29-42FD183A1E9B}" srcOrd="7" destOrd="0" presId="urn:microsoft.com/office/officeart/2005/8/layout/hProcess11"/>
    <dgm:cxn modelId="{6AC0A26A-7753-465F-9723-4917A7DC531E}" type="presParOf" srcId="{C9A55E25-33E9-438B-88D5-01841E12B7A5}" destId="{683F1286-E0AA-4A91-82B7-5F9A1749FFB7}" srcOrd="8" destOrd="0" presId="urn:microsoft.com/office/officeart/2005/8/layout/hProcess11"/>
    <dgm:cxn modelId="{72AF028F-5770-4805-9740-B72A39A263B6}" type="presParOf" srcId="{683F1286-E0AA-4A91-82B7-5F9A1749FFB7}" destId="{2159AD7F-6488-4EFF-B262-960D571BF750}" srcOrd="0" destOrd="0" presId="urn:microsoft.com/office/officeart/2005/8/layout/hProcess11"/>
    <dgm:cxn modelId="{4822510D-D775-48B9-8111-6A2D67923B19}" type="presParOf" srcId="{683F1286-E0AA-4A91-82B7-5F9A1749FFB7}" destId="{87FC4113-2005-4000-B3CB-9E947817C2FC}" srcOrd="1" destOrd="0" presId="urn:microsoft.com/office/officeart/2005/8/layout/hProcess11"/>
    <dgm:cxn modelId="{0DF64015-6F8E-47B1-BB78-D735B8BEC9A1}" type="presParOf" srcId="{683F1286-E0AA-4A91-82B7-5F9A1749FFB7}" destId="{717A5BA1-33B0-408F-B5AD-979716EB0BB3}"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2167D28-F175-4F20-A77D-54F5F7270776}" type="doc">
      <dgm:prSet loTypeId="urn:microsoft.com/office/officeart/2005/8/layout/process4" loCatId="list" qsTypeId="urn:microsoft.com/office/officeart/2005/8/quickstyle/simple1" qsCatId="simple" csTypeId="urn:microsoft.com/office/officeart/2005/8/colors/accent6_3" csCatId="accent6" phldr="1"/>
      <dgm:spPr/>
      <dgm:t>
        <a:bodyPr/>
        <a:lstStyle/>
        <a:p>
          <a:endParaRPr lang="en-US"/>
        </a:p>
      </dgm:t>
    </dgm:pt>
    <dgm:pt modelId="{24C4AF07-C6DD-4EFE-B10B-DC0BE973A812}">
      <dgm:prSet custT="1"/>
      <dgm:spPr/>
      <dgm:t>
        <a:bodyPr/>
        <a:lstStyle/>
        <a:p>
          <a:pPr rtl="0"/>
          <a:r>
            <a:rPr lang="en-US" sz="2400" b="0" i="0" baseline="0" dirty="0" smtClean="0">
              <a:solidFill>
                <a:schemeClr val="tx1"/>
              </a:solidFill>
              <a:latin typeface="Baskerville Old Face" panose="02020602080505020303" pitchFamily="18" charset="0"/>
            </a:rPr>
            <a:t>Contact respondents to discuss informal resolution willingness.</a:t>
          </a:r>
          <a:endParaRPr lang="en-US" sz="2400" dirty="0">
            <a:solidFill>
              <a:schemeClr val="tx1"/>
            </a:solidFill>
            <a:latin typeface="Baskerville Old Face" panose="02020602080505020303" pitchFamily="18" charset="0"/>
          </a:endParaRPr>
        </a:p>
      </dgm:t>
    </dgm:pt>
    <dgm:pt modelId="{6972F305-698B-447D-8B4D-10FED9CA3A17}" type="parTrans" cxnId="{FA663DD5-72BC-42CC-BE1D-02DF013726FF}">
      <dgm:prSet/>
      <dgm:spPr/>
      <dgm:t>
        <a:bodyPr/>
        <a:lstStyle/>
        <a:p>
          <a:endParaRPr lang="en-US"/>
        </a:p>
      </dgm:t>
    </dgm:pt>
    <dgm:pt modelId="{D6A5A65E-C1B8-4125-9725-7A8510FA6503}" type="sibTrans" cxnId="{FA663DD5-72BC-42CC-BE1D-02DF013726FF}">
      <dgm:prSet/>
      <dgm:spPr/>
      <dgm:t>
        <a:bodyPr/>
        <a:lstStyle/>
        <a:p>
          <a:endParaRPr lang="en-US"/>
        </a:p>
      </dgm:t>
    </dgm:pt>
    <dgm:pt modelId="{A9A6CA39-33BE-4981-B0B9-65A612C4B9BC}">
      <dgm:prSet custT="1"/>
      <dgm:spPr/>
      <dgm:t>
        <a:bodyPr/>
        <a:lstStyle/>
        <a:p>
          <a:pPr rtl="0"/>
          <a:r>
            <a:rPr lang="en-US" sz="2400" b="0" i="0" baseline="0" dirty="0" smtClean="0">
              <a:solidFill>
                <a:schemeClr val="tx1"/>
              </a:solidFill>
              <a:latin typeface="Baskerville Old Face" panose="02020602080505020303" pitchFamily="18" charset="0"/>
            </a:rPr>
            <a:t>Upon refusal, complainant must persuade; otherwise, case is archived.</a:t>
          </a:r>
          <a:endParaRPr lang="en-US" sz="2400" dirty="0">
            <a:solidFill>
              <a:schemeClr val="tx1"/>
            </a:solidFill>
            <a:latin typeface="Baskerville Old Face" panose="02020602080505020303" pitchFamily="18" charset="0"/>
          </a:endParaRPr>
        </a:p>
      </dgm:t>
    </dgm:pt>
    <dgm:pt modelId="{018DFF01-4096-4BDD-ABAD-CB50A6B91C9A}" type="parTrans" cxnId="{5BD8DEBE-82DC-4D62-9307-7B4B6112CD31}">
      <dgm:prSet/>
      <dgm:spPr/>
      <dgm:t>
        <a:bodyPr/>
        <a:lstStyle/>
        <a:p>
          <a:endParaRPr lang="en-US"/>
        </a:p>
      </dgm:t>
    </dgm:pt>
    <dgm:pt modelId="{103051EB-2A08-4021-976C-5FCE9B23A7B5}" type="sibTrans" cxnId="{5BD8DEBE-82DC-4D62-9307-7B4B6112CD31}">
      <dgm:prSet/>
      <dgm:spPr/>
      <dgm:t>
        <a:bodyPr/>
        <a:lstStyle/>
        <a:p>
          <a:endParaRPr lang="en-US"/>
        </a:p>
      </dgm:t>
    </dgm:pt>
    <dgm:pt modelId="{AAFC8AEA-92EB-434F-86A3-2C13C469C87B}">
      <dgm:prSet custT="1"/>
      <dgm:spPr/>
      <dgm:t>
        <a:bodyPr/>
        <a:lstStyle/>
        <a:p>
          <a:pPr rtl="0"/>
          <a:r>
            <a:rPr lang="en-US" sz="2400" b="0" i="0" baseline="0" dirty="0" smtClean="0">
              <a:solidFill>
                <a:schemeClr val="tx1"/>
              </a:solidFill>
              <a:latin typeface="Baskerville Old Face" panose="02020602080505020303" pitchFamily="18" charset="0"/>
            </a:rPr>
            <a:t>Write to agency representatives for action, if the respondent is an agency.</a:t>
          </a:r>
          <a:endParaRPr lang="en-US" sz="2400" dirty="0">
            <a:solidFill>
              <a:schemeClr val="tx1"/>
            </a:solidFill>
            <a:latin typeface="Baskerville Old Face" panose="02020602080505020303" pitchFamily="18" charset="0"/>
          </a:endParaRPr>
        </a:p>
      </dgm:t>
    </dgm:pt>
    <dgm:pt modelId="{343BFE2D-7EAB-4179-BE7F-070393CC2881}" type="parTrans" cxnId="{4943871D-040B-42D2-B295-59955A7D8EA8}">
      <dgm:prSet/>
      <dgm:spPr/>
      <dgm:t>
        <a:bodyPr/>
        <a:lstStyle/>
        <a:p>
          <a:endParaRPr lang="en-US"/>
        </a:p>
      </dgm:t>
    </dgm:pt>
    <dgm:pt modelId="{FE7EF44F-C603-4228-B657-E7BE635E2D8B}" type="sibTrans" cxnId="{4943871D-040B-42D2-B295-59955A7D8EA8}">
      <dgm:prSet/>
      <dgm:spPr/>
      <dgm:t>
        <a:bodyPr/>
        <a:lstStyle/>
        <a:p>
          <a:endParaRPr lang="en-US"/>
        </a:p>
      </dgm:t>
    </dgm:pt>
    <dgm:pt modelId="{C9D393E8-43C3-4DFC-AED3-861CDE7C0A67}">
      <dgm:prSet custT="1"/>
      <dgm:spPr/>
      <dgm:t>
        <a:bodyPr/>
        <a:lstStyle/>
        <a:p>
          <a:pPr rtl="0"/>
          <a:r>
            <a:rPr lang="en-US" sz="2400" b="0" i="0" baseline="0" dirty="0" smtClean="0">
              <a:solidFill>
                <a:schemeClr val="tx1"/>
              </a:solidFill>
              <a:latin typeface="Baskerville Old Face" panose="02020602080505020303" pitchFamily="18" charset="0"/>
            </a:rPr>
            <a:t>Schedule hearings to facilitate settlement between agency and complainant.</a:t>
          </a:r>
          <a:endParaRPr lang="en-US" sz="2400" dirty="0">
            <a:solidFill>
              <a:schemeClr val="tx1"/>
            </a:solidFill>
            <a:latin typeface="Baskerville Old Face" panose="02020602080505020303" pitchFamily="18" charset="0"/>
          </a:endParaRPr>
        </a:p>
      </dgm:t>
    </dgm:pt>
    <dgm:pt modelId="{D617F373-9147-4A30-9AC8-391697A42EE0}" type="parTrans" cxnId="{F3A695FD-DBEA-4CFC-8667-400F288A0FAB}">
      <dgm:prSet/>
      <dgm:spPr/>
      <dgm:t>
        <a:bodyPr/>
        <a:lstStyle/>
        <a:p>
          <a:endParaRPr lang="en-US"/>
        </a:p>
      </dgm:t>
    </dgm:pt>
    <dgm:pt modelId="{846CA592-E9C9-436B-8454-3E4ECD5D3C1A}" type="sibTrans" cxnId="{F3A695FD-DBEA-4CFC-8667-400F288A0FAB}">
      <dgm:prSet/>
      <dgm:spPr/>
      <dgm:t>
        <a:bodyPr/>
        <a:lstStyle/>
        <a:p>
          <a:endParaRPr lang="en-US"/>
        </a:p>
      </dgm:t>
    </dgm:pt>
    <dgm:pt modelId="{10179AA8-9A51-494F-8DE6-0A9D928189DF}">
      <dgm:prSet custT="1"/>
      <dgm:spPr/>
      <dgm:t>
        <a:bodyPr/>
        <a:lstStyle/>
        <a:p>
          <a:pPr rtl="0"/>
          <a:r>
            <a:rPr lang="en-US" sz="2400" b="0" i="0" baseline="0" dirty="0" smtClean="0">
              <a:solidFill>
                <a:schemeClr val="tx1"/>
              </a:solidFill>
              <a:latin typeface="Baskerville Old Face" panose="02020602080505020303" pitchFamily="18" charset="0"/>
            </a:rPr>
            <a:t>Note resolved terms with signatures from all parties.</a:t>
          </a:r>
          <a:endParaRPr lang="en-US" sz="2400" dirty="0">
            <a:solidFill>
              <a:schemeClr val="tx1"/>
            </a:solidFill>
            <a:latin typeface="Baskerville Old Face" panose="02020602080505020303" pitchFamily="18" charset="0"/>
          </a:endParaRPr>
        </a:p>
      </dgm:t>
    </dgm:pt>
    <dgm:pt modelId="{9A019AAD-203F-4913-8339-888A04FA07A2}" type="parTrans" cxnId="{9A701A1D-06D2-40DC-8D9F-C8FC1CA5B278}">
      <dgm:prSet/>
      <dgm:spPr/>
      <dgm:t>
        <a:bodyPr/>
        <a:lstStyle/>
        <a:p>
          <a:endParaRPr lang="en-US"/>
        </a:p>
      </dgm:t>
    </dgm:pt>
    <dgm:pt modelId="{5C25FEEF-1669-43F1-96BB-A549591AA44B}" type="sibTrans" cxnId="{9A701A1D-06D2-40DC-8D9F-C8FC1CA5B278}">
      <dgm:prSet/>
      <dgm:spPr/>
      <dgm:t>
        <a:bodyPr/>
        <a:lstStyle/>
        <a:p>
          <a:endParaRPr lang="en-US"/>
        </a:p>
      </dgm:t>
    </dgm:pt>
    <dgm:pt modelId="{B3384BEE-F722-4452-9474-B8D900F5B83E}">
      <dgm:prSet custT="1"/>
      <dgm:spPr/>
      <dgm:t>
        <a:bodyPr/>
        <a:lstStyle/>
        <a:p>
          <a:pPr rtl="0"/>
          <a:r>
            <a:rPr lang="en-US" sz="2400" b="0" i="0" baseline="0" dirty="0" smtClean="0">
              <a:solidFill>
                <a:schemeClr val="tx1"/>
              </a:solidFill>
              <a:latin typeface="Baskerville Old Face" panose="02020602080505020303" pitchFamily="18" charset="0"/>
            </a:rPr>
            <a:t>Establish timelines for case management without fixed deadlines.</a:t>
          </a:r>
          <a:endParaRPr lang="en-US" sz="2400" dirty="0">
            <a:solidFill>
              <a:schemeClr val="tx1"/>
            </a:solidFill>
            <a:latin typeface="Baskerville Old Face" panose="02020602080505020303" pitchFamily="18" charset="0"/>
          </a:endParaRPr>
        </a:p>
      </dgm:t>
    </dgm:pt>
    <dgm:pt modelId="{166CB19F-4C4A-4ED6-AAD9-9EEBD7B5CAD0}" type="parTrans" cxnId="{445DFF7E-049F-4FB4-B89F-33A191A2D6BB}">
      <dgm:prSet/>
      <dgm:spPr/>
      <dgm:t>
        <a:bodyPr/>
        <a:lstStyle/>
        <a:p>
          <a:endParaRPr lang="en-US"/>
        </a:p>
      </dgm:t>
    </dgm:pt>
    <dgm:pt modelId="{B82F779E-9F7C-47FE-A254-18FF20D11D30}" type="sibTrans" cxnId="{445DFF7E-049F-4FB4-B89F-33A191A2D6BB}">
      <dgm:prSet/>
      <dgm:spPr/>
      <dgm:t>
        <a:bodyPr/>
        <a:lstStyle/>
        <a:p>
          <a:endParaRPr lang="en-US"/>
        </a:p>
      </dgm:t>
    </dgm:pt>
    <dgm:pt modelId="{719B397E-DDA5-4A47-8621-C2FE63328EC9}" type="pres">
      <dgm:prSet presAssocID="{22167D28-F175-4F20-A77D-54F5F7270776}" presName="Name0" presStyleCnt="0">
        <dgm:presLayoutVars>
          <dgm:dir/>
          <dgm:animLvl val="lvl"/>
          <dgm:resizeHandles val="exact"/>
        </dgm:presLayoutVars>
      </dgm:prSet>
      <dgm:spPr/>
      <dgm:t>
        <a:bodyPr/>
        <a:lstStyle/>
        <a:p>
          <a:endParaRPr lang="en-US"/>
        </a:p>
      </dgm:t>
    </dgm:pt>
    <dgm:pt modelId="{00646FD2-4FCC-4BE6-800A-E0066FBFA925}" type="pres">
      <dgm:prSet presAssocID="{B3384BEE-F722-4452-9474-B8D900F5B83E}" presName="boxAndChildren" presStyleCnt="0"/>
      <dgm:spPr/>
    </dgm:pt>
    <dgm:pt modelId="{E9DBF236-313B-4755-838F-9D44E0FF10D5}" type="pres">
      <dgm:prSet presAssocID="{B3384BEE-F722-4452-9474-B8D900F5B83E}" presName="parentTextBox" presStyleLbl="node1" presStyleIdx="0" presStyleCnt="6"/>
      <dgm:spPr/>
      <dgm:t>
        <a:bodyPr/>
        <a:lstStyle/>
        <a:p>
          <a:endParaRPr lang="en-US"/>
        </a:p>
      </dgm:t>
    </dgm:pt>
    <dgm:pt modelId="{DBF59305-43E2-4715-B9E0-5D6B62158DEB}" type="pres">
      <dgm:prSet presAssocID="{5C25FEEF-1669-43F1-96BB-A549591AA44B}" presName="sp" presStyleCnt="0"/>
      <dgm:spPr/>
    </dgm:pt>
    <dgm:pt modelId="{91B0D6CC-13D7-4964-ACD2-219BCAB21C5D}" type="pres">
      <dgm:prSet presAssocID="{10179AA8-9A51-494F-8DE6-0A9D928189DF}" presName="arrowAndChildren" presStyleCnt="0"/>
      <dgm:spPr/>
    </dgm:pt>
    <dgm:pt modelId="{2C77DC9B-0AC1-4319-B57E-A6237A04FD66}" type="pres">
      <dgm:prSet presAssocID="{10179AA8-9A51-494F-8DE6-0A9D928189DF}" presName="parentTextArrow" presStyleLbl="node1" presStyleIdx="1" presStyleCnt="6"/>
      <dgm:spPr/>
      <dgm:t>
        <a:bodyPr/>
        <a:lstStyle/>
        <a:p>
          <a:endParaRPr lang="en-US"/>
        </a:p>
      </dgm:t>
    </dgm:pt>
    <dgm:pt modelId="{4B3E1F0F-982E-4A5F-AFE3-F1BC00136E6D}" type="pres">
      <dgm:prSet presAssocID="{846CA592-E9C9-436B-8454-3E4ECD5D3C1A}" presName="sp" presStyleCnt="0"/>
      <dgm:spPr/>
    </dgm:pt>
    <dgm:pt modelId="{454D50C6-20B7-4FFC-BBF9-0AA909CC2A6A}" type="pres">
      <dgm:prSet presAssocID="{C9D393E8-43C3-4DFC-AED3-861CDE7C0A67}" presName="arrowAndChildren" presStyleCnt="0"/>
      <dgm:spPr/>
    </dgm:pt>
    <dgm:pt modelId="{AE9C6199-C5FF-490B-8D40-996459CDEA46}" type="pres">
      <dgm:prSet presAssocID="{C9D393E8-43C3-4DFC-AED3-861CDE7C0A67}" presName="parentTextArrow" presStyleLbl="node1" presStyleIdx="2" presStyleCnt="6"/>
      <dgm:spPr/>
      <dgm:t>
        <a:bodyPr/>
        <a:lstStyle/>
        <a:p>
          <a:endParaRPr lang="en-US"/>
        </a:p>
      </dgm:t>
    </dgm:pt>
    <dgm:pt modelId="{B3604FFB-9D65-4B54-920B-774E427A93CB}" type="pres">
      <dgm:prSet presAssocID="{FE7EF44F-C603-4228-B657-E7BE635E2D8B}" presName="sp" presStyleCnt="0"/>
      <dgm:spPr/>
    </dgm:pt>
    <dgm:pt modelId="{2901706E-5C8A-4414-BA08-C4B8DFC7F113}" type="pres">
      <dgm:prSet presAssocID="{AAFC8AEA-92EB-434F-86A3-2C13C469C87B}" presName="arrowAndChildren" presStyleCnt="0"/>
      <dgm:spPr/>
    </dgm:pt>
    <dgm:pt modelId="{5E2DE8F5-3102-4AF3-BA12-51FD64EE7D80}" type="pres">
      <dgm:prSet presAssocID="{AAFC8AEA-92EB-434F-86A3-2C13C469C87B}" presName="parentTextArrow" presStyleLbl="node1" presStyleIdx="3" presStyleCnt="6"/>
      <dgm:spPr/>
      <dgm:t>
        <a:bodyPr/>
        <a:lstStyle/>
        <a:p>
          <a:endParaRPr lang="en-US"/>
        </a:p>
      </dgm:t>
    </dgm:pt>
    <dgm:pt modelId="{0C9FFB09-3673-46C1-8086-C14E88797620}" type="pres">
      <dgm:prSet presAssocID="{103051EB-2A08-4021-976C-5FCE9B23A7B5}" presName="sp" presStyleCnt="0"/>
      <dgm:spPr/>
    </dgm:pt>
    <dgm:pt modelId="{1DA7F7F4-BD51-48EA-BDF9-D078A0B93BCC}" type="pres">
      <dgm:prSet presAssocID="{A9A6CA39-33BE-4981-B0B9-65A612C4B9BC}" presName="arrowAndChildren" presStyleCnt="0"/>
      <dgm:spPr/>
    </dgm:pt>
    <dgm:pt modelId="{1BF56788-FB64-4779-A664-0F5E3A97EC52}" type="pres">
      <dgm:prSet presAssocID="{A9A6CA39-33BE-4981-B0B9-65A612C4B9BC}" presName="parentTextArrow" presStyleLbl="node1" presStyleIdx="4" presStyleCnt="6"/>
      <dgm:spPr/>
      <dgm:t>
        <a:bodyPr/>
        <a:lstStyle/>
        <a:p>
          <a:endParaRPr lang="en-US"/>
        </a:p>
      </dgm:t>
    </dgm:pt>
    <dgm:pt modelId="{A7C1B4D0-C00C-4EA4-9F92-87BD96719B6F}" type="pres">
      <dgm:prSet presAssocID="{D6A5A65E-C1B8-4125-9725-7A8510FA6503}" presName="sp" presStyleCnt="0"/>
      <dgm:spPr/>
    </dgm:pt>
    <dgm:pt modelId="{B52DB16C-B3A4-4D48-A020-59AC0FB014F2}" type="pres">
      <dgm:prSet presAssocID="{24C4AF07-C6DD-4EFE-B10B-DC0BE973A812}" presName="arrowAndChildren" presStyleCnt="0"/>
      <dgm:spPr/>
    </dgm:pt>
    <dgm:pt modelId="{EF51B887-DEE1-47FF-8196-21BB02D7EA58}" type="pres">
      <dgm:prSet presAssocID="{24C4AF07-C6DD-4EFE-B10B-DC0BE973A812}" presName="parentTextArrow" presStyleLbl="node1" presStyleIdx="5" presStyleCnt="6"/>
      <dgm:spPr/>
      <dgm:t>
        <a:bodyPr/>
        <a:lstStyle/>
        <a:p>
          <a:endParaRPr lang="en-US"/>
        </a:p>
      </dgm:t>
    </dgm:pt>
  </dgm:ptLst>
  <dgm:cxnLst>
    <dgm:cxn modelId="{4943871D-040B-42D2-B295-59955A7D8EA8}" srcId="{22167D28-F175-4F20-A77D-54F5F7270776}" destId="{AAFC8AEA-92EB-434F-86A3-2C13C469C87B}" srcOrd="2" destOrd="0" parTransId="{343BFE2D-7EAB-4179-BE7F-070393CC2881}" sibTransId="{FE7EF44F-C603-4228-B657-E7BE635E2D8B}"/>
    <dgm:cxn modelId="{445DFF7E-049F-4FB4-B89F-33A191A2D6BB}" srcId="{22167D28-F175-4F20-A77D-54F5F7270776}" destId="{B3384BEE-F722-4452-9474-B8D900F5B83E}" srcOrd="5" destOrd="0" parTransId="{166CB19F-4C4A-4ED6-AAD9-9EEBD7B5CAD0}" sibTransId="{B82F779E-9F7C-47FE-A254-18FF20D11D30}"/>
    <dgm:cxn modelId="{FA663DD5-72BC-42CC-BE1D-02DF013726FF}" srcId="{22167D28-F175-4F20-A77D-54F5F7270776}" destId="{24C4AF07-C6DD-4EFE-B10B-DC0BE973A812}" srcOrd="0" destOrd="0" parTransId="{6972F305-698B-447D-8B4D-10FED9CA3A17}" sibTransId="{D6A5A65E-C1B8-4125-9725-7A8510FA6503}"/>
    <dgm:cxn modelId="{F3A695FD-DBEA-4CFC-8667-400F288A0FAB}" srcId="{22167D28-F175-4F20-A77D-54F5F7270776}" destId="{C9D393E8-43C3-4DFC-AED3-861CDE7C0A67}" srcOrd="3" destOrd="0" parTransId="{D617F373-9147-4A30-9AC8-391697A42EE0}" sibTransId="{846CA592-E9C9-436B-8454-3E4ECD5D3C1A}"/>
    <dgm:cxn modelId="{9A701A1D-06D2-40DC-8D9F-C8FC1CA5B278}" srcId="{22167D28-F175-4F20-A77D-54F5F7270776}" destId="{10179AA8-9A51-494F-8DE6-0A9D928189DF}" srcOrd="4" destOrd="0" parTransId="{9A019AAD-203F-4913-8339-888A04FA07A2}" sibTransId="{5C25FEEF-1669-43F1-96BB-A549591AA44B}"/>
    <dgm:cxn modelId="{5BD8DEBE-82DC-4D62-9307-7B4B6112CD31}" srcId="{22167D28-F175-4F20-A77D-54F5F7270776}" destId="{A9A6CA39-33BE-4981-B0B9-65A612C4B9BC}" srcOrd="1" destOrd="0" parTransId="{018DFF01-4096-4BDD-ABAD-CB50A6B91C9A}" sibTransId="{103051EB-2A08-4021-976C-5FCE9B23A7B5}"/>
    <dgm:cxn modelId="{1740979B-EC9B-427F-ACB3-95EA2ECA0CDA}" type="presOf" srcId="{24C4AF07-C6DD-4EFE-B10B-DC0BE973A812}" destId="{EF51B887-DEE1-47FF-8196-21BB02D7EA58}" srcOrd="0" destOrd="0" presId="urn:microsoft.com/office/officeart/2005/8/layout/process4"/>
    <dgm:cxn modelId="{F5C68C32-6203-4624-915B-55F58137C1E0}" type="presOf" srcId="{10179AA8-9A51-494F-8DE6-0A9D928189DF}" destId="{2C77DC9B-0AC1-4319-B57E-A6237A04FD66}" srcOrd="0" destOrd="0" presId="urn:microsoft.com/office/officeart/2005/8/layout/process4"/>
    <dgm:cxn modelId="{7CFA377F-181D-49C1-A506-82DC1D129AE6}" type="presOf" srcId="{C9D393E8-43C3-4DFC-AED3-861CDE7C0A67}" destId="{AE9C6199-C5FF-490B-8D40-996459CDEA46}" srcOrd="0" destOrd="0" presId="urn:microsoft.com/office/officeart/2005/8/layout/process4"/>
    <dgm:cxn modelId="{A99A5198-5F4F-49DD-B5B4-C6B8C15A299C}" type="presOf" srcId="{AAFC8AEA-92EB-434F-86A3-2C13C469C87B}" destId="{5E2DE8F5-3102-4AF3-BA12-51FD64EE7D80}" srcOrd="0" destOrd="0" presId="urn:microsoft.com/office/officeart/2005/8/layout/process4"/>
    <dgm:cxn modelId="{D549AF4A-CC61-4A4B-BA8A-85F558FCAD0C}" type="presOf" srcId="{B3384BEE-F722-4452-9474-B8D900F5B83E}" destId="{E9DBF236-313B-4755-838F-9D44E0FF10D5}" srcOrd="0" destOrd="0" presId="urn:microsoft.com/office/officeart/2005/8/layout/process4"/>
    <dgm:cxn modelId="{D0A10C58-DEAD-4F0B-9EF0-F54DB6F1AA25}" type="presOf" srcId="{22167D28-F175-4F20-A77D-54F5F7270776}" destId="{719B397E-DDA5-4A47-8621-C2FE63328EC9}" srcOrd="0" destOrd="0" presId="urn:microsoft.com/office/officeart/2005/8/layout/process4"/>
    <dgm:cxn modelId="{D555D6F0-C8B1-4020-877F-351EB9A045E1}" type="presOf" srcId="{A9A6CA39-33BE-4981-B0B9-65A612C4B9BC}" destId="{1BF56788-FB64-4779-A664-0F5E3A97EC52}" srcOrd="0" destOrd="0" presId="urn:microsoft.com/office/officeart/2005/8/layout/process4"/>
    <dgm:cxn modelId="{9ED23852-CB46-467E-90E2-E8CA2E342414}" type="presParOf" srcId="{719B397E-DDA5-4A47-8621-C2FE63328EC9}" destId="{00646FD2-4FCC-4BE6-800A-E0066FBFA925}" srcOrd="0" destOrd="0" presId="urn:microsoft.com/office/officeart/2005/8/layout/process4"/>
    <dgm:cxn modelId="{D6D3E56B-F4D8-4836-A62A-F5775DEDCB52}" type="presParOf" srcId="{00646FD2-4FCC-4BE6-800A-E0066FBFA925}" destId="{E9DBF236-313B-4755-838F-9D44E0FF10D5}" srcOrd="0" destOrd="0" presId="urn:microsoft.com/office/officeart/2005/8/layout/process4"/>
    <dgm:cxn modelId="{DB768618-DA73-48E5-9440-AEBFBF71217D}" type="presParOf" srcId="{719B397E-DDA5-4A47-8621-C2FE63328EC9}" destId="{DBF59305-43E2-4715-B9E0-5D6B62158DEB}" srcOrd="1" destOrd="0" presId="urn:microsoft.com/office/officeart/2005/8/layout/process4"/>
    <dgm:cxn modelId="{DA3060F7-AB53-4AE5-9474-18F279EB97DE}" type="presParOf" srcId="{719B397E-DDA5-4A47-8621-C2FE63328EC9}" destId="{91B0D6CC-13D7-4964-ACD2-219BCAB21C5D}" srcOrd="2" destOrd="0" presId="urn:microsoft.com/office/officeart/2005/8/layout/process4"/>
    <dgm:cxn modelId="{603C100A-5CAD-466A-B79C-CD359B0D1E19}" type="presParOf" srcId="{91B0D6CC-13D7-4964-ACD2-219BCAB21C5D}" destId="{2C77DC9B-0AC1-4319-B57E-A6237A04FD66}" srcOrd="0" destOrd="0" presId="urn:microsoft.com/office/officeart/2005/8/layout/process4"/>
    <dgm:cxn modelId="{65408734-5623-487B-AC2D-0A9BEBC44C3B}" type="presParOf" srcId="{719B397E-DDA5-4A47-8621-C2FE63328EC9}" destId="{4B3E1F0F-982E-4A5F-AFE3-F1BC00136E6D}" srcOrd="3" destOrd="0" presId="urn:microsoft.com/office/officeart/2005/8/layout/process4"/>
    <dgm:cxn modelId="{66321C94-225F-4836-8603-264859603D4C}" type="presParOf" srcId="{719B397E-DDA5-4A47-8621-C2FE63328EC9}" destId="{454D50C6-20B7-4FFC-BBF9-0AA909CC2A6A}" srcOrd="4" destOrd="0" presId="urn:microsoft.com/office/officeart/2005/8/layout/process4"/>
    <dgm:cxn modelId="{389A50AC-AAE6-4318-9C86-2AC7CAA92B7A}" type="presParOf" srcId="{454D50C6-20B7-4FFC-BBF9-0AA909CC2A6A}" destId="{AE9C6199-C5FF-490B-8D40-996459CDEA46}" srcOrd="0" destOrd="0" presId="urn:microsoft.com/office/officeart/2005/8/layout/process4"/>
    <dgm:cxn modelId="{CC5E3352-11A4-4DE5-AB65-08FB0F7EDA2D}" type="presParOf" srcId="{719B397E-DDA5-4A47-8621-C2FE63328EC9}" destId="{B3604FFB-9D65-4B54-920B-774E427A93CB}" srcOrd="5" destOrd="0" presId="urn:microsoft.com/office/officeart/2005/8/layout/process4"/>
    <dgm:cxn modelId="{ED3D3C4A-DED4-411D-A5F1-EF7FCD9DA05D}" type="presParOf" srcId="{719B397E-DDA5-4A47-8621-C2FE63328EC9}" destId="{2901706E-5C8A-4414-BA08-C4B8DFC7F113}" srcOrd="6" destOrd="0" presId="urn:microsoft.com/office/officeart/2005/8/layout/process4"/>
    <dgm:cxn modelId="{821115D4-DB60-4192-8C7B-8B2DB26932D6}" type="presParOf" srcId="{2901706E-5C8A-4414-BA08-C4B8DFC7F113}" destId="{5E2DE8F5-3102-4AF3-BA12-51FD64EE7D80}" srcOrd="0" destOrd="0" presId="urn:microsoft.com/office/officeart/2005/8/layout/process4"/>
    <dgm:cxn modelId="{AA81D418-3096-4703-A622-001E0D285C75}" type="presParOf" srcId="{719B397E-DDA5-4A47-8621-C2FE63328EC9}" destId="{0C9FFB09-3673-46C1-8086-C14E88797620}" srcOrd="7" destOrd="0" presId="urn:microsoft.com/office/officeart/2005/8/layout/process4"/>
    <dgm:cxn modelId="{08CC71E9-A99C-4E9C-BC96-39892E3DD7C1}" type="presParOf" srcId="{719B397E-DDA5-4A47-8621-C2FE63328EC9}" destId="{1DA7F7F4-BD51-48EA-BDF9-D078A0B93BCC}" srcOrd="8" destOrd="0" presId="urn:microsoft.com/office/officeart/2005/8/layout/process4"/>
    <dgm:cxn modelId="{FFA9ECDD-A017-435F-AD6C-4B092650025A}" type="presParOf" srcId="{1DA7F7F4-BD51-48EA-BDF9-D078A0B93BCC}" destId="{1BF56788-FB64-4779-A664-0F5E3A97EC52}" srcOrd="0" destOrd="0" presId="urn:microsoft.com/office/officeart/2005/8/layout/process4"/>
    <dgm:cxn modelId="{F7ACA0A4-2EA2-49DD-AC69-10A434CD6486}" type="presParOf" srcId="{719B397E-DDA5-4A47-8621-C2FE63328EC9}" destId="{A7C1B4D0-C00C-4EA4-9F92-87BD96719B6F}" srcOrd="9" destOrd="0" presId="urn:microsoft.com/office/officeart/2005/8/layout/process4"/>
    <dgm:cxn modelId="{DC2EF2AE-47CA-44F4-9862-670DA98E6C2D}" type="presParOf" srcId="{719B397E-DDA5-4A47-8621-C2FE63328EC9}" destId="{B52DB16C-B3A4-4D48-A020-59AC0FB014F2}" srcOrd="10" destOrd="0" presId="urn:microsoft.com/office/officeart/2005/8/layout/process4"/>
    <dgm:cxn modelId="{E4C23AFA-5E5A-46BF-B5C9-50672053FE89}" type="presParOf" srcId="{B52DB16C-B3A4-4D48-A020-59AC0FB014F2}" destId="{EF51B887-DEE1-47FF-8196-21BB02D7EA5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B50B041-792F-42F2-B55A-3F52E47AD578}" type="doc">
      <dgm:prSet loTypeId="urn:microsoft.com/office/officeart/2005/8/layout/venn1" loCatId="relationship" qsTypeId="urn:microsoft.com/office/officeart/2005/8/quickstyle/simple1" qsCatId="simple" csTypeId="urn:microsoft.com/office/officeart/2005/8/colors/accent6_3" csCatId="accent6" phldr="1"/>
      <dgm:spPr/>
      <dgm:t>
        <a:bodyPr/>
        <a:lstStyle/>
        <a:p>
          <a:endParaRPr lang="en-US"/>
        </a:p>
      </dgm:t>
    </dgm:pt>
    <dgm:pt modelId="{116E8505-F17B-4020-A8E4-F94D98D1D830}">
      <dgm:prSet custT="1"/>
      <dgm:spPr/>
      <dgm:t>
        <a:bodyPr/>
        <a:lstStyle/>
        <a:p>
          <a:pPr rtl="0"/>
          <a:r>
            <a:rPr lang="en-US" sz="1600" b="1" dirty="0" smtClean="0">
              <a:latin typeface="Baskerville Old Face" panose="02020602080505020303" pitchFamily="18" charset="0"/>
            </a:rPr>
            <a:t>Identifying Issues</a:t>
          </a:r>
          <a:r>
            <a:rPr lang="en-US" sz="1600" dirty="0" smtClean="0">
              <a:latin typeface="Baskerville Old Face" panose="02020602080505020303" pitchFamily="18" charset="0"/>
            </a:rPr>
            <a:t>:</a:t>
          </a:r>
        </a:p>
        <a:p>
          <a:pPr rtl="0"/>
          <a:r>
            <a:rPr lang="en-US" sz="1600" b="0" dirty="0" smtClean="0">
              <a:latin typeface="Baskerville Old Face" panose="02020602080505020303" pitchFamily="18" charset="0"/>
            </a:rPr>
            <a:t> Data helps pinpoint recurring complaints and systemic problems, enabling targeted interventions.</a:t>
          </a:r>
          <a:endParaRPr lang="en-US" sz="1600" b="0" dirty="0">
            <a:latin typeface="Baskerville Old Face" panose="02020602080505020303" pitchFamily="18" charset="0"/>
          </a:endParaRPr>
        </a:p>
      </dgm:t>
    </dgm:pt>
    <dgm:pt modelId="{2D7BA783-E3EE-45EB-9C09-6CC6AE34EA75}" type="parTrans" cxnId="{E31F3319-7A03-429C-A279-343E0C553FF3}">
      <dgm:prSet/>
      <dgm:spPr/>
      <dgm:t>
        <a:bodyPr/>
        <a:lstStyle/>
        <a:p>
          <a:endParaRPr lang="en-US"/>
        </a:p>
      </dgm:t>
    </dgm:pt>
    <dgm:pt modelId="{53E49C5F-2BDE-41D8-A24D-7838775D8959}" type="sibTrans" cxnId="{E31F3319-7A03-429C-A279-343E0C553FF3}">
      <dgm:prSet/>
      <dgm:spPr/>
      <dgm:t>
        <a:bodyPr/>
        <a:lstStyle/>
        <a:p>
          <a:endParaRPr lang="en-US"/>
        </a:p>
      </dgm:t>
    </dgm:pt>
    <dgm:pt modelId="{6AF34807-FA63-4267-97AA-51B35B048568}">
      <dgm:prSet custT="1"/>
      <dgm:spPr/>
      <dgm:t>
        <a:bodyPr/>
        <a:lstStyle/>
        <a:p>
          <a:pPr rtl="0"/>
          <a:r>
            <a:rPr lang="en-US" sz="1600" b="1" dirty="0" smtClean="0">
              <a:latin typeface="Baskerville Old Face" panose="02020602080505020303" pitchFamily="18" charset="0"/>
            </a:rPr>
            <a:t>Measuring Impact</a:t>
          </a:r>
          <a:r>
            <a:rPr lang="en-US" sz="1600" dirty="0" smtClean="0">
              <a:latin typeface="Baskerville Old Face" panose="02020602080505020303" pitchFamily="18" charset="0"/>
            </a:rPr>
            <a:t>: Analyzing outcomes allows for the evaluation and improvement of service effectiveness.</a:t>
          </a:r>
          <a:endParaRPr lang="en-US" sz="1600" dirty="0">
            <a:latin typeface="Baskerville Old Face" panose="02020602080505020303" pitchFamily="18" charset="0"/>
          </a:endParaRPr>
        </a:p>
      </dgm:t>
    </dgm:pt>
    <dgm:pt modelId="{A7EB7124-2B76-403F-A73D-FEAE20DC29EB}" type="parTrans" cxnId="{6B62CF2D-228B-4A0C-B62D-94A25630BDC4}">
      <dgm:prSet/>
      <dgm:spPr/>
      <dgm:t>
        <a:bodyPr/>
        <a:lstStyle/>
        <a:p>
          <a:endParaRPr lang="en-US"/>
        </a:p>
      </dgm:t>
    </dgm:pt>
    <dgm:pt modelId="{E8124C50-2E64-4408-AB08-F92D5A37AE4A}" type="sibTrans" cxnId="{6B62CF2D-228B-4A0C-B62D-94A25630BDC4}">
      <dgm:prSet/>
      <dgm:spPr/>
      <dgm:t>
        <a:bodyPr/>
        <a:lstStyle/>
        <a:p>
          <a:endParaRPr lang="en-US"/>
        </a:p>
      </dgm:t>
    </dgm:pt>
    <dgm:pt modelId="{85936527-6C7A-4122-8C2D-8A060EAB1561}">
      <dgm:prSet custT="1"/>
      <dgm:spPr/>
      <dgm:t>
        <a:bodyPr/>
        <a:lstStyle/>
        <a:p>
          <a:pPr rtl="0"/>
          <a:r>
            <a:rPr lang="en-US" sz="1600" b="1" dirty="0" smtClean="0">
              <a:latin typeface="Baskerville Old Face" panose="02020602080505020303" pitchFamily="18" charset="0"/>
            </a:rPr>
            <a:t>Resource Allocation</a:t>
          </a:r>
          <a:r>
            <a:rPr lang="en-US" sz="1600" dirty="0" smtClean="0">
              <a:latin typeface="Baskerville Old Face" panose="02020602080505020303" pitchFamily="18" charset="0"/>
            </a:rPr>
            <a:t>: Data-driven insights helps focus  on underserved populations.</a:t>
          </a:r>
          <a:endParaRPr lang="en-US" sz="1600" dirty="0">
            <a:latin typeface="Baskerville Old Face" panose="02020602080505020303" pitchFamily="18" charset="0"/>
          </a:endParaRPr>
        </a:p>
      </dgm:t>
    </dgm:pt>
    <dgm:pt modelId="{9E6F902C-C3CA-4530-B703-33B3A967F4A7}" type="parTrans" cxnId="{C70434EC-ED2F-4089-8B10-F7B57DF5D0A4}">
      <dgm:prSet/>
      <dgm:spPr/>
      <dgm:t>
        <a:bodyPr/>
        <a:lstStyle/>
        <a:p>
          <a:endParaRPr lang="en-US"/>
        </a:p>
      </dgm:t>
    </dgm:pt>
    <dgm:pt modelId="{C02EC98F-E233-48E0-AB57-D03045215C2B}" type="sibTrans" cxnId="{C70434EC-ED2F-4089-8B10-F7B57DF5D0A4}">
      <dgm:prSet/>
      <dgm:spPr/>
      <dgm:t>
        <a:bodyPr/>
        <a:lstStyle/>
        <a:p>
          <a:endParaRPr lang="en-US"/>
        </a:p>
      </dgm:t>
    </dgm:pt>
    <dgm:pt modelId="{4DCE24B2-A7F0-4344-ADAC-1BBCA12CF38A}">
      <dgm:prSet custT="1"/>
      <dgm:spPr/>
      <dgm:t>
        <a:bodyPr/>
        <a:lstStyle/>
        <a:p>
          <a:pPr algn="ctr" rtl="0"/>
          <a:r>
            <a:rPr lang="en-US" sz="1600" b="1" dirty="0" smtClean="0">
              <a:latin typeface="Baskerville Old Face" panose="02020602080505020303" pitchFamily="18" charset="0"/>
            </a:rPr>
            <a:t>Enhancing Accessibility</a:t>
          </a:r>
          <a:r>
            <a:rPr lang="en-US" sz="1600" dirty="0" smtClean="0">
              <a:latin typeface="Baskerville Old Face" panose="02020602080505020303" pitchFamily="18" charset="0"/>
            </a:rPr>
            <a:t>: </a:t>
          </a:r>
          <a:r>
            <a:rPr lang="en-US" sz="1400" dirty="0" smtClean="0">
              <a:latin typeface="Baskerville Old Face" panose="02020602080505020303" pitchFamily="18" charset="0"/>
            </a:rPr>
            <a:t>Understanding demographics ensures targeted services for marginalized groups i.e. Children, women and prisoners</a:t>
          </a:r>
          <a:endParaRPr lang="en-US" sz="1400" dirty="0">
            <a:latin typeface="Baskerville Old Face" panose="02020602080505020303" pitchFamily="18" charset="0"/>
          </a:endParaRPr>
        </a:p>
      </dgm:t>
    </dgm:pt>
    <dgm:pt modelId="{F73781C2-7707-4EF5-BE47-383EFC0B2590}" type="parTrans" cxnId="{34C34A5B-2421-4932-823C-053AA8597C98}">
      <dgm:prSet/>
      <dgm:spPr/>
      <dgm:t>
        <a:bodyPr/>
        <a:lstStyle/>
        <a:p>
          <a:endParaRPr lang="en-US"/>
        </a:p>
      </dgm:t>
    </dgm:pt>
    <dgm:pt modelId="{87C6E58B-6FFF-4C6C-B086-65A2EE671A44}" type="sibTrans" cxnId="{34C34A5B-2421-4932-823C-053AA8597C98}">
      <dgm:prSet/>
      <dgm:spPr/>
      <dgm:t>
        <a:bodyPr/>
        <a:lstStyle/>
        <a:p>
          <a:endParaRPr lang="en-US"/>
        </a:p>
      </dgm:t>
    </dgm:pt>
    <dgm:pt modelId="{D8136B41-E8F3-455B-A9DB-10C00382134F}">
      <dgm:prSet custT="1"/>
      <dgm:spPr/>
      <dgm:t>
        <a:bodyPr/>
        <a:lstStyle/>
        <a:p>
          <a:pPr rtl="0"/>
          <a:r>
            <a:rPr lang="en-US" sz="1600" b="1" dirty="0" smtClean="0">
              <a:latin typeface="Baskerville Old Face" panose="02020602080505020303" pitchFamily="18" charset="0"/>
            </a:rPr>
            <a:t>Promoting Accountability</a:t>
          </a:r>
          <a:r>
            <a:rPr lang="en-US" sz="1600" dirty="0" smtClean="0">
              <a:latin typeface="Baskerville Old Face" panose="02020602080505020303" pitchFamily="18" charset="0"/>
            </a:rPr>
            <a:t>: Transparency in data fosters trust and allows stakeholders to monitor performance.</a:t>
          </a:r>
          <a:endParaRPr lang="en-US" sz="1600" dirty="0">
            <a:latin typeface="Baskerville Old Face" panose="02020602080505020303" pitchFamily="18" charset="0"/>
          </a:endParaRPr>
        </a:p>
      </dgm:t>
    </dgm:pt>
    <dgm:pt modelId="{54093779-1E86-4CCD-83D8-68E1DD20CF1B}" type="parTrans" cxnId="{F5F47408-006D-4F8B-9DFF-18649465BE15}">
      <dgm:prSet/>
      <dgm:spPr/>
      <dgm:t>
        <a:bodyPr/>
        <a:lstStyle/>
        <a:p>
          <a:endParaRPr lang="en-US"/>
        </a:p>
      </dgm:t>
    </dgm:pt>
    <dgm:pt modelId="{E0EF55B0-BAA8-403A-9817-5CD4E63B7A64}" type="sibTrans" cxnId="{F5F47408-006D-4F8B-9DFF-18649465BE15}">
      <dgm:prSet/>
      <dgm:spPr/>
      <dgm:t>
        <a:bodyPr/>
        <a:lstStyle/>
        <a:p>
          <a:endParaRPr lang="en-US"/>
        </a:p>
      </dgm:t>
    </dgm:pt>
    <dgm:pt modelId="{CB576BA8-BD40-420A-92C8-1F1CB6EE4C37}">
      <dgm:prSet custT="1"/>
      <dgm:spPr/>
      <dgm:t>
        <a:bodyPr/>
        <a:lstStyle/>
        <a:p>
          <a:pPr rtl="0"/>
          <a:r>
            <a:rPr lang="en-US" sz="1600" b="1" dirty="0" smtClean="0">
              <a:latin typeface="Baskerville Old Face" panose="02020602080505020303" pitchFamily="18" charset="0"/>
            </a:rPr>
            <a:t>Facilitating Feedback</a:t>
          </a:r>
          <a:r>
            <a:rPr lang="en-US" sz="1600" dirty="0" smtClean="0">
              <a:latin typeface="Baskerville Old Face" panose="02020602080505020303" pitchFamily="18" charset="0"/>
            </a:rPr>
            <a:t>: Public feedback analysis refines services and enhances responsiveness.</a:t>
          </a:r>
          <a:endParaRPr lang="en-US" sz="1600" dirty="0">
            <a:latin typeface="Baskerville Old Face" panose="02020602080505020303" pitchFamily="18" charset="0"/>
          </a:endParaRPr>
        </a:p>
      </dgm:t>
    </dgm:pt>
    <dgm:pt modelId="{15407A7B-A2E9-418D-A6F8-DA0141A4B0BE}" type="parTrans" cxnId="{A5051C65-A8A7-4A7F-ADC7-09DB6F51E152}">
      <dgm:prSet/>
      <dgm:spPr/>
      <dgm:t>
        <a:bodyPr/>
        <a:lstStyle/>
        <a:p>
          <a:endParaRPr lang="en-US"/>
        </a:p>
      </dgm:t>
    </dgm:pt>
    <dgm:pt modelId="{3F3B714B-B8D1-477D-B0EE-7307DC2D3D2A}" type="sibTrans" cxnId="{A5051C65-A8A7-4A7F-ADC7-09DB6F51E152}">
      <dgm:prSet/>
      <dgm:spPr/>
      <dgm:t>
        <a:bodyPr/>
        <a:lstStyle/>
        <a:p>
          <a:endParaRPr lang="en-US"/>
        </a:p>
      </dgm:t>
    </dgm:pt>
    <dgm:pt modelId="{54AB2B58-7CAD-4CC4-97B4-CB5433E2B64D}">
      <dgm:prSet custT="1"/>
      <dgm:spPr/>
      <dgm:t>
        <a:bodyPr/>
        <a:lstStyle/>
        <a:p>
          <a:pPr rtl="0"/>
          <a:r>
            <a:rPr lang="en-US" sz="1600" b="1" dirty="0" smtClean="0">
              <a:latin typeface="Baskerville Old Face" panose="02020602080505020303" pitchFamily="18" charset="0"/>
            </a:rPr>
            <a:t>Building Partnerships</a:t>
          </a:r>
          <a:r>
            <a:rPr lang="en-US" sz="1600" dirty="0" smtClean="0">
              <a:latin typeface="Baskerville Old Face" panose="02020602080505020303" pitchFamily="18" charset="0"/>
            </a:rPr>
            <a:t>: Data sharing fosters collaboration with other agencies for comprehensive solutions</a:t>
          </a:r>
          <a:r>
            <a:rPr lang="en-US" sz="1300" dirty="0" smtClean="0"/>
            <a:t>.</a:t>
          </a:r>
          <a:endParaRPr lang="en-US" sz="1300" dirty="0"/>
        </a:p>
      </dgm:t>
    </dgm:pt>
    <dgm:pt modelId="{BC1FC232-CE06-4D97-B8E2-FE137F709A7B}" type="parTrans" cxnId="{3ED22C29-94C2-431C-899C-E7371CC54873}">
      <dgm:prSet/>
      <dgm:spPr/>
      <dgm:t>
        <a:bodyPr/>
        <a:lstStyle/>
        <a:p>
          <a:endParaRPr lang="en-US"/>
        </a:p>
      </dgm:t>
    </dgm:pt>
    <dgm:pt modelId="{F45F83BE-4C46-43C5-93EB-68D77CD04937}" type="sibTrans" cxnId="{3ED22C29-94C2-431C-899C-E7371CC54873}">
      <dgm:prSet/>
      <dgm:spPr/>
      <dgm:t>
        <a:bodyPr/>
        <a:lstStyle/>
        <a:p>
          <a:endParaRPr lang="en-US"/>
        </a:p>
      </dgm:t>
    </dgm:pt>
    <dgm:pt modelId="{B0CD3F66-D846-49AD-896A-A4BFE5A16F8E}" type="pres">
      <dgm:prSet presAssocID="{2B50B041-792F-42F2-B55A-3F52E47AD578}" presName="compositeShape" presStyleCnt="0">
        <dgm:presLayoutVars>
          <dgm:chMax val="7"/>
          <dgm:dir/>
          <dgm:resizeHandles val="exact"/>
        </dgm:presLayoutVars>
      </dgm:prSet>
      <dgm:spPr/>
      <dgm:t>
        <a:bodyPr/>
        <a:lstStyle/>
        <a:p>
          <a:endParaRPr lang="en-US"/>
        </a:p>
      </dgm:t>
    </dgm:pt>
    <dgm:pt modelId="{07FDB000-3D59-4B44-B4D8-3B73411CA4C2}" type="pres">
      <dgm:prSet presAssocID="{116E8505-F17B-4020-A8E4-F94D98D1D830}" presName="circ1" presStyleLbl="vennNode1" presStyleIdx="0" presStyleCnt="7"/>
      <dgm:spPr/>
    </dgm:pt>
    <dgm:pt modelId="{6FCAA185-7F3F-4491-B06C-870E1BBF5612}" type="pres">
      <dgm:prSet presAssocID="{116E8505-F17B-4020-A8E4-F94D98D1D830}" presName="circ1Tx" presStyleLbl="revTx" presStyleIdx="0" presStyleCnt="0">
        <dgm:presLayoutVars>
          <dgm:chMax val="0"/>
          <dgm:chPref val="0"/>
          <dgm:bulletEnabled val="1"/>
        </dgm:presLayoutVars>
      </dgm:prSet>
      <dgm:spPr/>
      <dgm:t>
        <a:bodyPr/>
        <a:lstStyle/>
        <a:p>
          <a:endParaRPr lang="en-US"/>
        </a:p>
      </dgm:t>
    </dgm:pt>
    <dgm:pt modelId="{8AFBA2AC-DBB2-4005-9E1A-00222B14CC3A}" type="pres">
      <dgm:prSet presAssocID="{6AF34807-FA63-4267-97AA-51B35B048568}" presName="circ2" presStyleLbl="vennNode1" presStyleIdx="1" presStyleCnt="7"/>
      <dgm:spPr/>
    </dgm:pt>
    <dgm:pt modelId="{22C890CE-0AA7-4A12-A8D9-17AE484E64A7}" type="pres">
      <dgm:prSet presAssocID="{6AF34807-FA63-4267-97AA-51B35B048568}" presName="circ2Tx" presStyleLbl="revTx" presStyleIdx="0" presStyleCnt="0">
        <dgm:presLayoutVars>
          <dgm:chMax val="0"/>
          <dgm:chPref val="0"/>
          <dgm:bulletEnabled val="1"/>
        </dgm:presLayoutVars>
      </dgm:prSet>
      <dgm:spPr/>
      <dgm:t>
        <a:bodyPr/>
        <a:lstStyle/>
        <a:p>
          <a:endParaRPr lang="en-US"/>
        </a:p>
      </dgm:t>
    </dgm:pt>
    <dgm:pt modelId="{686C933A-2EA3-4A45-A7C7-9FFC117E12DE}" type="pres">
      <dgm:prSet presAssocID="{85936527-6C7A-4122-8C2D-8A060EAB1561}" presName="circ3" presStyleLbl="vennNode1" presStyleIdx="2" presStyleCnt="7"/>
      <dgm:spPr/>
    </dgm:pt>
    <dgm:pt modelId="{639A9835-05C1-4E17-9837-E8454267D1A9}" type="pres">
      <dgm:prSet presAssocID="{85936527-6C7A-4122-8C2D-8A060EAB1561}" presName="circ3Tx" presStyleLbl="revTx" presStyleIdx="0" presStyleCnt="0">
        <dgm:presLayoutVars>
          <dgm:chMax val="0"/>
          <dgm:chPref val="0"/>
          <dgm:bulletEnabled val="1"/>
        </dgm:presLayoutVars>
      </dgm:prSet>
      <dgm:spPr/>
      <dgm:t>
        <a:bodyPr/>
        <a:lstStyle/>
        <a:p>
          <a:endParaRPr lang="en-US"/>
        </a:p>
      </dgm:t>
    </dgm:pt>
    <dgm:pt modelId="{38FB349A-B370-4030-BA80-61E005E3242C}" type="pres">
      <dgm:prSet presAssocID="{4DCE24B2-A7F0-4344-ADAC-1BBCA12CF38A}" presName="circ4" presStyleLbl="vennNode1" presStyleIdx="3" presStyleCnt="7"/>
      <dgm:spPr/>
    </dgm:pt>
    <dgm:pt modelId="{B6A46184-3966-4A83-B3AF-3205E292A100}" type="pres">
      <dgm:prSet presAssocID="{4DCE24B2-A7F0-4344-ADAC-1BBCA12CF38A}" presName="circ4Tx" presStyleLbl="revTx" presStyleIdx="0" presStyleCnt="0" custScaleX="115481">
        <dgm:presLayoutVars>
          <dgm:chMax val="0"/>
          <dgm:chPref val="0"/>
          <dgm:bulletEnabled val="1"/>
        </dgm:presLayoutVars>
      </dgm:prSet>
      <dgm:spPr/>
      <dgm:t>
        <a:bodyPr/>
        <a:lstStyle/>
        <a:p>
          <a:endParaRPr lang="en-US"/>
        </a:p>
      </dgm:t>
    </dgm:pt>
    <dgm:pt modelId="{63825263-C107-493A-8B6A-8B2736828C03}" type="pres">
      <dgm:prSet presAssocID="{D8136B41-E8F3-455B-A9DB-10C00382134F}" presName="circ5" presStyleLbl="vennNode1" presStyleIdx="4" presStyleCnt="7"/>
      <dgm:spPr/>
    </dgm:pt>
    <dgm:pt modelId="{CA993EAD-6443-4C34-A230-5CF22C80C710}" type="pres">
      <dgm:prSet presAssocID="{D8136B41-E8F3-455B-A9DB-10C00382134F}" presName="circ5Tx" presStyleLbl="revTx" presStyleIdx="0" presStyleCnt="0">
        <dgm:presLayoutVars>
          <dgm:chMax val="0"/>
          <dgm:chPref val="0"/>
          <dgm:bulletEnabled val="1"/>
        </dgm:presLayoutVars>
      </dgm:prSet>
      <dgm:spPr/>
      <dgm:t>
        <a:bodyPr/>
        <a:lstStyle/>
        <a:p>
          <a:endParaRPr lang="en-US"/>
        </a:p>
      </dgm:t>
    </dgm:pt>
    <dgm:pt modelId="{2C6F1294-DC98-45A8-AA30-EE1D43CA2886}" type="pres">
      <dgm:prSet presAssocID="{CB576BA8-BD40-420A-92C8-1F1CB6EE4C37}" presName="circ6" presStyleLbl="vennNode1" presStyleIdx="5" presStyleCnt="7"/>
      <dgm:spPr/>
    </dgm:pt>
    <dgm:pt modelId="{B02BEB51-B2A1-45C2-B1F1-4DF71D98D237}" type="pres">
      <dgm:prSet presAssocID="{CB576BA8-BD40-420A-92C8-1F1CB6EE4C37}" presName="circ6Tx" presStyleLbl="revTx" presStyleIdx="0" presStyleCnt="0">
        <dgm:presLayoutVars>
          <dgm:chMax val="0"/>
          <dgm:chPref val="0"/>
          <dgm:bulletEnabled val="1"/>
        </dgm:presLayoutVars>
      </dgm:prSet>
      <dgm:spPr/>
      <dgm:t>
        <a:bodyPr/>
        <a:lstStyle/>
        <a:p>
          <a:endParaRPr lang="en-US"/>
        </a:p>
      </dgm:t>
    </dgm:pt>
    <dgm:pt modelId="{8054622A-A9E8-4457-90F5-C74402F92891}" type="pres">
      <dgm:prSet presAssocID="{54AB2B58-7CAD-4CC4-97B4-CB5433E2B64D}" presName="circ7" presStyleLbl="vennNode1" presStyleIdx="6" presStyleCnt="7"/>
      <dgm:spPr/>
    </dgm:pt>
    <dgm:pt modelId="{B2D4B54C-1FAE-4F77-94F9-334D3BFA2D68}" type="pres">
      <dgm:prSet presAssocID="{54AB2B58-7CAD-4CC4-97B4-CB5433E2B64D}" presName="circ7Tx" presStyleLbl="revTx" presStyleIdx="0" presStyleCnt="0">
        <dgm:presLayoutVars>
          <dgm:chMax val="0"/>
          <dgm:chPref val="0"/>
          <dgm:bulletEnabled val="1"/>
        </dgm:presLayoutVars>
      </dgm:prSet>
      <dgm:spPr/>
      <dgm:t>
        <a:bodyPr/>
        <a:lstStyle/>
        <a:p>
          <a:endParaRPr lang="en-US"/>
        </a:p>
      </dgm:t>
    </dgm:pt>
  </dgm:ptLst>
  <dgm:cxnLst>
    <dgm:cxn modelId="{04921BED-8C9D-44C1-B152-6F30A4B021B4}" type="presOf" srcId="{54AB2B58-7CAD-4CC4-97B4-CB5433E2B64D}" destId="{B2D4B54C-1FAE-4F77-94F9-334D3BFA2D68}" srcOrd="0" destOrd="0" presId="urn:microsoft.com/office/officeart/2005/8/layout/venn1"/>
    <dgm:cxn modelId="{7BBED62A-7262-43A5-B957-DE7201CB97EA}" type="presOf" srcId="{D8136B41-E8F3-455B-A9DB-10C00382134F}" destId="{CA993EAD-6443-4C34-A230-5CF22C80C710}" srcOrd="0" destOrd="0" presId="urn:microsoft.com/office/officeart/2005/8/layout/venn1"/>
    <dgm:cxn modelId="{4B11CAA0-24AF-48EF-A1A8-C0A54B8F1719}" type="presOf" srcId="{4DCE24B2-A7F0-4344-ADAC-1BBCA12CF38A}" destId="{B6A46184-3966-4A83-B3AF-3205E292A100}" srcOrd="0" destOrd="0" presId="urn:microsoft.com/office/officeart/2005/8/layout/venn1"/>
    <dgm:cxn modelId="{91C8734A-F3E1-4347-AF0E-869E4684FF25}" type="presOf" srcId="{85936527-6C7A-4122-8C2D-8A060EAB1561}" destId="{639A9835-05C1-4E17-9837-E8454267D1A9}" srcOrd="0" destOrd="0" presId="urn:microsoft.com/office/officeart/2005/8/layout/venn1"/>
    <dgm:cxn modelId="{A5051C65-A8A7-4A7F-ADC7-09DB6F51E152}" srcId="{2B50B041-792F-42F2-B55A-3F52E47AD578}" destId="{CB576BA8-BD40-420A-92C8-1F1CB6EE4C37}" srcOrd="5" destOrd="0" parTransId="{15407A7B-A2E9-418D-A6F8-DA0141A4B0BE}" sibTransId="{3F3B714B-B8D1-477D-B0EE-7307DC2D3D2A}"/>
    <dgm:cxn modelId="{F5F47408-006D-4F8B-9DFF-18649465BE15}" srcId="{2B50B041-792F-42F2-B55A-3F52E47AD578}" destId="{D8136B41-E8F3-455B-A9DB-10C00382134F}" srcOrd="4" destOrd="0" parTransId="{54093779-1E86-4CCD-83D8-68E1DD20CF1B}" sibTransId="{E0EF55B0-BAA8-403A-9817-5CD4E63B7A64}"/>
    <dgm:cxn modelId="{3ED22C29-94C2-431C-899C-E7371CC54873}" srcId="{2B50B041-792F-42F2-B55A-3F52E47AD578}" destId="{54AB2B58-7CAD-4CC4-97B4-CB5433E2B64D}" srcOrd="6" destOrd="0" parTransId="{BC1FC232-CE06-4D97-B8E2-FE137F709A7B}" sibTransId="{F45F83BE-4C46-43C5-93EB-68D77CD04937}"/>
    <dgm:cxn modelId="{5F359D99-10F8-4D6E-8351-D3870BF6A9B6}" type="presOf" srcId="{116E8505-F17B-4020-A8E4-F94D98D1D830}" destId="{6FCAA185-7F3F-4491-B06C-870E1BBF5612}" srcOrd="0" destOrd="0" presId="urn:microsoft.com/office/officeart/2005/8/layout/venn1"/>
    <dgm:cxn modelId="{C70434EC-ED2F-4089-8B10-F7B57DF5D0A4}" srcId="{2B50B041-792F-42F2-B55A-3F52E47AD578}" destId="{85936527-6C7A-4122-8C2D-8A060EAB1561}" srcOrd="2" destOrd="0" parTransId="{9E6F902C-C3CA-4530-B703-33B3A967F4A7}" sibTransId="{C02EC98F-E233-48E0-AB57-D03045215C2B}"/>
    <dgm:cxn modelId="{6B62CF2D-228B-4A0C-B62D-94A25630BDC4}" srcId="{2B50B041-792F-42F2-B55A-3F52E47AD578}" destId="{6AF34807-FA63-4267-97AA-51B35B048568}" srcOrd="1" destOrd="0" parTransId="{A7EB7124-2B76-403F-A73D-FEAE20DC29EB}" sibTransId="{E8124C50-2E64-4408-AB08-F92D5A37AE4A}"/>
    <dgm:cxn modelId="{728D7572-6CA0-4361-A7C9-0A6EF8AD6B29}" type="presOf" srcId="{2B50B041-792F-42F2-B55A-3F52E47AD578}" destId="{B0CD3F66-D846-49AD-896A-A4BFE5A16F8E}" srcOrd="0" destOrd="0" presId="urn:microsoft.com/office/officeart/2005/8/layout/venn1"/>
    <dgm:cxn modelId="{2108DA1E-7276-43A6-9B0E-7C75E877D318}" type="presOf" srcId="{CB576BA8-BD40-420A-92C8-1F1CB6EE4C37}" destId="{B02BEB51-B2A1-45C2-B1F1-4DF71D98D237}" srcOrd="0" destOrd="0" presId="urn:microsoft.com/office/officeart/2005/8/layout/venn1"/>
    <dgm:cxn modelId="{E31F3319-7A03-429C-A279-343E0C553FF3}" srcId="{2B50B041-792F-42F2-B55A-3F52E47AD578}" destId="{116E8505-F17B-4020-A8E4-F94D98D1D830}" srcOrd="0" destOrd="0" parTransId="{2D7BA783-E3EE-45EB-9C09-6CC6AE34EA75}" sibTransId="{53E49C5F-2BDE-41D8-A24D-7838775D8959}"/>
    <dgm:cxn modelId="{63B5FC2A-648D-4399-A19A-86720BE43D0C}" type="presOf" srcId="{6AF34807-FA63-4267-97AA-51B35B048568}" destId="{22C890CE-0AA7-4A12-A8D9-17AE484E64A7}" srcOrd="0" destOrd="0" presId="urn:microsoft.com/office/officeart/2005/8/layout/venn1"/>
    <dgm:cxn modelId="{34C34A5B-2421-4932-823C-053AA8597C98}" srcId="{2B50B041-792F-42F2-B55A-3F52E47AD578}" destId="{4DCE24B2-A7F0-4344-ADAC-1BBCA12CF38A}" srcOrd="3" destOrd="0" parTransId="{F73781C2-7707-4EF5-BE47-383EFC0B2590}" sibTransId="{87C6E58B-6FFF-4C6C-B086-65A2EE671A44}"/>
    <dgm:cxn modelId="{C55F31DA-4C79-4DE9-B057-C13CA8E8FB49}" type="presParOf" srcId="{B0CD3F66-D846-49AD-896A-A4BFE5A16F8E}" destId="{07FDB000-3D59-4B44-B4D8-3B73411CA4C2}" srcOrd="0" destOrd="0" presId="urn:microsoft.com/office/officeart/2005/8/layout/venn1"/>
    <dgm:cxn modelId="{6B75EE66-A10E-4FB9-A49A-BB2E5096A472}" type="presParOf" srcId="{B0CD3F66-D846-49AD-896A-A4BFE5A16F8E}" destId="{6FCAA185-7F3F-4491-B06C-870E1BBF5612}" srcOrd="1" destOrd="0" presId="urn:microsoft.com/office/officeart/2005/8/layout/venn1"/>
    <dgm:cxn modelId="{F9190791-F031-4614-868C-9F47A931C62C}" type="presParOf" srcId="{B0CD3F66-D846-49AD-896A-A4BFE5A16F8E}" destId="{8AFBA2AC-DBB2-4005-9E1A-00222B14CC3A}" srcOrd="2" destOrd="0" presId="urn:microsoft.com/office/officeart/2005/8/layout/venn1"/>
    <dgm:cxn modelId="{B2EC44EE-D541-4C48-ADF9-5698BEB190C6}" type="presParOf" srcId="{B0CD3F66-D846-49AD-896A-A4BFE5A16F8E}" destId="{22C890CE-0AA7-4A12-A8D9-17AE484E64A7}" srcOrd="3" destOrd="0" presId="urn:microsoft.com/office/officeart/2005/8/layout/venn1"/>
    <dgm:cxn modelId="{33E8AA35-A4AA-415F-887E-4E5A4B639897}" type="presParOf" srcId="{B0CD3F66-D846-49AD-896A-A4BFE5A16F8E}" destId="{686C933A-2EA3-4A45-A7C7-9FFC117E12DE}" srcOrd="4" destOrd="0" presId="urn:microsoft.com/office/officeart/2005/8/layout/venn1"/>
    <dgm:cxn modelId="{5048E300-A8B4-44F7-809E-5328D565A0CA}" type="presParOf" srcId="{B0CD3F66-D846-49AD-896A-A4BFE5A16F8E}" destId="{639A9835-05C1-4E17-9837-E8454267D1A9}" srcOrd="5" destOrd="0" presId="urn:microsoft.com/office/officeart/2005/8/layout/venn1"/>
    <dgm:cxn modelId="{7A504DD0-1736-46C5-B4FD-E2B3AF6DBD8C}" type="presParOf" srcId="{B0CD3F66-D846-49AD-896A-A4BFE5A16F8E}" destId="{38FB349A-B370-4030-BA80-61E005E3242C}" srcOrd="6" destOrd="0" presId="urn:microsoft.com/office/officeart/2005/8/layout/venn1"/>
    <dgm:cxn modelId="{7AA76FF9-DE2B-4D64-9D2F-263DB7E5E758}" type="presParOf" srcId="{B0CD3F66-D846-49AD-896A-A4BFE5A16F8E}" destId="{B6A46184-3966-4A83-B3AF-3205E292A100}" srcOrd="7" destOrd="0" presId="urn:microsoft.com/office/officeart/2005/8/layout/venn1"/>
    <dgm:cxn modelId="{290BBFCC-43F7-4072-95FF-65B2A83596ED}" type="presParOf" srcId="{B0CD3F66-D846-49AD-896A-A4BFE5A16F8E}" destId="{63825263-C107-493A-8B6A-8B2736828C03}" srcOrd="8" destOrd="0" presId="urn:microsoft.com/office/officeart/2005/8/layout/venn1"/>
    <dgm:cxn modelId="{2A9A3AC2-624A-4769-9D39-32658BF18698}" type="presParOf" srcId="{B0CD3F66-D846-49AD-896A-A4BFE5A16F8E}" destId="{CA993EAD-6443-4C34-A230-5CF22C80C710}" srcOrd="9" destOrd="0" presId="urn:microsoft.com/office/officeart/2005/8/layout/venn1"/>
    <dgm:cxn modelId="{D043BA5A-DAE3-409A-AF9F-4B807D966A78}" type="presParOf" srcId="{B0CD3F66-D846-49AD-896A-A4BFE5A16F8E}" destId="{2C6F1294-DC98-45A8-AA30-EE1D43CA2886}" srcOrd="10" destOrd="0" presId="urn:microsoft.com/office/officeart/2005/8/layout/venn1"/>
    <dgm:cxn modelId="{A0E66791-25FA-42F5-8BE9-09E4CC489597}" type="presParOf" srcId="{B0CD3F66-D846-49AD-896A-A4BFE5A16F8E}" destId="{B02BEB51-B2A1-45C2-B1F1-4DF71D98D237}" srcOrd="11" destOrd="0" presId="urn:microsoft.com/office/officeart/2005/8/layout/venn1"/>
    <dgm:cxn modelId="{4B0D341C-F240-4A54-8180-A47E2466AFD7}" type="presParOf" srcId="{B0CD3F66-D846-49AD-896A-A4BFE5A16F8E}" destId="{8054622A-A9E8-4457-90F5-C74402F92891}" srcOrd="12" destOrd="0" presId="urn:microsoft.com/office/officeart/2005/8/layout/venn1"/>
    <dgm:cxn modelId="{1B4528A9-1ACA-48C4-A19B-69B30449547A}" type="presParOf" srcId="{B0CD3F66-D846-49AD-896A-A4BFE5A16F8E}" destId="{B2D4B54C-1FAE-4F77-94F9-334D3BFA2D68}"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56EA0-1324-4306-833F-1EE29062B09E}">
      <dsp:nvSpPr>
        <dsp:cNvPr id="0" name=""/>
        <dsp:cNvSpPr/>
      </dsp:nvSpPr>
      <dsp:spPr>
        <a:xfrm>
          <a:off x="0" y="948695"/>
          <a:ext cx="10077611" cy="4816262"/>
        </a:xfrm>
        <a:prstGeom prst="rect">
          <a:avLst/>
        </a:prstGeom>
        <a:solidFill>
          <a:schemeClr val="accent6">
            <a:alpha val="50000"/>
          </a:schemeClr>
        </a:solidFill>
        <a:ln>
          <a:noFill/>
        </a:ln>
        <a:effectLst/>
        <a:scene3d>
          <a:camera prst="orthographicFront">
            <a:rot lat="0" lon="0" rev="0"/>
          </a:camera>
          <a:lightRig rig="contrasting" dir="t">
            <a:rot lat="0" lon="0" rev="7800000"/>
          </a:lightRig>
        </a:scene3d>
        <a:sp3d>
          <a:bevelT w="139700" h="139700"/>
        </a:sp3d>
      </dsp:spPr>
      <dsp:style>
        <a:lnRef idx="0">
          <a:scrgbClr r="0" g="0" b="0"/>
        </a:lnRef>
        <a:fillRef idx="0">
          <a:scrgbClr r="0" g="0" b="0"/>
        </a:fillRef>
        <a:effectRef idx="0">
          <a:scrgbClr r="0" g="0" b="0"/>
        </a:effectRef>
        <a:fontRef idx="minor">
          <a:schemeClr val="lt1"/>
        </a:fontRef>
      </dsp:style>
      <dsp:txBody>
        <a:bodyPr spcFirstLastPara="0" vert="horz" wrap="square" lIns="782135" tIns="1312164" rIns="782135" bIns="170688" numCol="1" spcCol="1270" anchor="t" anchorCtr="0">
          <a:noAutofit/>
        </a:bodyPr>
        <a:lstStyle/>
        <a:p>
          <a:pPr marL="228600" lvl="1" indent="-228600" algn="just" defTabSz="1066800">
            <a:lnSpc>
              <a:spcPct val="90000"/>
            </a:lnSpc>
            <a:spcBef>
              <a:spcPct val="0"/>
            </a:spcBef>
            <a:spcAft>
              <a:spcPct val="15000"/>
            </a:spcAft>
            <a:buChar char="••"/>
          </a:pPr>
          <a:r>
            <a:rPr lang="en-US" sz="2400" b="0" kern="1200" dirty="0" smtClean="0">
              <a:latin typeface="Baskerville Old Face" panose="02020602080505020303" pitchFamily="18" charset="0"/>
            </a:rPr>
            <a:t>Diagnose, investigate, redress, and rectify any  injustice done to a person through maladministration.</a:t>
          </a:r>
          <a:endParaRPr lang="en-US" sz="2400" b="0" kern="1200" dirty="0">
            <a:latin typeface="Baskerville Old Face" panose="02020602080505020303" pitchFamily="18" charset="0"/>
          </a:endParaRPr>
        </a:p>
        <a:p>
          <a:pPr marL="228600" lvl="1" indent="-228600" algn="just" defTabSz="1066800">
            <a:lnSpc>
              <a:spcPct val="90000"/>
            </a:lnSpc>
            <a:spcBef>
              <a:spcPct val="0"/>
            </a:spcBef>
            <a:spcAft>
              <a:spcPct val="15000"/>
            </a:spcAft>
            <a:buChar char="••"/>
          </a:pPr>
          <a:r>
            <a:rPr lang="en-US" sz="2400" b="0" kern="1200" dirty="0" smtClean="0">
              <a:latin typeface="Baskerville Old Face" panose="02020602080505020303" pitchFamily="18" charset="0"/>
            </a:rPr>
            <a:t>Undertake investigations into allegations of maladministration by agencies or their officers/employees </a:t>
          </a:r>
          <a:endParaRPr lang="en-US" sz="2400" b="0" kern="1200" dirty="0">
            <a:latin typeface="Baskerville Old Face" panose="02020602080505020303" pitchFamily="18" charset="0"/>
          </a:endParaRPr>
        </a:p>
        <a:p>
          <a:pPr marL="228600" lvl="1" indent="-228600" algn="just" defTabSz="1066800">
            <a:lnSpc>
              <a:spcPct val="90000"/>
            </a:lnSpc>
            <a:spcBef>
              <a:spcPct val="0"/>
            </a:spcBef>
            <a:spcAft>
              <a:spcPct val="15000"/>
            </a:spcAft>
            <a:buChar char="••"/>
          </a:pPr>
          <a:r>
            <a:rPr lang="en-US" sz="2400" b="0" kern="1200" dirty="0" smtClean="0">
              <a:latin typeface="Baskerville Old Face" panose="02020602080505020303" pitchFamily="18" charset="0"/>
            </a:rPr>
            <a:t>Provide speedy relief to citizens by addressing grievances and promoting good governance, dispose of the cases within 60 days </a:t>
          </a:r>
          <a:endParaRPr lang="en-US" sz="2400" b="0" kern="1200" dirty="0">
            <a:latin typeface="Baskerville Old Face" panose="02020602080505020303" pitchFamily="18" charset="0"/>
          </a:endParaRPr>
        </a:p>
        <a:p>
          <a:pPr marL="228600" lvl="1" indent="-228600" algn="just" defTabSz="1066800">
            <a:lnSpc>
              <a:spcPct val="90000"/>
            </a:lnSpc>
            <a:spcBef>
              <a:spcPct val="0"/>
            </a:spcBef>
            <a:spcAft>
              <a:spcPct val="15000"/>
            </a:spcAft>
            <a:buChar char="••"/>
          </a:pPr>
          <a:r>
            <a:rPr lang="en-US" sz="2400" b="0" kern="1200" dirty="0" smtClean="0">
              <a:latin typeface="Baskerville Old Face" panose="02020602080505020303" pitchFamily="18" charset="0"/>
            </a:rPr>
            <a:t>Arrange studies, assessments and research to identify root causes of corrupt practices and injustice, and recommend steps for their eradication.</a:t>
          </a:r>
          <a:endParaRPr lang="en-US" sz="2400" b="0" kern="1200" dirty="0">
            <a:latin typeface="Baskerville Old Face" panose="02020602080505020303" pitchFamily="18" charset="0"/>
          </a:endParaRPr>
        </a:p>
      </dsp:txBody>
      <dsp:txXfrm>
        <a:off x="0" y="948695"/>
        <a:ext cx="10077611" cy="4816262"/>
      </dsp:txXfrm>
    </dsp:sp>
    <dsp:sp modelId="{502DE275-8034-4A5B-AFE6-B7F77822343B}">
      <dsp:nvSpPr>
        <dsp:cNvPr id="0" name=""/>
        <dsp:cNvSpPr/>
      </dsp:nvSpPr>
      <dsp:spPr>
        <a:xfrm>
          <a:off x="569747" y="7005"/>
          <a:ext cx="7054327" cy="1859760"/>
        </a:xfrm>
        <a:prstGeom prst="roundRect">
          <a:avLst/>
        </a:prstGeom>
        <a:solidFill>
          <a:schemeClr val="lt1">
            <a:hueOff val="0"/>
            <a:satOff val="0"/>
            <a:lumOff val="0"/>
            <a:alphaOff val="0"/>
          </a:schemeClr>
        </a:solidFill>
        <a:ln w="12700" cap="flat" cmpd="sng" algn="ctr">
          <a:solidFill>
            <a:schemeClr val="accent6">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637" tIns="0" rIns="266637" bIns="0" numCol="1" spcCol="1270" anchor="ctr" anchorCtr="0">
          <a:noAutofit/>
        </a:bodyPr>
        <a:lstStyle/>
        <a:p>
          <a:pPr lvl="0" algn="just" defTabSz="1066800">
            <a:lnSpc>
              <a:spcPct val="90000"/>
            </a:lnSpc>
            <a:spcBef>
              <a:spcPct val="0"/>
            </a:spcBef>
            <a:spcAft>
              <a:spcPct val="35000"/>
            </a:spcAft>
          </a:pPr>
          <a:r>
            <a:rPr lang="en-US" sz="2400" b="1" kern="1200" dirty="0" smtClean="0">
              <a:latin typeface="Baskerville Old Face" panose="02020602080505020303" pitchFamily="18" charset="0"/>
            </a:rPr>
            <a:t>The Office of Wafaqi Mohtasib (Ombudsman) was established through P.O.No.1 of 1983 on 24 January 1983 with the following objectives:</a:t>
          </a:r>
          <a:endParaRPr lang="en-US" sz="2400" b="1" kern="1200" dirty="0">
            <a:latin typeface="Baskerville Old Face" panose="02020602080505020303" pitchFamily="18" charset="0"/>
          </a:endParaRPr>
        </a:p>
      </dsp:txBody>
      <dsp:txXfrm>
        <a:off x="660533" y="97791"/>
        <a:ext cx="6872755" cy="16781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41B46-A661-4B0F-94E8-EC16E8595191}">
      <dsp:nvSpPr>
        <dsp:cNvPr id="0" name=""/>
        <dsp:cNvSpPr/>
      </dsp:nvSpPr>
      <dsp:spPr>
        <a:xfrm>
          <a:off x="0" y="450432"/>
          <a:ext cx="10348686" cy="1611225"/>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03173" tIns="645668" rIns="803173" bIns="142240" numCol="1" spcCol="1270" anchor="t" anchorCtr="0">
          <a:noAutofit/>
        </a:bodyPr>
        <a:lstStyle/>
        <a:p>
          <a:pPr marL="228600" lvl="1" indent="-228600" algn="just" defTabSz="889000">
            <a:lnSpc>
              <a:spcPct val="90000"/>
            </a:lnSpc>
            <a:spcBef>
              <a:spcPct val="0"/>
            </a:spcBef>
            <a:spcAft>
              <a:spcPct val="15000"/>
            </a:spcAft>
            <a:buChar char="••"/>
          </a:pPr>
          <a:r>
            <a:rPr lang="en-US" sz="2000" kern="1200" dirty="0" smtClean="0">
              <a:latin typeface="Baskerville Old Face" panose="02020602080505020303" pitchFamily="18" charset="0"/>
            </a:rPr>
            <a:t>Maladministration and bad governance are interconnected issues that flourish in environment of nepotism, favoritism, discrimination, and corruption, ultimately undermining the merit and fair play.</a:t>
          </a:r>
          <a:endParaRPr lang="en-US" sz="2000" kern="1200" dirty="0"/>
        </a:p>
      </dsp:txBody>
      <dsp:txXfrm>
        <a:off x="0" y="450432"/>
        <a:ext cx="10348686" cy="1611225"/>
      </dsp:txXfrm>
    </dsp:sp>
    <dsp:sp modelId="{30657F79-74A7-4A6C-A387-276D6093207B}">
      <dsp:nvSpPr>
        <dsp:cNvPr id="0" name=""/>
        <dsp:cNvSpPr/>
      </dsp:nvSpPr>
      <dsp:spPr>
        <a:xfrm>
          <a:off x="486952" y="93663"/>
          <a:ext cx="4313777" cy="899123"/>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809" tIns="0" rIns="273809" bIns="0" numCol="1" spcCol="1270" anchor="ctr" anchorCtr="0">
          <a:noAutofit/>
        </a:bodyPr>
        <a:lstStyle/>
        <a:p>
          <a:pPr lvl="0" algn="just" defTabSz="889000">
            <a:lnSpc>
              <a:spcPct val="90000"/>
            </a:lnSpc>
            <a:spcBef>
              <a:spcPct val="0"/>
            </a:spcBef>
            <a:spcAft>
              <a:spcPct val="35000"/>
            </a:spcAft>
          </a:pPr>
          <a:r>
            <a:rPr lang="en-US" sz="2000" b="1" kern="1200" dirty="0" smtClean="0">
              <a:latin typeface="Baskerville Old Face" panose="02020602080505020303" pitchFamily="18" charset="0"/>
            </a:rPr>
            <a:t>What is Maladministration</a:t>
          </a:r>
          <a:r>
            <a:rPr lang="en-US" sz="2000" kern="1200" dirty="0" smtClean="0">
              <a:latin typeface="Baskerville Old Face" panose="02020602080505020303" pitchFamily="18" charset="0"/>
            </a:rPr>
            <a:t>? </a:t>
          </a:r>
          <a:endParaRPr lang="en-US" sz="2000" kern="1200" dirty="0">
            <a:latin typeface="Baskerville Old Face" panose="02020602080505020303" pitchFamily="18" charset="0"/>
          </a:endParaRPr>
        </a:p>
      </dsp:txBody>
      <dsp:txXfrm>
        <a:off x="530844" y="137555"/>
        <a:ext cx="4225993" cy="811339"/>
      </dsp:txXfrm>
    </dsp:sp>
    <dsp:sp modelId="{BB08E2D9-D9C0-4C4D-9200-E47F156D8AE0}">
      <dsp:nvSpPr>
        <dsp:cNvPr id="0" name=""/>
        <dsp:cNvSpPr/>
      </dsp:nvSpPr>
      <dsp:spPr>
        <a:xfrm>
          <a:off x="0" y="2479926"/>
          <a:ext cx="10348686" cy="2831850"/>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803173" tIns="645668" rIns="803173" bIns="142240" numCol="1" spcCol="1270" anchor="t" anchorCtr="0">
          <a:noAutofit/>
        </a:bodyPr>
        <a:lstStyle/>
        <a:p>
          <a:pPr marL="228600" lvl="1" indent="-228600" algn="just" defTabSz="889000">
            <a:lnSpc>
              <a:spcPct val="90000"/>
            </a:lnSpc>
            <a:spcBef>
              <a:spcPct val="0"/>
            </a:spcBef>
            <a:spcAft>
              <a:spcPct val="15000"/>
            </a:spcAft>
            <a:buChar char="••"/>
          </a:pPr>
          <a:r>
            <a:rPr lang="en-US" sz="2000" kern="1200" dirty="0" smtClean="0">
              <a:latin typeface="Baskerville Old Face" panose="02020602080505020303" pitchFamily="18" charset="0"/>
            </a:rPr>
            <a:t>Decisions or actions that violate laws, rules, or established procedures without valid reasons</a:t>
          </a:r>
          <a:endParaRPr lang="en-US" sz="2000" kern="1200" dirty="0">
            <a:latin typeface="Baskerville Old Face" panose="02020602080505020303" pitchFamily="18" charset="0"/>
          </a:endParaRPr>
        </a:p>
        <a:p>
          <a:pPr marL="228600" lvl="1" indent="-228600" algn="just" defTabSz="889000">
            <a:lnSpc>
              <a:spcPct val="90000"/>
            </a:lnSpc>
            <a:spcBef>
              <a:spcPct val="0"/>
            </a:spcBef>
            <a:spcAft>
              <a:spcPct val="15000"/>
            </a:spcAft>
            <a:buChar char="••"/>
          </a:pPr>
          <a:r>
            <a:rPr lang="en-US" sz="2000" kern="1200" dirty="0" smtClean="0">
              <a:latin typeface="Baskerville Old Face" panose="02020602080505020303" pitchFamily="18" charset="0"/>
            </a:rPr>
            <a:t>Perverse, arbitrary, unreasonable, unjust, biased, oppressive, or discriminatory</a:t>
          </a:r>
          <a:endParaRPr lang="en-US" sz="2000" kern="1200" dirty="0">
            <a:latin typeface="Baskerville Old Face" panose="02020602080505020303" pitchFamily="18" charset="0"/>
          </a:endParaRPr>
        </a:p>
        <a:p>
          <a:pPr marL="228600" lvl="1" indent="-228600" algn="just" defTabSz="889000">
            <a:lnSpc>
              <a:spcPct val="90000"/>
            </a:lnSpc>
            <a:spcBef>
              <a:spcPct val="0"/>
            </a:spcBef>
            <a:spcAft>
              <a:spcPct val="15000"/>
            </a:spcAft>
            <a:buChar char="••"/>
          </a:pPr>
          <a:r>
            <a:rPr lang="en-US" sz="2000" kern="1200" dirty="0" smtClean="0">
              <a:latin typeface="Baskerville Old Face" panose="02020602080505020303" pitchFamily="18" charset="0"/>
            </a:rPr>
            <a:t>Actions based on irrelevant grounds</a:t>
          </a:r>
          <a:endParaRPr lang="en-US" sz="2000" kern="1200" dirty="0">
            <a:latin typeface="Baskerville Old Face" panose="02020602080505020303" pitchFamily="18" charset="0"/>
          </a:endParaRPr>
        </a:p>
        <a:p>
          <a:pPr marL="228600" lvl="1" indent="-228600" algn="just" defTabSz="889000">
            <a:lnSpc>
              <a:spcPct val="90000"/>
            </a:lnSpc>
            <a:spcBef>
              <a:spcPct val="0"/>
            </a:spcBef>
            <a:spcAft>
              <a:spcPct val="15000"/>
            </a:spcAft>
            <a:buChar char="••"/>
          </a:pPr>
          <a:r>
            <a:rPr lang="en-US" sz="2000" kern="1200" dirty="0" smtClean="0">
              <a:latin typeface="Baskerville Old Face" panose="02020602080505020303" pitchFamily="18" charset="0"/>
            </a:rPr>
            <a:t>Abuse or neglect of power for corrupt motives (bribery, favoritism, nepotism)</a:t>
          </a:r>
          <a:endParaRPr lang="en-US" sz="2000" kern="1200" dirty="0">
            <a:latin typeface="Baskerville Old Face" panose="02020602080505020303" pitchFamily="18" charset="0"/>
          </a:endParaRPr>
        </a:p>
        <a:p>
          <a:pPr marL="228600" lvl="1" indent="-228600" algn="just" defTabSz="889000">
            <a:lnSpc>
              <a:spcPct val="90000"/>
            </a:lnSpc>
            <a:spcBef>
              <a:spcPct val="0"/>
            </a:spcBef>
            <a:spcAft>
              <a:spcPct val="15000"/>
            </a:spcAft>
            <a:buChar char="••"/>
          </a:pPr>
          <a:r>
            <a:rPr lang="en-US" sz="2000" kern="1200" dirty="0" smtClean="0">
              <a:latin typeface="Baskerville Old Face" panose="02020602080505020303" pitchFamily="18" charset="0"/>
            </a:rPr>
            <a:t>Neglect, inattention, delay, incompetence, inefficiency, and ineptitude in discharge of duties</a:t>
          </a:r>
          <a:endParaRPr lang="en-US" sz="2000" kern="1200" dirty="0">
            <a:latin typeface="Baskerville Old Face" panose="02020602080505020303" pitchFamily="18" charset="0"/>
          </a:endParaRPr>
        </a:p>
      </dsp:txBody>
      <dsp:txXfrm>
        <a:off x="0" y="2479926"/>
        <a:ext cx="10348686" cy="2831850"/>
      </dsp:txXfrm>
    </dsp:sp>
    <dsp:sp modelId="{D75C1E36-98D5-46DD-9F4E-2F1C0F3200B6}">
      <dsp:nvSpPr>
        <dsp:cNvPr id="0" name=""/>
        <dsp:cNvSpPr/>
      </dsp:nvSpPr>
      <dsp:spPr>
        <a:xfrm>
          <a:off x="517434" y="2229057"/>
          <a:ext cx="9067704" cy="628522"/>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809" tIns="0" rIns="273809" bIns="0" numCol="1" spcCol="1270" anchor="ctr" anchorCtr="0">
          <a:noAutofit/>
        </a:bodyPr>
        <a:lstStyle/>
        <a:p>
          <a:pPr lvl="0" algn="l" defTabSz="889000">
            <a:lnSpc>
              <a:spcPct val="90000"/>
            </a:lnSpc>
            <a:spcBef>
              <a:spcPct val="0"/>
            </a:spcBef>
            <a:spcAft>
              <a:spcPct val="35000"/>
            </a:spcAft>
          </a:pPr>
          <a:r>
            <a:rPr lang="en-US" sz="2000" b="1" kern="1200" dirty="0" smtClean="0">
              <a:latin typeface="Baskerville Old Face" panose="02020602080505020303" pitchFamily="18" charset="0"/>
            </a:rPr>
            <a:t>Definition of Maladministration as per (President’s Order No.1 of 1983)</a:t>
          </a:r>
          <a:endParaRPr lang="en-US" sz="2000" kern="1200" dirty="0">
            <a:latin typeface="Baskerville Old Face" panose="02020602080505020303" pitchFamily="18" charset="0"/>
          </a:endParaRPr>
        </a:p>
      </dsp:txBody>
      <dsp:txXfrm>
        <a:off x="548116" y="2259739"/>
        <a:ext cx="9006340" cy="567158"/>
      </dsp:txXfrm>
    </dsp:sp>
    <dsp:sp modelId="{C92AC231-430B-43A0-A34C-21B14DF59CC2}">
      <dsp:nvSpPr>
        <dsp:cNvPr id="0" name=""/>
        <dsp:cNvSpPr/>
      </dsp:nvSpPr>
      <dsp:spPr>
        <a:xfrm>
          <a:off x="0" y="6067930"/>
          <a:ext cx="10348686" cy="7812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58093CD9-8E6A-42B2-B375-046879835CC2}">
      <dsp:nvSpPr>
        <dsp:cNvPr id="0" name=""/>
        <dsp:cNvSpPr/>
      </dsp:nvSpPr>
      <dsp:spPr>
        <a:xfrm>
          <a:off x="365753" y="5365035"/>
          <a:ext cx="9943336" cy="1126219"/>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273809" tIns="0" rIns="273809" bIns="0" numCol="1" spcCol="1270" anchor="ctr" anchorCtr="0">
          <a:noAutofit/>
        </a:bodyPr>
        <a:lstStyle/>
        <a:p>
          <a:pPr lvl="0" algn="l" defTabSz="889000">
            <a:lnSpc>
              <a:spcPct val="90000"/>
            </a:lnSpc>
            <a:spcBef>
              <a:spcPct val="0"/>
            </a:spcBef>
            <a:spcAft>
              <a:spcPct val="35000"/>
            </a:spcAft>
          </a:pPr>
          <a:r>
            <a:rPr lang="en-US" sz="2000" kern="1200" dirty="0" smtClean="0">
              <a:latin typeface="Baskerville Old Face" panose="02020602080505020303" pitchFamily="18" charset="0"/>
            </a:rPr>
            <a:t>Addressing maladministration is essential for protecting human rights and achieving good governance and the rule of law.</a:t>
          </a:r>
          <a:endParaRPr lang="en-US" sz="2000" kern="1200" dirty="0">
            <a:latin typeface="Baskerville Old Face" panose="02020602080505020303" pitchFamily="18" charset="0"/>
          </a:endParaRPr>
        </a:p>
      </dsp:txBody>
      <dsp:txXfrm>
        <a:off x="365753" y="5365035"/>
        <a:ext cx="9943336" cy="11262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B93AA-729E-4262-8D53-E4E592780E86}">
      <dsp:nvSpPr>
        <dsp:cNvPr id="0" name=""/>
        <dsp:cNvSpPr/>
      </dsp:nvSpPr>
      <dsp:spPr>
        <a:xfrm>
          <a:off x="651525" y="0"/>
          <a:ext cx="9978584" cy="6236615"/>
        </a:xfrm>
        <a:prstGeom prst="swooshArrow">
          <a:avLst>
            <a:gd name="adj1" fmla="val 25000"/>
            <a:gd name="adj2" fmla="val 25000"/>
          </a:avLst>
        </a:prstGeom>
        <a:solidFill>
          <a:schemeClr val="accent6">
            <a:lumMod val="40000"/>
            <a:lumOff val="60000"/>
          </a:schemeClr>
        </a:solidFill>
        <a:ln>
          <a:noFill/>
        </a:ln>
        <a:effectLst/>
      </dsp:spPr>
      <dsp:style>
        <a:lnRef idx="0">
          <a:scrgbClr r="0" g="0" b="0"/>
        </a:lnRef>
        <a:fillRef idx="1">
          <a:scrgbClr r="0" g="0" b="0"/>
        </a:fillRef>
        <a:effectRef idx="1">
          <a:scrgbClr r="0" g="0" b="0"/>
        </a:effectRef>
        <a:fontRef idx="minor"/>
      </dsp:style>
    </dsp:sp>
    <dsp:sp modelId="{BB563545-4851-4AFC-A08D-580FE2076F03}">
      <dsp:nvSpPr>
        <dsp:cNvPr id="0" name=""/>
        <dsp:cNvSpPr/>
      </dsp:nvSpPr>
      <dsp:spPr>
        <a:xfrm>
          <a:off x="1634416" y="4637546"/>
          <a:ext cx="229507" cy="229507"/>
        </a:xfrm>
        <a:prstGeom prst="ellips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7C100C6-5106-4D66-B7BB-901FCAE23D2B}">
      <dsp:nvSpPr>
        <dsp:cNvPr id="0" name=""/>
        <dsp:cNvSpPr/>
      </dsp:nvSpPr>
      <dsp:spPr>
        <a:xfrm>
          <a:off x="1286338" y="4926870"/>
          <a:ext cx="2232858" cy="11351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1" tIns="0" rIns="0" bIns="0" numCol="1" spcCol="1270" anchor="t" anchorCtr="0">
          <a:noAutofit/>
        </a:bodyPr>
        <a:lstStyle/>
        <a:p>
          <a:pPr lvl="0" algn="ctr" defTabSz="711200">
            <a:lnSpc>
              <a:spcPct val="90000"/>
            </a:lnSpc>
            <a:spcBef>
              <a:spcPct val="0"/>
            </a:spcBef>
            <a:spcAft>
              <a:spcPct val="35000"/>
            </a:spcAft>
          </a:pPr>
          <a:r>
            <a:rPr lang="en-US" sz="1600" b="1" kern="1200" dirty="0" smtClean="0">
              <a:latin typeface="Baskerville Old Face" panose="02020602080505020303" pitchFamily="18" charset="0"/>
            </a:rPr>
            <a:t>Registration of Complaint:</a:t>
          </a:r>
          <a:r>
            <a:rPr lang="en-US" sz="1600" kern="1200" dirty="0" smtClean="0">
              <a:latin typeface="Baskerville Old Face" panose="02020602080505020303" pitchFamily="18" charset="0"/>
            </a:rPr>
            <a:t> The complaint is registered. Unique  complaint No  is allotted and forwarded  for Investigation</a:t>
          </a:r>
          <a:endParaRPr lang="en-US" sz="1600" kern="1200" dirty="0">
            <a:latin typeface="Baskerville Old Face" panose="02020602080505020303" pitchFamily="18" charset="0"/>
          </a:endParaRPr>
        </a:p>
      </dsp:txBody>
      <dsp:txXfrm>
        <a:off x="1286338" y="4926870"/>
        <a:ext cx="2232858" cy="1135173"/>
      </dsp:txXfrm>
    </dsp:sp>
    <dsp:sp modelId="{D961E9A4-724D-4607-9E71-0A0B05BE535F}">
      <dsp:nvSpPr>
        <dsp:cNvPr id="0" name=""/>
        <dsp:cNvSpPr/>
      </dsp:nvSpPr>
      <dsp:spPr>
        <a:xfrm>
          <a:off x="2876750" y="3443858"/>
          <a:ext cx="359229" cy="359229"/>
        </a:xfrm>
        <a:prstGeom prst="ellipse">
          <a:avLst/>
        </a:prstGeom>
        <a:gradFill rotWithShape="0">
          <a:gsLst>
            <a:gs pos="0">
              <a:schemeClr val="accent5">
                <a:hueOff val="-1838336"/>
                <a:satOff val="-2557"/>
                <a:lumOff val="-981"/>
                <a:alphaOff val="0"/>
                <a:lumMod val="110000"/>
                <a:satMod val="105000"/>
                <a:tint val="67000"/>
              </a:schemeClr>
            </a:gs>
            <a:gs pos="50000">
              <a:schemeClr val="accent5">
                <a:hueOff val="-1838336"/>
                <a:satOff val="-2557"/>
                <a:lumOff val="-981"/>
                <a:alphaOff val="0"/>
                <a:lumMod val="105000"/>
                <a:satMod val="103000"/>
                <a:tint val="73000"/>
              </a:schemeClr>
            </a:gs>
            <a:gs pos="100000">
              <a:schemeClr val="accent5">
                <a:hueOff val="-1838336"/>
                <a:satOff val="-2557"/>
                <a:lumOff val="-98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B1FC258-7067-488E-8D13-4B2205B70D24}">
      <dsp:nvSpPr>
        <dsp:cNvPr id="0" name=""/>
        <dsp:cNvSpPr/>
      </dsp:nvSpPr>
      <dsp:spPr>
        <a:xfrm>
          <a:off x="3056364" y="3623473"/>
          <a:ext cx="1656444" cy="2613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348" tIns="0" rIns="0" bIns="0" numCol="1" spcCol="1270" anchor="t" anchorCtr="0">
          <a:noAutofit/>
        </a:bodyPr>
        <a:lstStyle/>
        <a:p>
          <a:pPr lvl="0" algn="ctr" defTabSz="711200">
            <a:lnSpc>
              <a:spcPct val="90000"/>
            </a:lnSpc>
            <a:spcBef>
              <a:spcPct val="0"/>
            </a:spcBef>
            <a:spcAft>
              <a:spcPct val="35000"/>
            </a:spcAft>
          </a:pPr>
          <a:r>
            <a:rPr lang="en-US" sz="1600" b="1" kern="1200" dirty="0" smtClean="0">
              <a:latin typeface="Baskerville Old Face" panose="02020602080505020303" pitchFamily="18" charset="0"/>
            </a:rPr>
            <a:t>Investigation:</a:t>
          </a:r>
          <a:r>
            <a:rPr lang="en-US" sz="1600" kern="1200" dirty="0" smtClean="0">
              <a:latin typeface="Baskerville Old Face" panose="02020602080505020303" pitchFamily="18" charset="0"/>
            </a:rPr>
            <a:t> Investigation officer investigate  the complaint and prepare draft findings.</a:t>
          </a:r>
          <a:endParaRPr lang="en-US" sz="1600" kern="1200" dirty="0">
            <a:latin typeface="Baskerville Old Face" panose="02020602080505020303" pitchFamily="18" charset="0"/>
          </a:endParaRPr>
        </a:p>
      </dsp:txBody>
      <dsp:txXfrm>
        <a:off x="3056364" y="3623473"/>
        <a:ext cx="1656444" cy="2613141"/>
      </dsp:txXfrm>
    </dsp:sp>
    <dsp:sp modelId="{6F62D444-3ED2-4210-9669-AB25EBB69BF4}">
      <dsp:nvSpPr>
        <dsp:cNvPr id="0" name=""/>
        <dsp:cNvSpPr/>
      </dsp:nvSpPr>
      <dsp:spPr>
        <a:xfrm>
          <a:off x="4473323" y="2492151"/>
          <a:ext cx="478972" cy="478972"/>
        </a:xfrm>
        <a:prstGeom prst="ellipse">
          <a:avLst/>
        </a:prstGeom>
        <a:gradFill rotWithShape="0">
          <a:gsLst>
            <a:gs pos="0">
              <a:schemeClr val="accent5">
                <a:hueOff val="-3676672"/>
                <a:satOff val="-5114"/>
                <a:lumOff val="-1961"/>
                <a:alphaOff val="0"/>
                <a:lumMod val="110000"/>
                <a:satMod val="105000"/>
                <a:tint val="67000"/>
              </a:schemeClr>
            </a:gs>
            <a:gs pos="50000">
              <a:schemeClr val="accent5">
                <a:hueOff val="-3676672"/>
                <a:satOff val="-5114"/>
                <a:lumOff val="-1961"/>
                <a:alphaOff val="0"/>
                <a:lumMod val="105000"/>
                <a:satMod val="103000"/>
                <a:tint val="73000"/>
              </a:schemeClr>
            </a:gs>
            <a:gs pos="100000">
              <a:schemeClr val="accent5">
                <a:hueOff val="-3676672"/>
                <a:satOff val="-5114"/>
                <a:lumOff val="-196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4DDAEB-67C1-4543-8916-84BADFEC7101}">
      <dsp:nvSpPr>
        <dsp:cNvPr id="0" name=""/>
        <dsp:cNvSpPr/>
      </dsp:nvSpPr>
      <dsp:spPr>
        <a:xfrm>
          <a:off x="4677893" y="2731637"/>
          <a:ext cx="1925866" cy="3504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797" tIns="0" rIns="0" bIns="0" numCol="1" spcCol="1270" anchor="t" anchorCtr="0">
          <a:noAutofit/>
        </a:bodyPr>
        <a:lstStyle/>
        <a:p>
          <a:pPr lvl="0" algn="ctr" defTabSz="711200">
            <a:lnSpc>
              <a:spcPct val="90000"/>
            </a:lnSpc>
            <a:spcBef>
              <a:spcPct val="0"/>
            </a:spcBef>
            <a:spcAft>
              <a:spcPct val="35000"/>
            </a:spcAft>
          </a:pPr>
          <a:r>
            <a:rPr lang="en-US" sz="1600" b="1" kern="1200" dirty="0" smtClean="0">
              <a:latin typeface="Baskerville Old Face" panose="02020602080505020303" pitchFamily="18" charset="0"/>
            </a:rPr>
            <a:t>Appraisement:</a:t>
          </a:r>
          <a:r>
            <a:rPr lang="en-US" sz="1600" kern="1200" dirty="0" smtClean="0">
              <a:latin typeface="Baskerville Old Face" panose="02020602080505020303" pitchFamily="18" charset="0"/>
            </a:rPr>
            <a:t> The draft findings are appraised to keep the uniformity and standard of the findings as per law</a:t>
          </a:r>
          <a:endParaRPr lang="en-US" sz="1600" kern="1200" dirty="0">
            <a:latin typeface="Baskerville Old Face" panose="02020602080505020303" pitchFamily="18" charset="0"/>
          </a:endParaRPr>
        </a:p>
      </dsp:txBody>
      <dsp:txXfrm>
        <a:off x="4677893" y="2731637"/>
        <a:ext cx="1925866" cy="3504977"/>
      </dsp:txXfrm>
    </dsp:sp>
    <dsp:sp modelId="{C9738C89-8FCA-495E-AFE2-544E14843F21}">
      <dsp:nvSpPr>
        <dsp:cNvPr id="0" name=""/>
        <dsp:cNvSpPr/>
      </dsp:nvSpPr>
      <dsp:spPr>
        <a:xfrm>
          <a:off x="6329340" y="1748746"/>
          <a:ext cx="618672" cy="618672"/>
        </a:xfrm>
        <a:prstGeom prst="ellipse">
          <a:avLst/>
        </a:prstGeom>
        <a:gradFill rotWithShape="0">
          <a:gsLst>
            <a:gs pos="0">
              <a:schemeClr val="accent5">
                <a:hueOff val="-5515009"/>
                <a:satOff val="-7671"/>
                <a:lumOff val="-2942"/>
                <a:alphaOff val="0"/>
                <a:lumMod val="110000"/>
                <a:satMod val="105000"/>
                <a:tint val="67000"/>
              </a:schemeClr>
            </a:gs>
            <a:gs pos="50000">
              <a:schemeClr val="accent5">
                <a:hueOff val="-5515009"/>
                <a:satOff val="-7671"/>
                <a:lumOff val="-2942"/>
                <a:alphaOff val="0"/>
                <a:lumMod val="105000"/>
                <a:satMod val="103000"/>
                <a:tint val="73000"/>
              </a:schemeClr>
            </a:gs>
            <a:gs pos="100000">
              <a:schemeClr val="accent5">
                <a:hueOff val="-5515009"/>
                <a:satOff val="-7671"/>
                <a:lumOff val="-294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3F807E6-9AF3-48A7-8814-50B5F18E59FA}">
      <dsp:nvSpPr>
        <dsp:cNvPr id="0" name=""/>
        <dsp:cNvSpPr/>
      </dsp:nvSpPr>
      <dsp:spPr>
        <a:xfrm>
          <a:off x="6638676" y="2058082"/>
          <a:ext cx="1995716" cy="41785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7822" tIns="0" rIns="0" bIns="0" numCol="1" spcCol="1270" anchor="t" anchorCtr="0">
          <a:noAutofit/>
        </a:bodyPr>
        <a:lstStyle/>
        <a:p>
          <a:pPr lvl="0" algn="ctr" defTabSz="711200">
            <a:lnSpc>
              <a:spcPct val="90000"/>
            </a:lnSpc>
            <a:spcBef>
              <a:spcPct val="0"/>
            </a:spcBef>
            <a:spcAft>
              <a:spcPct val="35000"/>
            </a:spcAft>
          </a:pPr>
          <a:r>
            <a:rPr lang="en-US" sz="1600" b="1" kern="1200" dirty="0" smtClean="0">
              <a:latin typeface="Baskerville Old Face" panose="02020602080505020303" pitchFamily="18" charset="0"/>
            </a:rPr>
            <a:t>Approval:</a:t>
          </a:r>
          <a:r>
            <a:rPr lang="en-US" sz="1600" kern="1200" dirty="0" smtClean="0">
              <a:latin typeface="Baskerville Old Face" panose="02020602080505020303" pitchFamily="18" charset="0"/>
            </a:rPr>
            <a:t> The Appraised findings are submitted to the HWM for approval.</a:t>
          </a:r>
          <a:endParaRPr lang="en-US" sz="1600" kern="1200" dirty="0">
            <a:latin typeface="Baskerville Old Face" panose="02020602080505020303" pitchFamily="18" charset="0"/>
          </a:endParaRPr>
        </a:p>
      </dsp:txBody>
      <dsp:txXfrm>
        <a:off x="6638676" y="2058082"/>
        <a:ext cx="1995716" cy="4178532"/>
      </dsp:txXfrm>
    </dsp:sp>
    <dsp:sp modelId="{D83772B3-7B84-4479-8E8C-A4177230DBD8}">
      <dsp:nvSpPr>
        <dsp:cNvPr id="0" name=""/>
        <dsp:cNvSpPr/>
      </dsp:nvSpPr>
      <dsp:spPr>
        <a:xfrm>
          <a:off x="8240239" y="1252312"/>
          <a:ext cx="788308" cy="788308"/>
        </a:xfrm>
        <a:prstGeom prst="ellipse">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5B981EF-07D1-4EFC-9394-25E39E4F8D3C}">
      <dsp:nvSpPr>
        <dsp:cNvPr id="0" name=""/>
        <dsp:cNvSpPr/>
      </dsp:nvSpPr>
      <dsp:spPr>
        <a:xfrm>
          <a:off x="8836499" y="1646466"/>
          <a:ext cx="1995716" cy="4590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7708" tIns="0" rIns="0" bIns="0" numCol="1" spcCol="1270" anchor="t" anchorCtr="0">
          <a:noAutofit/>
        </a:bodyPr>
        <a:lstStyle/>
        <a:p>
          <a:pPr lvl="0" algn="ctr" defTabSz="711200">
            <a:lnSpc>
              <a:spcPct val="90000"/>
            </a:lnSpc>
            <a:spcBef>
              <a:spcPct val="0"/>
            </a:spcBef>
            <a:spcAft>
              <a:spcPct val="35000"/>
            </a:spcAft>
          </a:pPr>
          <a:r>
            <a:rPr lang="en-US" sz="1600" b="1" kern="1200" dirty="0" smtClean="0">
              <a:latin typeface="Baskerville Old Face" panose="02020602080505020303" pitchFamily="18" charset="0"/>
            </a:rPr>
            <a:t>Implementation:</a:t>
          </a:r>
          <a:r>
            <a:rPr lang="en-US" sz="1600" kern="1200" dirty="0" smtClean="0">
              <a:latin typeface="Baskerville Old Face" panose="02020602080505020303" pitchFamily="18" charset="0"/>
            </a:rPr>
            <a:t> After the  approval,  The findings are issued to the parties. The rejected/closed cases consigned to record, Recommendations are sent to Implementation wing for Implementation process</a:t>
          </a:r>
          <a:endParaRPr lang="en-US" sz="1600" kern="1200" dirty="0">
            <a:latin typeface="Baskerville Old Face" panose="02020602080505020303" pitchFamily="18" charset="0"/>
          </a:endParaRPr>
        </a:p>
      </dsp:txBody>
      <dsp:txXfrm>
        <a:off x="8836499" y="1646466"/>
        <a:ext cx="1995716" cy="45901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F2002-D886-4E85-B5D9-BA16A6F4D539}">
      <dsp:nvSpPr>
        <dsp:cNvPr id="0" name=""/>
        <dsp:cNvSpPr/>
      </dsp:nvSpPr>
      <dsp:spPr>
        <a:xfrm>
          <a:off x="0" y="2177"/>
          <a:ext cx="11004007" cy="4454546"/>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just" defTabSz="1066800" rtl="0">
            <a:lnSpc>
              <a:spcPct val="150000"/>
            </a:lnSpc>
            <a:spcBef>
              <a:spcPct val="0"/>
            </a:spcBef>
            <a:spcAft>
              <a:spcPct val="35000"/>
            </a:spcAft>
          </a:pPr>
          <a:r>
            <a:rPr lang="en-US" sz="2400" kern="1200" dirty="0" smtClean="0">
              <a:solidFill>
                <a:schemeClr val="tx1"/>
              </a:solidFill>
              <a:latin typeface="Baskerville Old Face" panose="02020602080505020303" pitchFamily="18" charset="0"/>
            </a:rPr>
            <a:t>A central IT-enabled tool at the Wafaqi Mohtasib Secretariat, facilitating streamlined and integrated complaint management through data-driven processes. This multi-language software allows users worldwide to lodge complaints and track their status online, ensuring data accessibility and transparency. CMIS enhances communication between the Head Office and Regional Offices, monitors the investigation and implementation process, and identify delays on the part of defaulters, improving overall efficiency in handling complaint data ,receive online complaints from general public and reports from the agencies, integrating their complaint system.</a:t>
          </a:r>
          <a:endParaRPr lang="en-US" sz="2400" kern="1200" dirty="0">
            <a:solidFill>
              <a:schemeClr val="tx1"/>
            </a:solidFill>
            <a:latin typeface="Baskerville Old Face" panose="02020602080505020303" pitchFamily="18" charset="0"/>
          </a:endParaRPr>
        </a:p>
      </dsp:txBody>
      <dsp:txXfrm>
        <a:off x="217453" y="219630"/>
        <a:ext cx="10569101" cy="40196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F8AF4-4F15-4434-99EB-BEBA5D052799}">
      <dsp:nvSpPr>
        <dsp:cNvPr id="0" name=""/>
        <dsp:cNvSpPr/>
      </dsp:nvSpPr>
      <dsp:spPr>
        <a:xfrm>
          <a:off x="0" y="391760"/>
          <a:ext cx="11567479" cy="830782"/>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dirty="0" smtClean="0">
              <a:solidFill>
                <a:schemeClr val="tx1">
                  <a:lumMod val="95000"/>
                  <a:lumOff val="5000"/>
                </a:schemeClr>
              </a:solidFill>
              <a:latin typeface="Baskerville Old Face" panose="02020602080505020303" pitchFamily="18" charset="0"/>
            </a:rPr>
            <a:t>Grievance Redressal through Integrated Complaint Resolution Mechanism (ICRM)</a:t>
          </a:r>
          <a:endParaRPr lang="en-US" sz="2400" kern="1200" dirty="0">
            <a:solidFill>
              <a:schemeClr val="tx1">
                <a:lumMod val="95000"/>
                <a:lumOff val="5000"/>
              </a:schemeClr>
            </a:solidFill>
            <a:latin typeface="Baskerville Old Face" panose="02020602080505020303" pitchFamily="18" charset="0"/>
          </a:endParaRPr>
        </a:p>
      </dsp:txBody>
      <dsp:txXfrm>
        <a:off x="40555" y="432315"/>
        <a:ext cx="11486369" cy="749672"/>
      </dsp:txXfrm>
    </dsp:sp>
    <dsp:sp modelId="{8FA663BA-FC9B-406E-BD38-B5F659E6B58D}">
      <dsp:nvSpPr>
        <dsp:cNvPr id="0" name=""/>
        <dsp:cNvSpPr/>
      </dsp:nvSpPr>
      <dsp:spPr>
        <a:xfrm>
          <a:off x="0" y="1396712"/>
          <a:ext cx="11567479" cy="1984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267" tIns="30480" rIns="170688" bIns="30480" numCol="1" spcCol="1270" anchor="t" anchorCtr="0">
          <a:noAutofit/>
        </a:bodyPr>
        <a:lstStyle/>
        <a:p>
          <a:pPr marL="228600" lvl="1" indent="-228600" algn="just" defTabSz="1066800">
            <a:lnSpc>
              <a:spcPct val="100000"/>
            </a:lnSpc>
            <a:spcBef>
              <a:spcPct val="0"/>
            </a:spcBef>
            <a:spcAft>
              <a:spcPct val="20000"/>
            </a:spcAft>
            <a:buChar char="••"/>
          </a:pPr>
          <a:r>
            <a:rPr lang="en-US" sz="2400" kern="1200" dirty="0" smtClean="0">
              <a:latin typeface="Baskerville Old Face" panose="02020602080505020303" pitchFamily="18" charset="0"/>
            </a:rPr>
            <a:t>Automated digital platform connecting the Ombudsman Office with 213 Federal Government agencies</a:t>
          </a:r>
          <a:endParaRPr lang="en-US" sz="2400" kern="1200" dirty="0">
            <a:solidFill>
              <a:schemeClr val="tx1">
                <a:lumMod val="95000"/>
                <a:lumOff val="5000"/>
              </a:schemeClr>
            </a:solidFill>
            <a:latin typeface="Baskerville Old Face" panose="02020602080505020303" pitchFamily="18" charset="0"/>
          </a:endParaRPr>
        </a:p>
        <a:p>
          <a:pPr marL="228600" lvl="1" indent="-228600" algn="just" defTabSz="1066800">
            <a:lnSpc>
              <a:spcPct val="100000"/>
            </a:lnSpc>
            <a:spcBef>
              <a:spcPct val="0"/>
            </a:spcBef>
            <a:spcAft>
              <a:spcPct val="20000"/>
            </a:spcAft>
            <a:buChar char="••"/>
          </a:pPr>
          <a:r>
            <a:rPr lang="en-US" sz="2400" kern="1200" dirty="0" smtClean="0">
              <a:latin typeface="Baskerville Old Face" panose="02020602080505020303" pitchFamily="18" charset="0"/>
            </a:rPr>
            <a:t> Automated transfer of unresolved complaints beyond 30 days to WMS-CMIS via ICR mechanism</a:t>
          </a:r>
          <a:endParaRPr lang="en-US" sz="2400" kern="1200" dirty="0">
            <a:latin typeface="Baskerville Old Face" panose="02020602080505020303" pitchFamily="18" charset="0"/>
          </a:endParaRPr>
        </a:p>
        <a:p>
          <a:pPr marL="285750" lvl="1" indent="-285750" algn="l" defTabSz="1289050" rtl="0">
            <a:lnSpc>
              <a:spcPct val="90000"/>
            </a:lnSpc>
            <a:spcBef>
              <a:spcPct val="0"/>
            </a:spcBef>
            <a:spcAft>
              <a:spcPct val="20000"/>
            </a:spcAft>
            <a:buChar char="••"/>
          </a:pPr>
          <a:endParaRPr lang="en-US" sz="2900" kern="1200" dirty="0">
            <a:solidFill>
              <a:schemeClr val="tx1">
                <a:lumMod val="95000"/>
                <a:lumOff val="5000"/>
              </a:schemeClr>
            </a:solidFill>
            <a:latin typeface="Baskerville Old Face" panose="02020602080505020303" pitchFamily="18" charset="0"/>
          </a:endParaRPr>
        </a:p>
      </dsp:txBody>
      <dsp:txXfrm>
        <a:off x="0" y="1396712"/>
        <a:ext cx="11567479" cy="1984612"/>
      </dsp:txXfrm>
    </dsp:sp>
    <dsp:sp modelId="{B36C6002-B9F5-4460-B803-23C599B63CCC}">
      <dsp:nvSpPr>
        <dsp:cNvPr id="0" name=""/>
        <dsp:cNvSpPr/>
      </dsp:nvSpPr>
      <dsp:spPr>
        <a:xfrm>
          <a:off x="0" y="3198520"/>
          <a:ext cx="11567479" cy="904970"/>
        </a:xfrm>
        <a:prstGeom prst="roundRect">
          <a:avLst/>
        </a:prstGeom>
        <a:solidFill>
          <a:schemeClr val="accent6">
            <a:shade val="50000"/>
            <a:hueOff val="368424"/>
            <a:satOff val="-16105"/>
            <a:lumOff val="43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u="sng" kern="1200" dirty="0" smtClean="0">
              <a:solidFill>
                <a:schemeClr val="tx1">
                  <a:lumMod val="95000"/>
                  <a:lumOff val="5000"/>
                </a:schemeClr>
              </a:solidFill>
              <a:latin typeface="Baskerville Old Face" panose="02020602080505020303" pitchFamily="18" charset="0"/>
            </a:rPr>
            <a:t>Integrated Complaint Resolution (ICR) Mechanism</a:t>
          </a:r>
          <a:endParaRPr lang="en-US" sz="2800" kern="1200" dirty="0">
            <a:solidFill>
              <a:schemeClr val="tx1">
                <a:lumMod val="95000"/>
                <a:lumOff val="5000"/>
              </a:schemeClr>
            </a:solidFill>
            <a:latin typeface="Baskerville Old Face" panose="02020602080505020303" pitchFamily="18" charset="0"/>
          </a:endParaRPr>
        </a:p>
      </dsp:txBody>
      <dsp:txXfrm>
        <a:off x="44177" y="3242697"/>
        <a:ext cx="11479125" cy="816616"/>
      </dsp:txXfrm>
    </dsp:sp>
    <dsp:sp modelId="{03ED614A-0502-4B28-88FA-20995166A574}">
      <dsp:nvSpPr>
        <dsp:cNvPr id="0" name=""/>
        <dsp:cNvSpPr/>
      </dsp:nvSpPr>
      <dsp:spPr>
        <a:xfrm>
          <a:off x="0" y="4286295"/>
          <a:ext cx="11567479" cy="1402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267" tIns="30480" rIns="170688" bIns="30480" numCol="1" spcCol="1270" anchor="t" anchorCtr="0">
          <a:noAutofit/>
        </a:bodyPr>
        <a:lstStyle/>
        <a:p>
          <a:pPr marL="228600" lvl="1" indent="-228600" algn="just" defTabSz="1066800" rtl="0">
            <a:lnSpc>
              <a:spcPct val="90000"/>
            </a:lnSpc>
            <a:spcBef>
              <a:spcPct val="0"/>
            </a:spcBef>
            <a:spcAft>
              <a:spcPct val="20000"/>
            </a:spcAft>
            <a:buChar char="••"/>
          </a:pPr>
          <a:r>
            <a:rPr lang="en-US" sz="2400" kern="1200" dirty="0" smtClean="0">
              <a:latin typeface="Baskerville Old Face" panose="02020602080505020303" pitchFamily="18" charset="0"/>
            </a:rPr>
            <a:t>Linking interface using CMIS between WMS and Agency for complaints registration. </a:t>
          </a:r>
          <a:endParaRPr lang="en-US" sz="2400" kern="1200" dirty="0">
            <a:latin typeface="Baskerville Old Face" panose="02020602080505020303" pitchFamily="18" charset="0"/>
          </a:endParaRPr>
        </a:p>
        <a:p>
          <a:pPr marL="228600" lvl="1" indent="-228600" algn="just" defTabSz="1066800" rtl="0">
            <a:lnSpc>
              <a:spcPct val="90000"/>
            </a:lnSpc>
            <a:spcBef>
              <a:spcPct val="0"/>
            </a:spcBef>
            <a:spcAft>
              <a:spcPct val="20000"/>
            </a:spcAft>
            <a:buChar char="••"/>
          </a:pPr>
          <a:r>
            <a:rPr lang="en-US" sz="2400" kern="1200" dirty="0" smtClean="0">
              <a:latin typeface="Baskerville Old Face" panose="02020602080505020303" pitchFamily="18" charset="0"/>
            </a:rPr>
            <a:t>Complaint resolution for overseas Pakistanis, Children complaints</a:t>
          </a:r>
          <a:endParaRPr lang="en-US" sz="2400" kern="1200" dirty="0">
            <a:latin typeface="Baskerville Old Face" panose="02020602080505020303" pitchFamily="18" charset="0"/>
          </a:endParaRPr>
        </a:p>
        <a:p>
          <a:pPr marL="228600" lvl="1" indent="-228600" algn="just" defTabSz="1066800" rtl="0">
            <a:lnSpc>
              <a:spcPct val="90000"/>
            </a:lnSpc>
            <a:spcBef>
              <a:spcPct val="0"/>
            </a:spcBef>
            <a:spcAft>
              <a:spcPct val="20000"/>
            </a:spcAft>
            <a:buChar char="••"/>
          </a:pPr>
          <a:r>
            <a:rPr lang="en-US" sz="2400" kern="1200" dirty="0" smtClean="0">
              <a:latin typeface="Baskerville Old Face" panose="02020602080505020303" pitchFamily="18" charset="0"/>
            </a:rPr>
            <a:t>Interface linked with President’s Secretariat for Representations </a:t>
          </a:r>
          <a:endParaRPr lang="en-US" sz="2400" kern="1200" dirty="0">
            <a:latin typeface="Baskerville Old Face" panose="02020602080505020303" pitchFamily="18" charset="0"/>
          </a:endParaRPr>
        </a:p>
      </dsp:txBody>
      <dsp:txXfrm>
        <a:off x="0" y="4286295"/>
        <a:ext cx="11567479" cy="14025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40EEC-19A7-4CF4-A0F4-07511692962C}">
      <dsp:nvSpPr>
        <dsp:cNvPr id="0" name=""/>
        <dsp:cNvSpPr/>
      </dsp:nvSpPr>
      <dsp:spPr>
        <a:xfrm>
          <a:off x="3905474" y="1855781"/>
          <a:ext cx="3437440" cy="3031329"/>
        </a:xfrm>
        <a:prstGeom prst="ellipse">
          <a:avLst/>
        </a:prstGeom>
        <a:gradFill rotWithShape="0">
          <a:gsLst>
            <a:gs pos="0">
              <a:schemeClr val="accent6">
                <a:shade val="80000"/>
                <a:alpha val="50000"/>
                <a:hueOff val="0"/>
                <a:satOff val="0"/>
                <a:lumOff val="0"/>
                <a:alphaOff val="0"/>
                <a:satMod val="103000"/>
                <a:lumMod val="102000"/>
                <a:tint val="94000"/>
              </a:schemeClr>
            </a:gs>
            <a:gs pos="50000">
              <a:schemeClr val="accent6">
                <a:shade val="80000"/>
                <a:alpha val="50000"/>
                <a:hueOff val="0"/>
                <a:satOff val="0"/>
                <a:lumOff val="0"/>
                <a:alphaOff val="0"/>
                <a:satMod val="110000"/>
                <a:lumMod val="100000"/>
                <a:shade val="100000"/>
              </a:schemeClr>
            </a:gs>
            <a:gs pos="100000">
              <a:schemeClr val="accent6">
                <a:shade val="80000"/>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Baskerville Old Face" panose="02020602080505020303" pitchFamily="18" charset="0"/>
            </a:rPr>
            <a:t>24 X 7 Online Centralized Complaint Management Information System (CMIS)</a:t>
          </a:r>
          <a:endParaRPr lang="en-US" sz="2400" kern="1200" dirty="0">
            <a:latin typeface="Baskerville Old Face" panose="02020602080505020303" pitchFamily="18" charset="0"/>
          </a:endParaRPr>
        </a:p>
      </dsp:txBody>
      <dsp:txXfrm>
        <a:off x="4408875" y="2299709"/>
        <a:ext cx="2430638" cy="2143473"/>
      </dsp:txXfrm>
    </dsp:sp>
    <dsp:sp modelId="{5BDEDEDF-6D05-422D-B32A-FF8FDD606964}">
      <dsp:nvSpPr>
        <dsp:cNvPr id="0" name=""/>
        <dsp:cNvSpPr/>
      </dsp:nvSpPr>
      <dsp:spPr>
        <a:xfrm>
          <a:off x="6708706" y="3695233"/>
          <a:ext cx="2767806" cy="2164424"/>
        </a:xfrm>
        <a:prstGeom prst="ellipse">
          <a:avLst/>
        </a:prstGeom>
        <a:gradFill rotWithShape="0">
          <a:gsLst>
            <a:gs pos="0">
              <a:schemeClr val="accent6">
                <a:shade val="80000"/>
                <a:alpha val="50000"/>
                <a:hueOff val="108504"/>
                <a:satOff val="-4408"/>
                <a:lumOff val="10753"/>
                <a:alphaOff val="0"/>
                <a:satMod val="103000"/>
                <a:lumMod val="102000"/>
                <a:tint val="94000"/>
              </a:schemeClr>
            </a:gs>
            <a:gs pos="50000">
              <a:schemeClr val="accent6">
                <a:shade val="80000"/>
                <a:alpha val="50000"/>
                <a:hueOff val="108504"/>
                <a:satOff val="-4408"/>
                <a:lumOff val="10753"/>
                <a:alphaOff val="0"/>
                <a:satMod val="110000"/>
                <a:lumMod val="100000"/>
                <a:shade val="100000"/>
              </a:schemeClr>
            </a:gs>
            <a:gs pos="100000">
              <a:schemeClr val="accent6">
                <a:shade val="80000"/>
                <a:alpha val="50000"/>
                <a:hueOff val="108504"/>
                <a:satOff val="-4408"/>
                <a:lumOff val="1075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Baskerville Old Face" panose="02020602080505020303" pitchFamily="18" charset="0"/>
            </a:rPr>
            <a:t>Online Complaint Registration, Online Status, Mobile App</a:t>
          </a:r>
          <a:endParaRPr lang="en-US" sz="2000" kern="1200" dirty="0">
            <a:latin typeface="Baskerville Old Face" panose="02020602080505020303" pitchFamily="18" charset="0"/>
          </a:endParaRPr>
        </a:p>
      </dsp:txBody>
      <dsp:txXfrm>
        <a:off x="7114042" y="4012206"/>
        <a:ext cx="1957134" cy="1530478"/>
      </dsp:txXfrm>
    </dsp:sp>
    <dsp:sp modelId="{D1C5BB47-930B-4951-8F49-89EF9B9D2693}">
      <dsp:nvSpPr>
        <dsp:cNvPr id="0" name=""/>
        <dsp:cNvSpPr/>
      </dsp:nvSpPr>
      <dsp:spPr>
        <a:xfrm>
          <a:off x="6782824" y="967118"/>
          <a:ext cx="2426097" cy="2180184"/>
        </a:xfrm>
        <a:prstGeom prst="ellipse">
          <a:avLst/>
        </a:prstGeom>
        <a:gradFill rotWithShape="0">
          <a:gsLst>
            <a:gs pos="0">
              <a:schemeClr val="accent6">
                <a:shade val="80000"/>
                <a:alpha val="50000"/>
                <a:hueOff val="217007"/>
                <a:satOff val="-8817"/>
                <a:lumOff val="21506"/>
                <a:alphaOff val="0"/>
                <a:satMod val="103000"/>
                <a:lumMod val="102000"/>
                <a:tint val="94000"/>
              </a:schemeClr>
            </a:gs>
            <a:gs pos="50000">
              <a:schemeClr val="accent6">
                <a:shade val="80000"/>
                <a:alpha val="50000"/>
                <a:hueOff val="217007"/>
                <a:satOff val="-8817"/>
                <a:lumOff val="21506"/>
                <a:alphaOff val="0"/>
                <a:satMod val="110000"/>
                <a:lumMod val="100000"/>
                <a:shade val="100000"/>
              </a:schemeClr>
            </a:gs>
            <a:gs pos="100000">
              <a:schemeClr val="accent6">
                <a:shade val="80000"/>
                <a:alpha val="50000"/>
                <a:hueOff val="217007"/>
                <a:satOff val="-8817"/>
                <a:lumOff val="215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Baskerville Old Face" panose="02020602080505020303" pitchFamily="18" charset="0"/>
            </a:rPr>
            <a:t>WMS Regional Offices</a:t>
          </a:r>
          <a:endParaRPr lang="en-US" sz="2000" kern="1200" dirty="0">
            <a:latin typeface="Baskerville Old Face" panose="02020602080505020303" pitchFamily="18" charset="0"/>
          </a:endParaRPr>
        </a:p>
      </dsp:txBody>
      <dsp:txXfrm>
        <a:off x="7138118" y="1286399"/>
        <a:ext cx="1715509" cy="1541622"/>
      </dsp:txXfrm>
    </dsp:sp>
    <dsp:sp modelId="{B5EE01BD-811B-420F-B2CA-8CC31D29647F}">
      <dsp:nvSpPr>
        <dsp:cNvPr id="0" name=""/>
        <dsp:cNvSpPr/>
      </dsp:nvSpPr>
      <dsp:spPr>
        <a:xfrm>
          <a:off x="4811710" y="218129"/>
          <a:ext cx="1813646" cy="1813646"/>
        </a:xfrm>
        <a:prstGeom prst="ellipse">
          <a:avLst/>
        </a:prstGeom>
        <a:gradFill rotWithShape="0">
          <a:gsLst>
            <a:gs pos="0">
              <a:schemeClr val="accent6">
                <a:shade val="80000"/>
                <a:alpha val="50000"/>
                <a:hueOff val="325511"/>
                <a:satOff val="-13225"/>
                <a:lumOff val="32259"/>
                <a:alphaOff val="0"/>
                <a:satMod val="103000"/>
                <a:lumMod val="102000"/>
                <a:tint val="94000"/>
              </a:schemeClr>
            </a:gs>
            <a:gs pos="50000">
              <a:schemeClr val="accent6">
                <a:shade val="80000"/>
                <a:alpha val="50000"/>
                <a:hueOff val="325511"/>
                <a:satOff val="-13225"/>
                <a:lumOff val="32259"/>
                <a:alphaOff val="0"/>
                <a:satMod val="110000"/>
                <a:lumMod val="100000"/>
                <a:shade val="100000"/>
              </a:schemeClr>
            </a:gs>
            <a:gs pos="100000">
              <a:schemeClr val="accent6">
                <a:shade val="80000"/>
                <a:alpha val="50000"/>
                <a:hueOff val="325511"/>
                <a:satOff val="-13225"/>
                <a:lumOff val="3225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Baskerville Old Face" panose="02020602080505020303" pitchFamily="18" charset="0"/>
            </a:rPr>
            <a:t>President Secretariat</a:t>
          </a:r>
          <a:endParaRPr lang="en-US" sz="2000" kern="1200" dirty="0">
            <a:latin typeface="Baskerville Old Face" panose="02020602080505020303" pitchFamily="18" charset="0"/>
          </a:endParaRPr>
        </a:p>
      </dsp:txBody>
      <dsp:txXfrm>
        <a:off x="5077312" y="483731"/>
        <a:ext cx="1282442" cy="1282442"/>
      </dsp:txXfrm>
    </dsp:sp>
    <dsp:sp modelId="{49F5B15C-D312-4ABE-89AF-0BAAE966D6F5}">
      <dsp:nvSpPr>
        <dsp:cNvPr id="0" name=""/>
        <dsp:cNvSpPr/>
      </dsp:nvSpPr>
      <dsp:spPr>
        <a:xfrm>
          <a:off x="4717371" y="4812746"/>
          <a:ext cx="1813646" cy="1813646"/>
        </a:xfrm>
        <a:prstGeom prst="ellipse">
          <a:avLst/>
        </a:prstGeom>
        <a:gradFill rotWithShape="0">
          <a:gsLst>
            <a:gs pos="0">
              <a:schemeClr val="accent6">
                <a:shade val="80000"/>
                <a:alpha val="50000"/>
                <a:hueOff val="325511"/>
                <a:satOff val="-13225"/>
                <a:lumOff val="32259"/>
                <a:alphaOff val="0"/>
                <a:satMod val="103000"/>
                <a:lumMod val="102000"/>
                <a:tint val="94000"/>
              </a:schemeClr>
            </a:gs>
            <a:gs pos="50000">
              <a:schemeClr val="accent6">
                <a:shade val="80000"/>
                <a:alpha val="50000"/>
                <a:hueOff val="325511"/>
                <a:satOff val="-13225"/>
                <a:lumOff val="32259"/>
                <a:alphaOff val="0"/>
                <a:satMod val="110000"/>
                <a:lumMod val="100000"/>
                <a:shade val="100000"/>
              </a:schemeClr>
            </a:gs>
            <a:gs pos="100000">
              <a:schemeClr val="accent6">
                <a:shade val="80000"/>
                <a:alpha val="50000"/>
                <a:hueOff val="325511"/>
                <a:satOff val="-13225"/>
                <a:lumOff val="3225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Baskerville Old Face" panose="02020602080505020303" pitchFamily="18" charset="0"/>
            </a:rPr>
            <a:t>All Federal and Provincial Ombudsman Offices</a:t>
          </a:r>
          <a:endParaRPr lang="en-US" sz="1800" kern="1200" dirty="0">
            <a:latin typeface="Baskerville Old Face" panose="02020602080505020303" pitchFamily="18" charset="0"/>
          </a:endParaRPr>
        </a:p>
      </dsp:txBody>
      <dsp:txXfrm>
        <a:off x="4982973" y="5078348"/>
        <a:ext cx="1282442" cy="1282442"/>
      </dsp:txXfrm>
    </dsp:sp>
    <dsp:sp modelId="{7F4EF31C-E188-44AA-BE15-E650CF20AB03}">
      <dsp:nvSpPr>
        <dsp:cNvPr id="0" name=""/>
        <dsp:cNvSpPr/>
      </dsp:nvSpPr>
      <dsp:spPr>
        <a:xfrm>
          <a:off x="1879541" y="3321812"/>
          <a:ext cx="2582179" cy="2320814"/>
        </a:xfrm>
        <a:prstGeom prst="ellipse">
          <a:avLst/>
        </a:prstGeom>
        <a:gradFill rotWithShape="0">
          <a:gsLst>
            <a:gs pos="0">
              <a:schemeClr val="accent6">
                <a:shade val="80000"/>
                <a:alpha val="50000"/>
                <a:hueOff val="217007"/>
                <a:satOff val="-8817"/>
                <a:lumOff val="21506"/>
                <a:alphaOff val="0"/>
                <a:satMod val="103000"/>
                <a:lumMod val="102000"/>
                <a:tint val="94000"/>
              </a:schemeClr>
            </a:gs>
            <a:gs pos="50000">
              <a:schemeClr val="accent6">
                <a:shade val="80000"/>
                <a:alpha val="50000"/>
                <a:hueOff val="217007"/>
                <a:satOff val="-8817"/>
                <a:lumOff val="21506"/>
                <a:alphaOff val="0"/>
                <a:satMod val="110000"/>
                <a:lumMod val="100000"/>
                <a:shade val="100000"/>
              </a:schemeClr>
            </a:gs>
            <a:gs pos="100000">
              <a:schemeClr val="accent6">
                <a:shade val="80000"/>
                <a:alpha val="50000"/>
                <a:hueOff val="217007"/>
                <a:satOff val="-8817"/>
                <a:lumOff val="215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Baskerville Old Face" panose="02020602080505020303" pitchFamily="18" charset="0"/>
            </a:rPr>
            <a:t>Overseas Pakistani Complaint </a:t>
          </a:r>
        </a:p>
      </dsp:txBody>
      <dsp:txXfrm>
        <a:off x="2257692" y="3661687"/>
        <a:ext cx="1825877" cy="1641064"/>
      </dsp:txXfrm>
    </dsp:sp>
    <dsp:sp modelId="{3A1A2E4E-7FF0-414F-AF3D-461677AFBF0F}">
      <dsp:nvSpPr>
        <dsp:cNvPr id="0" name=""/>
        <dsp:cNvSpPr/>
      </dsp:nvSpPr>
      <dsp:spPr>
        <a:xfrm>
          <a:off x="1907027" y="862430"/>
          <a:ext cx="2644768" cy="2320814"/>
        </a:xfrm>
        <a:prstGeom prst="ellipse">
          <a:avLst/>
        </a:prstGeom>
        <a:gradFill rotWithShape="0">
          <a:gsLst>
            <a:gs pos="0">
              <a:schemeClr val="accent6">
                <a:shade val="80000"/>
                <a:alpha val="50000"/>
                <a:hueOff val="108504"/>
                <a:satOff val="-4408"/>
                <a:lumOff val="10753"/>
                <a:alphaOff val="0"/>
                <a:satMod val="103000"/>
                <a:lumMod val="102000"/>
                <a:tint val="94000"/>
              </a:schemeClr>
            </a:gs>
            <a:gs pos="50000">
              <a:schemeClr val="accent6">
                <a:shade val="80000"/>
                <a:alpha val="50000"/>
                <a:hueOff val="108504"/>
                <a:satOff val="-4408"/>
                <a:lumOff val="10753"/>
                <a:alphaOff val="0"/>
                <a:satMod val="110000"/>
                <a:lumMod val="100000"/>
                <a:shade val="100000"/>
              </a:schemeClr>
            </a:gs>
            <a:gs pos="100000">
              <a:schemeClr val="accent6">
                <a:shade val="80000"/>
                <a:alpha val="50000"/>
                <a:hueOff val="108504"/>
                <a:satOff val="-4408"/>
                <a:lumOff val="1075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latin typeface="Baskerville Old Face" panose="02020602080505020303" pitchFamily="18" charset="0"/>
            </a:rPr>
            <a:t>Integrated Complaint Resolution (ICR) </a:t>
          </a:r>
        </a:p>
        <a:p>
          <a:pPr lvl="0" algn="ctr" defTabSz="889000">
            <a:lnSpc>
              <a:spcPct val="90000"/>
            </a:lnSpc>
            <a:spcBef>
              <a:spcPct val="0"/>
            </a:spcBef>
            <a:spcAft>
              <a:spcPct val="35000"/>
            </a:spcAft>
          </a:pPr>
          <a:r>
            <a:rPr lang="en-US" sz="1600" kern="1200" dirty="0" smtClean="0">
              <a:latin typeface="Baskerville Old Face" panose="02020602080505020303" pitchFamily="18" charset="0"/>
            </a:rPr>
            <a:t>213 agencies, </a:t>
          </a:r>
          <a:endParaRPr lang="en-US" sz="1600" kern="1200" dirty="0">
            <a:latin typeface="Baskerville Old Face" panose="02020602080505020303" pitchFamily="18" charset="0"/>
          </a:endParaRPr>
        </a:p>
      </dsp:txBody>
      <dsp:txXfrm>
        <a:off x="2294344" y="1202305"/>
        <a:ext cx="1870134" cy="16410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D1C7C7-71A7-4853-919F-854DB0C94F72}">
      <dsp:nvSpPr>
        <dsp:cNvPr id="0" name=""/>
        <dsp:cNvSpPr/>
      </dsp:nvSpPr>
      <dsp:spPr>
        <a:xfrm>
          <a:off x="4709602" y="169918"/>
          <a:ext cx="5082071" cy="715452"/>
        </a:xfrm>
        <a:prstGeom prst="rect">
          <a:avLst/>
        </a:prstGeom>
        <a:gradFill rotWithShape="0">
          <a:gsLst>
            <a:gs pos="0">
              <a:schemeClr val="accent6">
                <a:shade val="50000"/>
                <a:hueOff val="0"/>
                <a:satOff val="0"/>
                <a:lumOff val="0"/>
                <a:alphaOff val="0"/>
                <a:satMod val="103000"/>
                <a:lumMod val="102000"/>
                <a:tint val="94000"/>
              </a:schemeClr>
            </a:gs>
            <a:gs pos="50000">
              <a:schemeClr val="accent6">
                <a:shade val="50000"/>
                <a:hueOff val="0"/>
                <a:satOff val="0"/>
                <a:lumOff val="0"/>
                <a:alphaOff val="0"/>
                <a:satMod val="110000"/>
                <a:lumMod val="100000"/>
                <a:shade val="100000"/>
              </a:schemeClr>
            </a:gs>
            <a:gs pos="100000">
              <a:schemeClr val="accent6">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chemeClr val="tx1"/>
              </a:solidFill>
              <a:latin typeface="Baskerville Old Face" panose="02020602080505020303" pitchFamily="18" charset="0"/>
            </a:rPr>
            <a:t>OCR</a:t>
          </a:r>
          <a:endParaRPr lang="en-US" sz="3400" kern="1200" dirty="0">
            <a:solidFill>
              <a:schemeClr val="tx1"/>
            </a:solidFill>
            <a:latin typeface="Baskerville Old Face" panose="02020602080505020303" pitchFamily="18" charset="0"/>
          </a:endParaRPr>
        </a:p>
      </dsp:txBody>
      <dsp:txXfrm>
        <a:off x="4709602" y="169918"/>
        <a:ext cx="5082071" cy="715452"/>
      </dsp:txXfrm>
    </dsp:sp>
    <dsp:sp modelId="{D07A3949-1E15-42FC-B42F-7559770A66D6}">
      <dsp:nvSpPr>
        <dsp:cNvPr id="0" name=""/>
        <dsp:cNvSpPr/>
      </dsp:nvSpPr>
      <dsp:spPr>
        <a:xfrm>
          <a:off x="4783115" y="2101191"/>
          <a:ext cx="4743550" cy="844328"/>
        </a:xfrm>
        <a:prstGeom prst="rect">
          <a:avLst/>
        </a:prstGeom>
        <a:gradFill rotWithShape="0">
          <a:gsLst>
            <a:gs pos="0">
              <a:schemeClr val="accent6">
                <a:shade val="50000"/>
                <a:hueOff val="184212"/>
                <a:satOff val="-8053"/>
                <a:lumOff val="21981"/>
                <a:alphaOff val="0"/>
                <a:satMod val="103000"/>
                <a:lumMod val="102000"/>
                <a:tint val="94000"/>
              </a:schemeClr>
            </a:gs>
            <a:gs pos="50000">
              <a:schemeClr val="accent6">
                <a:shade val="50000"/>
                <a:hueOff val="184212"/>
                <a:satOff val="-8053"/>
                <a:lumOff val="21981"/>
                <a:alphaOff val="0"/>
                <a:satMod val="110000"/>
                <a:lumMod val="100000"/>
                <a:shade val="100000"/>
              </a:schemeClr>
            </a:gs>
            <a:gs pos="100000">
              <a:schemeClr val="accent6">
                <a:shade val="50000"/>
                <a:hueOff val="184212"/>
                <a:satOff val="-8053"/>
                <a:lumOff val="21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chemeClr val="tx1"/>
              </a:solidFill>
              <a:latin typeface="Baskerville Old Face" panose="02020602080505020303" pitchFamily="18" charset="0"/>
            </a:rPr>
            <a:t>Khuli Kutcheries</a:t>
          </a:r>
          <a:endParaRPr lang="en-US" sz="3400" kern="1200" dirty="0">
            <a:solidFill>
              <a:schemeClr val="tx1"/>
            </a:solidFill>
            <a:latin typeface="Baskerville Old Face" panose="02020602080505020303" pitchFamily="18" charset="0"/>
          </a:endParaRPr>
        </a:p>
      </dsp:txBody>
      <dsp:txXfrm>
        <a:off x="4783115" y="2101191"/>
        <a:ext cx="4743550" cy="844328"/>
      </dsp:txXfrm>
    </dsp:sp>
    <dsp:sp modelId="{607C710F-DDAA-442F-985C-78E9EB53385B}">
      <dsp:nvSpPr>
        <dsp:cNvPr id="0" name=""/>
        <dsp:cNvSpPr/>
      </dsp:nvSpPr>
      <dsp:spPr>
        <a:xfrm>
          <a:off x="4758243" y="1101384"/>
          <a:ext cx="4801321" cy="845319"/>
        </a:xfrm>
        <a:prstGeom prst="rect">
          <a:avLst/>
        </a:prstGeom>
        <a:gradFill rotWithShape="0">
          <a:gsLst>
            <a:gs pos="0">
              <a:schemeClr val="accent6">
                <a:shade val="50000"/>
                <a:hueOff val="368424"/>
                <a:satOff val="-16105"/>
                <a:lumOff val="43961"/>
                <a:alphaOff val="0"/>
                <a:satMod val="103000"/>
                <a:lumMod val="102000"/>
                <a:tint val="94000"/>
              </a:schemeClr>
            </a:gs>
            <a:gs pos="50000">
              <a:schemeClr val="accent6">
                <a:shade val="50000"/>
                <a:hueOff val="368424"/>
                <a:satOff val="-16105"/>
                <a:lumOff val="43961"/>
                <a:alphaOff val="0"/>
                <a:satMod val="110000"/>
                <a:lumMod val="100000"/>
                <a:shade val="100000"/>
              </a:schemeClr>
            </a:gs>
            <a:gs pos="100000">
              <a:schemeClr val="accent6">
                <a:shade val="50000"/>
                <a:hueOff val="368424"/>
                <a:satOff val="-16105"/>
                <a:lumOff val="43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chemeClr val="tx1"/>
              </a:solidFill>
              <a:latin typeface="Baskerville Old Face" panose="02020602080505020303" pitchFamily="18" charset="0"/>
            </a:rPr>
            <a:t>Inspection Visits</a:t>
          </a:r>
          <a:endParaRPr lang="en-US" sz="3400" kern="1200" dirty="0">
            <a:solidFill>
              <a:schemeClr val="tx1"/>
            </a:solidFill>
            <a:latin typeface="Baskerville Old Face" panose="02020602080505020303" pitchFamily="18" charset="0"/>
          </a:endParaRPr>
        </a:p>
      </dsp:txBody>
      <dsp:txXfrm>
        <a:off x="4758243" y="1101384"/>
        <a:ext cx="4801321" cy="845319"/>
      </dsp:txXfrm>
    </dsp:sp>
    <dsp:sp modelId="{0648478E-5F48-4B54-9728-013DB1F7836E}">
      <dsp:nvSpPr>
        <dsp:cNvPr id="0" name=""/>
        <dsp:cNvSpPr/>
      </dsp:nvSpPr>
      <dsp:spPr>
        <a:xfrm>
          <a:off x="4758007" y="3088121"/>
          <a:ext cx="3364356" cy="937879"/>
        </a:xfrm>
        <a:prstGeom prst="rect">
          <a:avLst/>
        </a:prstGeom>
        <a:gradFill rotWithShape="0">
          <a:gsLst>
            <a:gs pos="0">
              <a:schemeClr val="accent6">
                <a:shade val="50000"/>
                <a:hueOff val="184212"/>
                <a:satOff val="-8053"/>
                <a:lumOff val="21981"/>
                <a:alphaOff val="0"/>
                <a:satMod val="103000"/>
                <a:lumMod val="102000"/>
                <a:tint val="94000"/>
              </a:schemeClr>
            </a:gs>
            <a:gs pos="50000">
              <a:schemeClr val="accent6">
                <a:shade val="50000"/>
                <a:hueOff val="184212"/>
                <a:satOff val="-8053"/>
                <a:lumOff val="21981"/>
                <a:alphaOff val="0"/>
                <a:satMod val="110000"/>
                <a:lumMod val="100000"/>
                <a:shade val="100000"/>
              </a:schemeClr>
            </a:gs>
            <a:gs pos="100000">
              <a:schemeClr val="accent6">
                <a:shade val="50000"/>
                <a:hueOff val="184212"/>
                <a:satOff val="-8053"/>
                <a:lumOff val="21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chemeClr val="tx1"/>
              </a:solidFill>
              <a:latin typeface="Baskerville Old Face" panose="02020602080505020303" pitchFamily="18" charset="0"/>
            </a:rPr>
            <a:t>IRD</a:t>
          </a:r>
          <a:endParaRPr lang="en-US" sz="3400" kern="1200" dirty="0">
            <a:solidFill>
              <a:schemeClr val="tx1"/>
            </a:solidFill>
            <a:latin typeface="Baskerville Old Face" panose="02020602080505020303" pitchFamily="18" charset="0"/>
          </a:endParaRPr>
        </a:p>
      </dsp:txBody>
      <dsp:txXfrm>
        <a:off x="4758007" y="3088121"/>
        <a:ext cx="3364356" cy="9378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42E62-C3A0-4D87-8BE5-5B239D49E886}">
      <dsp:nvSpPr>
        <dsp:cNvPr id="0" name=""/>
        <dsp:cNvSpPr/>
      </dsp:nvSpPr>
      <dsp:spPr>
        <a:xfrm>
          <a:off x="0" y="820160"/>
          <a:ext cx="11499272" cy="1093547"/>
        </a:xfrm>
        <a:prstGeom prst="notched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563F64-D9B7-4232-9B88-DE52DE30F845}">
      <dsp:nvSpPr>
        <dsp:cNvPr id="0" name=""/>
        <dsp:cNvSpPr/>
      </dsp:nvSpPr>
      <dsp:spPr>
        <a:xfrm>
          <a:off x="4548" y="0"/>
          <a:ext cx="1988509" cy="1093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rtl="0">
            <a:lnSpc>
              <a:spcPct val="90000"/>
            </a:lnSpc>
            <a:spcBef>
              <a:spcPct val="0"/>
            </a:spcBef>
            <a:spcAft>
              <a:spcPct val="35000"/>
            </a:spcAft>
          </a:pPr>
          <a:r>
            <a:rPr lang="en-US" sz="1400" b="1" kern="1200" dirty="0" smtClean="0">
              <a:latin typeface="Baskerville Old Face" panose="02020602080505020303" pitchFamily="18" charset="0"/>
            </a:rPr>
            <a:t>Complaints are received and scrutinized by the Registrar, forwarded to I.Os.</a:t>
          </a:r>
          <a:endParaRPr lang="en-US" sz="1400" b="1" kern="1200" dirty="0">
            <a:latin typeface="Baskerville Old Face" panose="02020602080505020303" pitchFamily="18" charset="0"/>
          </a:endParaRPr>
        </a:p>
      </dsp:txBody>
      <dsp:txXfrm>
        <a:off x="4548" y="0"/>
        <a:ext cx="1988509" cy="1093547"/>
      </dsp:txXfrm>
    </dsp:sp>
    <dsp:sp modelId="{2DED1749-1F01-4451-9F0A-6709E1047A05}">
      <dsp:nvSpPr>
        <dsp:cNvPr id="0" name=""/>
        <dsp:cNvSpPr/>
      </dsp:nvSpPr>
      <dsp:spPr>
        <a:xfrm>
          <a:off x="862109" y="1230241"/>
          <a:ext cx="273386" cy="273386"/>
        </a:xfrm>
        <a:prstGeom prst="ellipse">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A64E33-F0AF-47B6-9625-871EDDC286BF}">
      <dsp:nvSpPr>
        <dsp:cNvPr id="0" name=""/>
        <dsp:cNvSpPr/>
      </dsp:nvSpPr>
      <dsp:spPr>
        <a:xfrm>
          <a:off x="2092482" y="1640321"/>
          <a:ext cx="1988509" cy="1093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rtl="0">
            <a:lnSpc>
              <a:spcPct val="90000"/>
            </a:lnSpc>
            <a:spcBef>
              <a:spcPct val="0"/>
            </a:spcBef>
            <a:spcAft>
              <a:spcPct val="35000"/>
            </a:spcAft>
          </a:pPr>
          <a:r>
            <a:rPr lang="en-US" sz="1400" b="1" kern="1200" dirty="0" smtClean="0">
              <a:latin typeface="Baskerville Old Face" panose="02020602080505020303" pitchFamily="18" charset="0"/>
            </a:rPr>
            <a:t>Tour schedule (venue &amp; date of Hearing) of I.Os are advertised in advance.</a:t>
          </a:r>
          <a:endParaRPr lang="en-US" sz="1400" b="1" kern="1200" dirty="0">
            <a:latin typeface="Baskerville Old Face" panose="02020602080505020303" pitchFamily="18" charset="0"/>
          </a:endParaRPr>
        </a:p>
      </dsp:txBody>
      <dsp:txXfrm>
        <a:off x="2092482" y="1640321"/>
        <a:ext cx="1988509" cy="1093547"/>
      </dsp:txXfrm>
    </dsp:sp>
    <dsp:sp modelId="{E332B863-7D59-4C06-A689-B8CA0F8C6B18}">
      <dsp:nvSpPr>
        <dsp:cNvPr id="0" name=""/>
        <dsp:cNvSpPr/>
      </dsp:nvSpPr>
      <dsp:spPr>
        <a:xfrm>
          <a:off x="2950044" y="1230241"/>
          <a:ext cx="273386" cy="273386"/>
        </a:xfrm>
        <a:prstGeom prst="ellipse">
          <a:avLst/>
        </a:prstGeom>
        <a:solidFill>
          <a:schemeClr val="accent6">
            <a:alpha val="90000"/>
            <a:hueOff val="0"/>
            <a:satOff val="0"/>
            <a:lumOff val="0"/>
            <a:alpha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C32652-441B-42F5-BECF-1F3BEA7F573C}">
      <dsp:nvSpPr>
        <dsp:cNvPr id="0" name=""/>
        <dsp:cNvSpPr/>
      </dsp:nvSpPr>
      <dsp:spPr>
        <a:xfrm>
          <a:off x="4180417" y="0"/>
          <a:ext cx="1988509" cy="1093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rtl="0">
            <a:lnSpc>
              <a:spcPct val="90000"/>
            </a:lnSpc>
            <a:spcBef>
              <a:spcPct val="0"/>
            </a:spcBef>
            <a:spcAft>
              <a:spcPct val="35000"/>
            </a:spcAft>
          </a:pPr>
          <a:r>
            <a:rPr lang="en-US" sz="1400" b="1" kern="1200" dirty="0" smtClean="0">
              <a:latin typeface="Baskerville Old Face" panose="02020602080505020303" pitchFamily="18" charset="0"/>
            </a:rPr>
            <a:t>Hearing within 18 days of Registration.</a:t>
          </a:r>
          <a:endParaRPr lang="en-US" sz="1400" b="1" kern="1200" dirty="0">
            <a:latin typeface="Baskerville Old Face" panose="02020602080505020303" pitchFamily="18" charset="0"/>
          </a:endParaRPr>
        </a:p>
      </dsp:txBody>
      <dsp:txXfrm>
        <a:off x="4180417" y="0"/>
        <a:ext cx="1988509" cy="1093547"/>
      </dsp:txXfrm>
    </dsp:sp>
    <dsp:sp modelId="{D51AC088-2957-4E5F-947D-4CFEB208FC9D}">
      <dsp:nvSpPr>
        <dsp:cNvPr id="0" name=""/>
        <dsp:cNvSpPr/>
      </dsp:nvSpPr>
      <dsp:spPr>
        <a:xfrm>
          <a:off x="5037978" y="1230241"/>
          <a:ext cx="273386" cy="273386"/>
        </a:xfrm>
        <a:prstGeom prst="ellipse">
          <a:avLst/>
        </a:prstGeom>
        <a:solidFill>
          <a:schemeClr val="accent6">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31FE40-6B44-489B-AE2F-AF0245CE825C}">
      <dsp:nvSpPr>
        <dsp:cNvPr id="0" name=""/>
        <dsp:cNvSpPr/>
      </dsp:nvSpPr>
      <dsp:spPr>
        <a:xfrm>
          <a:off x="6268352" y="1640321"/>
          <a:ext cx="1988509" cy="1093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rtl="0">
            <a:lnSpc>
              <a:spcPct val="90000"/>
            </a:lnSpc>
            <a:spcBef>
              <a:spcPct val="0"/>
            </a:spcBef>
            <a:spcAft>
              <a:spcPct val="35000"/>
            </a:spcAft>
          </a:pPr>
          <a:r>
            <a:rPr lang="en-US" sz="1400" b="1" kern="1200" dirty="0" smtClean="0">
              <a:latin typeface="Baskerville Old Face" panose="02020602080505020303" pitchFamily="18" charset="0"/>
            </a:rPr>
            <a:t>Preparation and uploading of Findings within 48 hours of Hearing.</a:t>
          </a:r>
          <a:endParaRPr lang="en-US" sz="1400" b="1" kern="1200" dirty="0">
            <a:latin typeface="Baskerville Old Face" panose="02020602080505020303" pitchFamily="18" charset="0"/>
          </a:endParaRPr>
        </a:p>
      </dsp:txBody>
      <dsp:txXfrm>
        <a:off x="6268352" y="1640321"/>
        <a:ext cx="1988509" cy="1093547"/>
      </dsp:txXfrm>
    </dsp:sp>
    <dsp:sp modelId="{21915F1A-DF05-415A-B933-D4D27A7E9304}">
      <dsp:nvSpPr>
        <dsp:cNvPr id="0" name=""/>
        <dsp:cNvSpPr/>
      </dsp:nvSpPr>
      <dsp:spPr>
        <a:xfrm>
          <a:off x="7125913" y="1230241"/>
          <a:ext cx="273386" cy="273386"/>
        </a:xfrm>
        <a:prstGeom prst="ellipse">
          <a:avLst/>
        </a:prstGeom>
        <a:solidFill>
          <a:schemeClr val="accent6">
            <a:alpha val="90000"/>
            <a:hueOff val="0"/>
            <a:satOff val="0"/>
            <a:lumOff val="0"/>
            <a:alphaOff val="-3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59AD7F-6488-4EFF-B262-960D571BF750}">
      <dsp:nvSpPr>
        <dsp:cNvPr id="0" name=""/>
        <dsp:cNvSpPr/>
      </dsp:nvSpPr>
      <dsp:spPr>
        <a:xfrm>
          <a:off x="8356287" y="0"/>
          <a:ext cx="1988509" cy="1093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rtl="0">
            <a:lnSpc>
              <a:spcPct val="90000"/>
            </a:lnSpc>
            <a:spcBef>
              <a:spcPct val="0"/>
            </a:spcBef>
            <a:spcAft>
              <a:spcPct val="35000"/>
            </a:spcAft>
          </a:pPr>
          <a:r>
            <a:rPr lang="en-US" sz="1400" b="1" kern="1200" dirty="0" smtClean="0">
              <a:latin typeface="Baskerville Old Face" panose="02020602080505020303" pitchFamily="18" charset="0"/>
            </a:rPr>
            <a:t>Findings are appraised and approved within 5 days of uploading.</a:t>
          </a:r>
          <a:endParaRPr lang="en-US" sz="1400" b="1" kern="1200" dirty="0">
            <a:latin typeface="Baskerville Old Face" panose="02020602080505020303" pitchFamily="18" charset="0"/>
          </a:endParaRPr>
        </a:p>
      </dsp:txBody>
      <dsp:txXfrm>
        <a:off x="8356287" y="0"/>
        <a:ext cx="1988509" cy="1093547"/>
      </dsp:txXfrm>
    </dsp:sp>
    <dsp:sp modelId="{87FC4113-2005-4000-B3CB-9E947817C2FC}">
      <dsp:nvSpPr>
        <dsp:cNvPr id="0" name=""/>
        <dsp:cNvSpPr/>
      </dsp:nvSpPr>
      <dsp:spPr>
        <a:xfrm>
          <a:off x="9213848" y="1230241"/>
          <a:ext cx="273386" cy="273386"/>
        </a:xfrm>
        <a:prstGeom prst="ellipse">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BF236-313B-4755-838F-9D44E0FF10D5}">
      <dsp:nvSpPr>
        <dsp:cNvPr id="0" name=""/>
        <dsp:cNvSpPr/>
      </dsp:nvSpPr>
      <dsp:spPr>
        <a:xfrm>
          <a:off x="0" y="3711458"/>
          <a:ext cx="9487066" cy="487126"/>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b="0" i="0" kern="1200" baseline="0" dirty="0" smtClean="0">
              <a:solidFill>
                <a:schemeClr val="tx1"/>
              </a:solidFill>
              <a:latin typeface="Baskerville Old Face" panose="02020602080505020303" pitchFamily="18" charset="0"/>
            </a:rPr>
            <a:t>Establish timelines for case management without fixed deadlines.</a:t>
          </a:r>
          <a:endParaRPr lang="en-US" sz="2400" kern="1200" dirty="0">
            <a:solidFill>
              <a:schemeClr val="tx1"/>
            </a:solidFill>
            <a:latin typeface="Baskerville Old Face" panose="02020602080505020303" pitchFamily="18" charset="0"/>
          </a:endParaRPr>
        </a:p>
      </dsp:txBody>
      <dsp:txXfrm>
        <a:off x="0" y="3711458"/>
        <a:ext cx="9487066" cy="487126"/>
      </dsp:txXfrm>
    </dsp:sp>
    <dsp:sp modelId="{2C77DC9B-0AC1-4319-B57E-A6237A04FD66}">
      <dsp:nvSpPr>
        <dsp:cNvPr id="0" name=""/>
        <dsp:cNvSpPr/>
      </dsp:nvSpPr>
      <dsp:spPr>
        <a:xfrm rot="10800000">
          <a:off x="0" y="2969563"/>
          <a:ext cx="9487066" cy="749201"/>
        </a:xfrm>
        <a:prstGeom prst="upArrowCallout">
          <a:avLst/>
        </a:prstGeom>
        <a:solidFill>
          <a:schemeClr val="accent6">
            <a:shade val="80000"/>
            <a:hueOff val="64256"/>
            <a:satOff val="-2582"/>
            <a:lumOff val="55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b="0" i="0" kern="1200" baseline="0" dirty="0" smtClean="0">
              <a:solidFill>
                <a:schemeClr val="tx1"/>
              </a:solidFill>
              <a:latin typeface="Baskerville Old Face" panose="02020602080505020303" pitchFamily="18" charset="0"/>
            </a:rPr>
            <a:t>Note resolved terms with signatures from all parties.</a:t>
          </a:r>
          <a:endParaRPr lang="en-US" sz="2400" kern="1200" dirty="0">
            <a:solidFill>
              <a:schemeClr val="tx1"/>
            </a:solidFill>
            <a:latin typeface="Baskerville Old Face" panose="02020602080505020303" pitchFamily="18" charset="0"/>
          </a:endParaRPr>
        </a:p>
      </dsp:txBody>
      <dsp:txXfrm rot="10800000">
        <a:off x="0" y="2969563"/>
        <a:ext cx="9487066" cy="486808"/>
      </dsp:txXfrm>
    </dsp:sp>
    <dsp:sp modelId="{AE9C6199-C5FF-490B-8D40-996459CDEA46}">
      <dsp:nvSpPr>
        <dsp:cNvPr id="0" name=""/>
        <dsp:cNvSpPr/>
      </dsp:nvSpPr>
      <dsp:spPr>
        <a:xfrm rot="10800000">
          <a:off x="0" y="2227669"/>
          <a:ext cx="9487066" cy="749201"/>
        </a:xfrm>
        <a:prstGeom prst="upArrowCallout">
          <a:avLst/>
        </a:prstGeom>
        <a:solidFill>
          <a:schemeClr val="accent6">
            <a:shade val="80000"/>
            <a:hueOff val="128512"/>
            <a:satOff val="-5164"/>
            <a:lumOff val="110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b="0" i="0" kern="1200" baseline="0" dirty="0" smtClean="0">
              <a:solidFill>
                <a:schemeClr val="tx1"/>
              </a:solidFill>
              <a:latin typeface="Baskerville Old Face" panose="02020602080505020303" pitchFamily="18" charset="0"/>
            </a:rPr>
            <a:t>Schedule hearings to facilitate settlement between agency and complainant.</a:t>
          </a:r>
          <a:endParaRPr lang="en-US" sz="2400" kern="1200" dirty="0">
            <a:solidFill>
              <a:schemeClr val="tx1"/>
            </a:solidFill>
            <a:latin typeface="Baskerville Old Face" panose="02020602080505020303" pitchFamily="18" charset="0"/>
          </a:endParaRPr>
        </a:p>
      </dsp:txBody>
      <dsp:txXfrm rot="10800000">
        <a:off x="0" y="2227669"/>
        <a:ext cx="9487066" cy="486808"/>
      </dsp:txXfrm>
    </dsp:sp>
    <dsp:sp modelId="{5E2DE8F5-3102-4AF3-BA12-51FD64EE7D80}">
      <dsp:nvSpPr>
        <dsp:cNvPr id="0" name=""/>
        <dsp:cNvSpPr/>
      </dsp:nvSpPr>
      <dsp:spPr>
        <a:xfrm rot="10800000">
          <a:off x="0" y="1485775"/>
          <a:ext cx="9487066" cy="749201"/>
        </a:xfrm>
        <a:prstGeom prst="upArrowCallout">
          <a:avLst/>
        </a:prstGeom>
        <a:solidFill>
          <a:schemeClr val="accent6">
            <a:shade val="80000"/>
            <a:hueOff val="192768"/>
            <a:satOff val="-7745"/>
            <a:lumOff val="165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b="0" i="0" kern="1200" baseline="0" dirty="0" smtClean="0">
              <a:solidFill>
                <a:schemeClr val="tx1"/>
              </a:solidFill>
              <a:latin typeface="Baskerville Old Face" panose="02020602080505020303" pitchFamily="18" charset="0"/>
            </a:rPr>
            <a:t>Write to agency representatives for action, if the respondent is an agency.</a:t>
          </a:r>
          <a:endParaRPr lang="en-US" sz="2400" kern="1200" dirty="0">
            <a:solidFill>
              <a:schemeClr val="tx1"/>
            </a:solidFill>
            <a:latin typeface="Baskerville Old Face" panose="02020602080505020303" pitchFamily="18" charset="0"/>
          </a:endParaRPr>
        </a:p>
      </dsp:txBody>
      <dsp:txXfrm rot="10800000">
        <a:off x="0" y="1485775"/>
        <a:ext cx="9487066" cy="486808"/>
      </dsp:txXfrm>
    </dsp:sp>
    <dsp:sp modelId="{1BF56788-FB64-4779-A664-0F5E3A97EC52}">
      <dsp:nvSpPr>
        <dsp:cNvPr id="0" name=""/>
        <dsp:cNvSpPr/>
      </dsp:nvSpPr>
      <dsp:spPr>
        <a:xfrm rot="10800000">
          <a:off x="0" y="743881"/>
          <a:ext cx="9487066" cy="749201"/>
        </a:xfrm>
        <a:prstGeom prst="upArrowCallout">
          <a:avLst/>
        </a:prstGeom>
        <a:solidFill>
          <a:schemeClr val="accent6">
            <a:shade val="80000"/>
            <a:hueOff val="257024"/>
            <a:satOff val="-10327"/>
            <a:lumOff val="221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b="0" i="0" kern="1200" baseline="0" dirty="0" smtClean="0">
              <a:solidFill>
                <a:schemeClr val="tx1"/>
              </a:solidFill>
              <a:latin typeface="Baskerville Old Face" panose="02020602080505020303" pitchFamily="18" charset="0"/>
            </a:rPr>
            <a:t>Upon refusal, complainant must persuade; otherwise, case is archived.</a:t>
          </a:r>
          <a:endParaRPr lang="en-US" sz="2400" kern="1200" dirty="0">
            <a:solidFill>
              <a:schemeClr val="tx1"/>
            </a:solidFill>
            <a:latin typeface="Baskerville Old Face" panose="02020602080505020303" pitchFamily="18" charset="0"/>
          </a:endParaRPr>
        </a:p>
      </dsp:txBody>
      <dsp:txXfrm rot="10800000">
        <a:off x="0" y="743881"/>
        <a:ext cx="9487066" cy="486808"/>
      </dsp:txXfrm>
    </dsp:sp>
    <dsp:sp modelId="{EF51B887-DEE1-47FF-8196-21BB02D7EA58}">
      <dsp:nvSpPr>
        <dsp:cNvPr id="0" name=""/>
        <dsp:cNvSpPr/>
      </dsp:nvSpPr>
      <dsp:spPr>
        <a:xfrm rot="10800000">
          <a:off x="0" y="1986"/>
          <a:ext cx="9487066" cy="749201"/>
        </a:xfrm>
        <a:prstGeom prst="upArrowCallout">
          <a:avLst/>
        </a:prstGeom>
        <a:solidFill>
          <a:schemeClr val="accent6">
            <a:shade val="8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n-US" sz="2400" b="0" i="0" kern="1200" baseline="0" dirty="0" smtClean="0">
              <a:solidFill>
                <a:schemeClr val="tx1"/>
              </a:solidFill>
              <a:latin typeface="Baskerville Old Face" panose="02020602080505020303" pitchFamily="18" charset="0"/>
            </a:rPr>
            <a:t>Contact respondents to discuss informal resolution willingness.</a:t>
          </a:r>
          <a:endParaRPr lang="en-US" sz="2400" kern="1200" dirty="0">
            <a:solidFill>
              <a:schemeClr val="tx1"/>
            </a:solidFill>
            <a:latin typeface="Baskerville Old Face" panose="02020602080505020303" pitchFamily="18" charset="0"/>
          </a:endParaRPr>
        </a:p>
      </dsp:txBody>
      <dsp:txXfrm rot="10800000">
        <a:off x="0" y="1986"/>
        <a:ext cx="9487066" cy="4868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DB000-3D59-4B44-B4D8-3B73411CA4C2}">
      <dsp:nvSpPr>
        <dsp:cNvPr id="0" name=""/>
        <dsp:cNvSpPr/>
      </dsp:nvSpPr>
      <dsp:spPr>
        <a:xfrm>
          <a:off x="4257693" y="1385751"/>
          <a:ext cx="1775241" cy="1775459"/>
        </a:xfrm>
        <a:prstGeom prst="ellipse">
          <a:avLst/>
        </a:prstGeom>
        <a:solidFill>
          <a:schemeClr val="accent6">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FCAA185-7F3F-4491-B06C-870E1BBF5612}">
      <dsp:nvSpPr>
        <dsp:cNvPr id="0" name=""/>
        <dsp:cNvSpPr/>
      </dsp:nvSpPr>
      <dsp:spPr>
        <a:xfrm>
          <a:off x="4128248" y="0"/>
          <a:ext cx="2034131" cy="108857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en-US" sz="1600" b="1" kern="1200" dirty="0" smtClean="0">
              <a:latin typeface="Baskerville Old Face" panose="02020602080505020303" pitchFamily="18" charset="0"/>
            </a:rPr>
            <a:t>Identifying Issues</a:t>
          </a:r>
          <a:r>
            <a:rPr lang="en-US" sz="1600" kern="1200" dirty="0" smtClean="0">
              <a:latin typeface="Baskerville Old Face" panose="02020602080505020303" pitchFamily="18" charset="0"/>
            </a:rPr>
            <a:t>:</a:t>
          </a:r>
        </a:p>
        <a:p>
          <a:pPr lvl="0" algn="ctr" defTabSz="711200" rtl="0">
            <a:lnSpc>
              <a:spcPct val="90000"/>
            </a:lnSpc>
            <a:spcBef>
              <a:spcPct val="0"/>
            </a:spcBef>
            <a:spcAft>
              <a:spcPct val="35000"/>
            </a:spcAft>
          </a:pPr>
          <a:r>
            <a:rPr lang="en-US" sz="1600" b="0" kern="1200" dirty="0" smtClean="0">
              <a:latin typeface="Baskerville Old Face" panose="02020602080505020303" pitchFamily="18" charset="0"/>
            </a:rPr>
            <a:t> Data helps pinpoint recurring complaints and systemic problems, enabling targeted interventions.</a:t>
          </a:r>
          <a:endParaRPr lang="en-US" sz="1600" b="0" kern="1200" dirty="0">
            <a:latin typeface="Baskerville Old Face" panose="02020602080505020303" pitchFamily="18" charset="0"/>
          </a:endParaRPr>
        </a:p>
      </dsp:txBody>
      <dsp:txXfrm>
        <a:off x="4128248" y="0"/>
        <a:ext cx="2034131" cy="1088571"/>
      </dsp:txXfrm>
    </dsp:sp>
    <dsp:sp modelId="{8AFBA2AC-DBB2-4005-9E1A-00222B14CC3A}">
      <dsp:nvSpPr>
        <dsp:cNvPr id="0" name=""/>
        <dsp:cNvSpPr/>
      </dsp:nvSpPr>
      <dsp:spPr>
        <a:xfrm>
          <a:off x="4778431" y="1636122"/>
          <a:ext cx="1775241" cy="1775459"/>
        </a:xfrm>
        <a:prstGeom prst="ellipse">
          <a:avLst/>
        </a:prstGeom>
        <a:solidFill>
          <a:schemeClr val="accent6">
            <a:shade val="80000"/>
            <a:alpha val="50000"/>
            <a:hueOff val="53547"/>
            <a:satOff val="-2152"/>
            <a:lumOff val="46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2C890CE-0AA7-4A12-A8D9-17AE484E64A7}">
      <dsp:nvSpPr>
        <dsp:cNvPr id="0" name=""/>
        <dsp:cNvSpPr/>
      </dsp:nvSpPr>
      <dsp:spPr>
        <a:xfrm>
          <a:off x="6772619" y="1034142"/>
          <a:ext cx="1923178" cy="11974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en-US" sz="1600" b="1" kern="1200" dirty="0" smtClean="0">
              <a:latin typeface="Baskerville Old Face" panose="02020602080505020303" pitchFamily="18" charset="0"/>
            </a:rPr>
            <a:t>Measuring Impact</a:t>
          </a:r>
          <a:r>
            <a:rPr lang="en-US" sz="1600" kern="1200" dirty="0" smtClean="0">
              <a:latin typeface="Baskerville Old Face" panose="02020602080505020303" pitchFamily="18" charset="0"/>
            </a:rPr>
            <a:t>: Analyzing outcomes allows for the evaluation and improvement of service effectiveness.</a:t>
          </a:r>
          <a:endParaRPr lang="en-US" sz="1600" kern="1200" dirty="0">
            <a:latin typeface="Baskerville Old Face" panose="02020602080505020303" pitchFamily="18" charset="0"/>
          </a:endParaRPr>
        </a:p>
      </dsp:txBody>
      <dsp:txXfrm>
        <a:off x="6772619" y="1034142"/>
        <a:ext cx="1923178" cy="1197428"/>
      </dsp:txXfrm>
    </dsp:sp>
    <dsp:sp modelId="{686C933A-2EA3-4A45-A7C7-9FFC117E12DE}">
      <dsp:nvSpPr>
        <dsp:cNvPr id="0" name=""/>
        <dsp:cNvSpPr/>
      </dsp:nvSpPr>
      <dsp:spPr>
        <a:xfrm>
          <a:off x="4906396" y="2199458"/>
          <a:ext cx="1775241" cy="1775459"/>
        </a:xfrm>
        <a:prstGeom prst="ellipse">
          <a:avLst/>
        </a:prstGeom>
        <a:solidFill>
          <a:schemeClr val="accent6">
            <a:shade val="80000"/>
            <a:alpha val="50000"/>
            <a:hueOff val="107093"/>
            <a:satOff val="-4303"/>
            <a:lumOff val="92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39A9835-05C1-4E17-9837-E8454267D1A9}">
      <dsp:nvSpPr>
        <dsp:cNvPr id="0" name=""/>
        <dsp:cNvSpPr/>
      </dsp:nvSpPr>
      <dsp:spPr>
        <a:xfrm>
          <a:off x="6957540" y="2558142"/>
          <a:ext cx="1886194" cy="127907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en-US" sz="1600" b="1" kern="1200" dirty="0" smtClean="0">
              <a:latin typeface="Baskerville Old Face" panose="02020602080505020303" pitchFamily="18" charset="0"/>
            </a:rPr>
            <a:t>Resource Allocation</a:t>
          </a:r>
          <a:r>
            <a:rPr lang="en-US" sz="1600" kern="1200" dirty="0" smtClean="0">
              <a:latin typeface="Baskerville Old Face" panose="02020602080505020303" pitchFamily="18" charset="0"/>
            </a:rPr>
            <a:t>: Data-driven insights helps focus  on underserved populations.</a:t>
          </a:r>
          <a:endParaRPr lang="en-US" sz="1600" kern="1200" dirty="0">
            <a:latin typeface="Baskerville Old Face" panose="02020602080505020303" pitchFamily="18" charset="0"/>
          </a:endParaRPr>
        </a:p>
      </dsp:txBody>
      <dsp:txXfrm>
        <a:off x="6957540" y="2558142"/>
        <a:ext cx="1886194" cy="1279071"/>
      </dsp:txXfrm>
    </dsp:sp>
    <dsp:sp modelId="{38FB349A-B370-4030-BA80-61E005E3242C}">
      <dsp:nvSpPr>
        <dsp:cNvPr id="0" name=""/>
        <dsp:cNvSpPr/>
      </dsp:nvSpPr>
      <dsp:spPr>
        <a:xfrm>
          <a:off x="4546170" y="2651215"/>
          <a:ext cx="1775241" cy="1775459"/>
        </a:xfrm>
        <a:prstGeom prst="ellipse">
          <a:avLst/>
        </a:prstGeom>
        <a:solidFill>
          <a:schemeClr val="accent6">
            <a:shade val="80000"/>
            <a:alpha val="50000"/>
            <a:hueOff val="160640"/>
            <a:satOff val="-6455"/>
            <a:lumOff val="138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6A46184-3966-4A83-B3AF-3205E292A100}">
      <dsp:nvSpPr>
        <dsp:cNvPr id="0" name=""/>
        <dsp:cNvSpPr/>
      </dsp:nvSpPr>
      <dsp:spPr>
        <a:xfrm>
          <a:off x="5986436" y="4272641"/>
          <a:ext cx="2349035" cy="117021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en-US" sz="1600" b="1" kern="1200" dirty="0" smtClean="0">
              <a:latin typeface="Baskerville Old Face" panose="02020602080505020303" pitchFamily="18" charset="0"/>
            </a:rPr>
            <a:t>Enhancing Accessibility</a:t>
          </a:r>
          <a:r>
            <a:rPr lang="en-US" sz="1600" kern="1200" dirty="0" smtClean="0">
              <a:latin typeface="Baskerville Old Face" panose="02020602080505020303" pitchFamily="18" charset="0"/>
            </a:rPr>
            <a:t>: </a:t>
          </a:r>
          <a:r>
            <a:rPr lang="en-US" sz="1400" kern="1200" dirty="0" smtClean="0">
              <a:latin typeface="Baskerville Old Face" panose="02020602080505020303" pitchFamily="18" charset="0"/>
            </a:rPr>
            <a:t>Understanding demographics ensures targeted services for marginalized groups i.e. Children, women and prisoners</a:t>
          </a:r>
          <a:endParaRPr lang="en-US" sz="1400" kern="1200" dirty="0">
            <a:latin typeface="Baskerville Old Face" panose="02020602080505020303" pitchFamily="18" charset="0"/>
          </a:endParaRPr>
        </a:p>
      </dsp:txBody>
      <dsp:txXfrm>
        <a:off x="5986436" y="4272641"/>
        <a:ext cx="2349035" cy="1170214"/>
      </dsp:txXfrm>
    </dsp:sp>
    <dsp:sp modelId="{63825263-C107-493A-8B6A-8B2736828C03}">
      <dsp:nvSpPr>
        <dsp:cNvPr id="0" name=""/>
        <dsp:cNvSpPr/>
      </dsp:nvSpPr>
      <dsp:spPr>
        <a:xfrm>
          <a:off x="3969216" y="2651215"/>
          <a:ext cx="1775241" cy="1775459"/>
        </a:xfrm>
        <a:prstGeom prst="ellipse">
          <a:avLst/>
        </a:prstGeom>
        <a:solidFill>
          <a:schemeClr val="accent6">
            <a:shade val="80000"/>
            <a:alpha val="50000"/>
            <a:hueOff val="214187"/>
            <a:satOff val="-8606"/>
            <a:lumOff val="184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A993EAD-6443-4C34-A230-5CF22C80C710}">
      <dsp:nvSpPr>
        <dsp:cNvPr id="0" name=""/>
        <dsp:cNvSpPr/>
      </dsp:nvSpPr>
      <dsp:spPr>
        <a:xfrm>
          <a:off x="2112609" y="4272641"/>
          <a:ext cx="2034131" cy="117021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en-US" sz="1600" b="1" kern="1200" dirty="0" smtClean="0">
              <a:latin typeface="Baskerville Old Face" panose="02020602080505020303" pitchFamily="18" charset="0"/>
            </a:rPr>
            <a:t>Promoting Accountability</a:t>
          </a:r>
          <a:r>
            <a:rPr lang="en-US" sz="1600" kern="1200" dirty="0" smtClean="0">
              <a:latin typeface="Baskerville Old Face" panose="02020602080505020303" pitchFamily="18" charset="0"/>
            </a:rPr>
            <a:t>: Transparency in data fosters trust and allows stakeholders to monitor performance.</a:t>
          </a:r>
          <a:endParaRPr lang="en-US" sz="1600" kern="1200" dirty="0">
            <a:latin typeface="Baskerville Old Face" panose="02020602080505020303" pitchFamily="18" charset="0"/>
          </a:endParaRPr>
        </a:p>
      </dsp:txBody>
      <dsp:txXfrm>
        <a:off x="2112609" y="4272641"/>
        <a:ext cx="2034131" cy="1170214"/>
      </dsp:txXfrm>
    </dsp:sp>
    <dsp:sp modelId="{2C6F1294-DC98-45A8-AA30-EE1D43CA2886}">
      <dsp:nvSpPr>
        <dsp:cNvPr id="0" name=""/>
        <dsp:cNvSpPr/>
      </dsp:nvSpPr>
      <dsp:spPr>
        <a:xfrm>
          <a:off x="3608990" y="2199458"/>
          <a:ext cx="1775241" cy="1775459"/>
        </a:xfrm>
        <a:prstGeom prst="ellipse">
          <a:avLst/>
        </a:prstGeom>
        <a:solidFill>
          <a:schemeClr val="accent6">
            <a:shade val="80000"/>
            <a:alpha val="50000"/>
            <a:hueOff val="267733"/>
            <a:satOff val="-10758"/>
            <a:lumOff val="230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02BEB51-B2A1-45C2-B1F1-4DF71D98D237}">
      <dsp:nvSpPr>
        <dsp:cNvPr id="0" name=""/>
        <dsp:cNvSpPr/>
      </dsp:nvSpPr>
      <dsp:spPr>
        <a:xfrm>
          <a:off x="1446893" y="2558142"/>
          <a:ext cx="1886194" cy="127907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en-US" sz="1600" b="1" kern="1200" dirty="0" smtClean="0">
              <a:latin typeface="Baskerville Old Face" panose="02020602080505020303" pitchFamily="18" charset="0"/>
            </a:rPr>
            <a:t>Facilitating Feedback</a:t>
          </a:r>
          <a:r>
            <a:rPr lang="en-US" sz="1600" kern="1200" dirty="0" smtClean="0">
              <a:latin typeface="Baskerville Old Face" panose="02020602080505020303" pitchFamily="18" charset="0"/>
            </a:rPr>
            <a:t>: Public feedback analysis refines services and enhances responsiveness.</a:t>
          </a:r>
          <a:endParaRPr lang="en-US" sz="1600" kern="1200" dirty="0">
            <a:latin typeface="Baskerville Old Face" panose="02020602080505020303" pitchFamily="18" charset="0"/>
          </a:endParaRPr>
        </a:p>
      </dsp:txBody>
      <dsp:txXfrm>
        <a:off x="1446893" y="2558142"/>
        <a:ext cx="1886194" cy="1279071"/>
      </dsp:txXfrm>
    </dsp:sp>
    <dsp:sp modelId="{8054622A-A9E8-4457-90F5-C74402F92891}">
      <dsp:nvSpPr>
        <dsp:cNvPr id="0" name=""/>
        <dsp:cNvSpPr/>
      </dsp:nvSpPr>
      <dsp:spPr>
        <a:xfrm>
          <a:off x="3736955" y="1636122"/>
          <a:ext cx="1775241" cy="1775459"/>
        </a:xfrm>
        <a:prstGeom prst="ellipse">
          <a:avLst/>
        </a:prstGeom>
        <a:solidFill>
          <a:schemeClr val="accent6">
            <a:shade val="80000"/>
            <a:alpha val="50000"/>
            <a:hueOff val="321280"/>
            <a:satOff val="-12909"/>
            <a:lumOff val="27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2D4B54C-1FAE-4F77-94F9-334D3BFA2D68}">
      <dsp:nvSpPr>
        <dsp:cNvPr id="0" name=""/>
        <dsp:cNvSpPr/>
      </dsp:nvSpPr>
      <dsp:spPr>
        <a:xfrm>
          <a:off x="1594830" y="1034142"/>
          <a:ext cx="1923178" cy="11974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rtl="0">
            <a:lnSpc>
              <a:spcPct val="90000"/>
            </a:lnSpc>
            <a:spcBef>
              <a:spcPct val="0"/>
            </a:spcBef>
            <a:spcAft>
              <a:spcPct val="35000"/>
            </a:spcAft>
          </a:pPr>
          <a:r>
            <a:rPr lang="en-US" sz="1600" b="1" kern="1200" dirty="0" smtClean="0">
              <a:latin typeface="Baskerville Old Face" panose="02020602080505020303" pitchFamily="18" charset="0"/>
            </a:rPr>
            <a:t>Building Partnerships</a:t>
          </a:r>
          <a:r>
            <a:rPr lang="en-US" sz="1600" kern="1200" dirty="0" smtClean="0">
              <a:latin typeface="Baskerville Old Face" panose="02020602080505020303" pitchFamily="18" charset="0"/>
            </a:rPr>
            <a:t>: Data sharing fosters collaboration with other agencies for comprehensive solutions</a:t>
          </a:r>
          <a:r>
            <a:rPr lang="en-US" sz="1300" kern="1200" dirty="0" smtClean="0"/>
            <a:t>.</a:t>
          </a:r>
          <a:endParaRPr lang="en-US" sz="1300" kern="1200" dirty="0"/>
        </a:p>
      </dsp:txBody>
      <dsp:txXfrm>
        <a:off x="1594830" y="1034142"/>
        <a:ext cx="1923178" cy="119742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D26C5CEE-A133-4225-9913-9FD50D0D6BCB}" type="datetimeFigureOut">
              <a:rPr lang="en-US" smtClean="0"/>
              <a:pPr/>
              <a:t>11/6/2025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DF28E42A-7B0E-4E59-B6CD-F631B966D22B}" type="slidenum">
              <a:rPr lang="en-US" smtClean="0"/>
              <a:pPr/>
              <a:t>‹#›</a:t>
            </a:fld>
            <a:endParaRPr lang="en-US"/>
          </a:p>
        </p:txBody>
      </p:sp>
    </p:spTree>
    <p:extLst>
      <p:ext uri="{BB962C8B-B14F-4D97-AF65-F5344CB8AC3E}">
        <p14:creationId xmlns:p14="http://schemas.microsoft.com/office/powerpoint/2010/main" val="2081215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28E42A-7B0E-4E59-B6CD-F631B966D22B}" type="slidenum">
              <a:rPr lang="en-US" smtClean="0"/>
              <a:pPr/>
              <a:t>5</a:t>
            </a:fld>
            <a:endParaRPr lang="en-US"/>
          </a:p>
        </p:txBody>
      </p:sp>
    </p:spTree>
    <p:extLst>
      <p:ext uri="{BB962C8B-B14F-4D97-AF65-F5344CB8AC3E}">
        <p14:creationId xmlns:p14="http://schemas.microsoft.com/office/powerpoint/2010/main" val="545526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slide 26 from </a:t>
            </a:r>
            <a:r>
              <a:rPr lang="en-US" dirty="0" err="1" smtClean="0"/>
              <a:t>cmis</a:t>
            </a:r>
            <a:r>
              <a:rPr lang="en-US" dirty="0" smtClean="0"/>
              <a:t> presentation</a:t>
            </a:r>
            <a:endParaRPr lang="en-US" dirty="0"/>
          </a:p>
        </p:txBody>
      </p:sp>
      <p:sp>
        <p:nvSpPr>
          <p:cNvPr id="4" name="Slide Number Placeholder 3"/>
          <p:cNvSpPr>
            <a:spLocks noGrp="1"/>
          </p:cNvSpPr>
          <p:nvPr>
            <p:ph type="sldNum" sz="quarter" idx="10"/>
          </p:nvPr>
        </p:nvSpPr>
        <p:spPr/>
        <p:txBody>
          <a:bodyPr/>
          <a:lstStyle/>
          <a:p>
            <a:fld id="{DF28E42A-7B0E-4E59-B6CD-F631B966D22B}" type="slidenum">
              <a:rPr lang="en-US" smtClean="0"/>
              <a:pPr/>
              <a:t>8</a:t>
            </a:fld>
            <a:endParaRPr lang="en-US"/>
          </a:p>
        </p:txBody>
      </p:sp>
    </p:spTree>
    <p:extLst>
      <p:ext uri="{BB962C8B-B14F-4D97-AF65-F5344CB8AC3E}">
        <p14:creationId xmlns:p14="http://schemas.microsoft.com/office/powerpoint/2010/main" val="1298661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28E42A-7B0E-4E59-B6CD-F631B966D22B}" type="slidenum">
              <a:rPr lang="en-US" smtClean="0"/>
              <a:pPr/>
              <a:t>10</a:t>
            </a:fld>
            <a:endParaRPr lang="en-US"/>
          </a:p>
        </p:txBody>
      </p:sp>
    </p:spTree>
    <p:extLst>
      <p:ext uri="{BB962C8B-B14F-4D97-AF65-F5344CB8AC3E}">
        <p14:creationId xmlns:p14="http://schemas.microsoft.com/office/powerpoint/2010/main" val="574717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28E42A-7B0E-4E59-B6CD-F631B966D22B}" type="slidenum">
              <a:rPr lang="en-US" smtClean="0"/>
              <a:pPr/>
              <a:t>12</a:t>
            </a:fld>
            <a:endParaRPr lang="en-US"/>
          </a:p>
        </p:txBody>
      </p:sp>
    </p:spTree>
    <p:extLst>
      <p:ext uri="{BB962C8B-B14F-4D97-AF65-F5344CB8AC3E}">
        <p14:creationId xmlns:p14="http://schemas.microsoft.com/office/powerpoint/2010/main" val="3579011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Graph depicts how timely decision making (under 45 days)</a:t>
            </a:r>
            <a:r>
              <a:rPr lang="en-US" baseline="0" dirty="0" smtClean="0"/>
              <a:t> is taking place in the WMS as the 95% under process cases lie within provided timeframe.</a:t>
            </a:r>
            <a:endParaRPr lang="en-US" dirty="0" smtClean="0"/>
          </a:p>
          <a:p>
            <a:endParaRPr lang="en-US" dirty="0"/>
          </a:p>
        </p:txBody>
      </p:sp>
      <p:sp>
        <p:nvSpPr>
          <p:cNvPr id="4" name="Slide Number Placeholder 3"/>
          <p:cNvSpPr>
            <a:spLocks noGrp="1"/>
          </p:cNvSpPr>
          <p:nvPr>
            <p:ph type="sldNum" sz="quarter" idx="10"/>
          </p:nvPr>
        </p:nvSpPr>
        <p:spPr/>
        <p:txBody>
          <a:bodyPr/>
          <a:lstStyle/>
          <a:p>
            <a:fld id="{DF28E42A-7B0E-4E59-B6CD-F631B966D22B}" type="slidenum">
              <a:rPr lang="en-US" smtClean="0"/>
              <a:pPr/>
              <a:t>13</a:t>
            </a:fld>
            <a:endParaRPr lang="en-US"/>
          </a:p>
        </p:txBody>
      </p:sp>
    </p:spTree>
    <p:extLst>
      <p:ext uri="{BB962C8B-B14F-4D97-AF65-F5344CB8AC3E}">
        <p14:creationId xmlns:p14="http://schemas.microsoft.com/office/powerpoint/2010/main" val="2264437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the above data obtained through CMIS it was identified that there was a lapse in implementation of the cases, which WMS is trying to improve in year 2025 as the percentage of implemented cases has improved from 86% to 91% this year.</a:t>
            </a:r>
            <a:endParaRPr lang="en-US" dirty="0"/>
          </a:p>
        </p:txBody>
      </p:sp>
      <p:sp>
        <p:nvSpPr>
          <p:cNvPr id="4" name="Slide Number Placeholder 3"/>
          <p:cNvSpPr>
            <a:spLocks noGrp="1"/>
          </p:cNvSpPr>
          <p:nvPr>
            <p:ph type="sldNum" sz="quarter" idx="10"/>
          </p:nvPr>
        </p:nvSpPr>
        <p:spPr/>
        <p:txBody>
          <a:bodyPr/>
          <a:lstStyle/>
          <a:p>
            <a:fld id="{DF28E42A-7B0E-4E59-B6CD-F631B966D22B}" type="slidenum">
              <a:rPr lang="en-US" smtClean="0"/>
              <a:pPr/>
              <a:t>14</a:t>
            </a:fld>
            <a:endParaRPr lang="en-US"/>
          </a:p>
        </p:txBody>
      </p:sp>
    </p:spTree>
    <p:extLst>
      <p:ext uri="{BB962C8B-B14F-4D97-AF65-F5344CB8AC3E}">
        <p14:creationId xmlns:p14="http://schemas.microsoft.com/office/powerpoint/2010/main" val="2424373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Outreach Complaint Resolution (OCR) mechanism was launched to provide speedy </a:t>
            </a:r>
            <a:r>
              <a:rPr lang="en-US" sz="1200" kern="1200" dirty="0" err="1" smtClean="0">
                <a:solidFill>
                  <a:schemeClr val="tx1"/>
                </a:solidFill>
                <a:effectLst/>
                <a:latin typeface="+mn-lt"/>
                <a:ea typeface="+mn-ea"/>
                <a:cs typeface="+mn-cs"/>
              </a:rPr>
              <a:t>redressal</a:t>
            </a:r>
            <a:r>
              <a:rPr lang="en-US" sz="1200" kern="1200" dirty="0" smtClean="0">
                <a:solidFill>
                  <a:schemeClr val="tx1"/>
                </a:solidFill>
                <a:effectLst/>
                <a:latin typeface="+mn-lt"/>
                <a:ea typeface="+mn-ea"/>
                <a:cs typeface="+mn-cs"/>
              </a:rPr>
              <a:t> of complaints at the doorsteps of the citizens. During 2023, Regional Offices at Bahawalpur, D.I. Khan, Gujranwala, Hyderabad, Lahore, Multan and Sukkur undertook OCR visits to various remote areas</a:t>
            </a:r>
            <a:endParaRPr lang="en-US" dirty="0"/>
          </a:p>
        </p:txBody>
      </p:sp>
      <p:sp>
        <p:nvSpPr>
          <p:cNvPr id="4" name="Slide Number Placeholder 3"/>
          <p:cNvSpPr>
            <a:spLocks noGrp="1"/>
          </p:cNvSpPr>
          <p:nvPr>
            <p:ph type="sldNum" sz="quarter" idx="10"/>
          </p:nvPr>
        </p:nvSpPr>
        <p:spPr/>
        <p:txBody>
          <a:bodyPr/>
          <a:lstStyle/>
          <a:p>
            <a:fld id="{DF28E42A-7B0E-4E59-B6CD-F631B966D22B}" type="slidenum">
              <a:rPr lang="en-US" smtClean="0"/>
              <a:pPr/>
              <a:t>16</a:t>
            </a:fld>
            <a:endParaRPr lang="en-US"/>
          </a:p>
        </p:txBody>
      </p:sp>
    </p:spTree>
    <p:extLst>
      <p:ext uri="{BB962C8B-B14F-4D97-AF65-F5344CB8AC3E}">
        <p14:creationId xmlns:p14="http://schemas.microsoft.com/office/powerpoint/2010/main" val="2575552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March 2022, the Wafaqi Mohtasib expanded the office's activities under Article 33, following the advice of the Honorable President of Pakistan, to further benefit the common citizens of the country.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Baskerville Old Face" panose="02020602080505020303" pitchFamily="18" charset="0"/>
              </a:rPr>
              <a:t>IRD is often preferred by lower-income individuals over the formal judicial system, which is expensive and lengthy.</a:t>
            </a:r>
          </a:p>
          <a:p>
            <a:endParaRPr lang="en-US" dirty="0"/>
          </a:p>
        </p:txBody>
      </p:sp>
      <p:sp>
        <p:nvSpPr>
          <p:cNvPr id="4" name="Slide Number Placeholder 3"/>
          <p:cNvSpPr>
            <a:spLocks noGrp="1"/>
          </p:cNvSpPr>
          <p:nvPr>
            <p:ph type="sldNum" sz="quarter" idx="10"/>
          </p:nvPr>
        </p:nvSpPr>
        <p:spPr/>
        <p:txBody>
          <a:bodyPr/>
          <a:lstStyle/>
          <a:p>
            <a:fld id="{DF28E42A-7B0E-4E59-B6CD-F631B966D22B}" type="slidenum">
              <a:rPr lang="en-US" smtClean="0"/>
              <a:pPr/>
              <a:t>17</a:t>
            </a:fld>
            <a:endParaRPr lang="en-US"/>
          </a:p>
        </p:txBody>
      </p:sp>
    </p:spTree>
    <p:extLst>
      <p:ext uri="{BB962C8B-B14F-4D97-AF65-F5344CB8AC3E}">
        <p14:creationId xmlns:p14="http://schemas.microsoft.com/office/powerpoint/2010/main" val="3624947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A4EC38-9CC0-4727-8F69-014415667BB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3290980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A4EC38-9CC0-4727-8F69-014415667BB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3657512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A4EC38-9CC0-4727-8F69-014415667BB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77809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A4EC38-9CC0-4727-8F69-014415667BB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332584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A4EC38-9CC0-4727-8F69-014415667BB9}" type="datetimeFigureOut">
              <a:rPr lang="en-US" smtClean="0"/>
              <a:pPr/>
              <a:t>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841946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A4EC38-9CC0-4727-8F69-014415667BB9}" type="datetimeFigureOut">
              <a:rPr lang="en-US" smtClean="0"/>
              <a:pPr/>
              <a:t>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2970808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4EC38-9CC0-4727-8F69-014415667BB9}" type="datetimeFigureOut">
              <a:rPr lang="en-US" smtClean="0"/>
              <a:pPr/>
              <a:t>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1548161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6A4EC38-9CC0-4727-8F69-014415667BB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3302901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6A4EC38-9CC0-4727-8F69-014415667BB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4199112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A4EC38-9CC0-4727-8F69-014415667BB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233100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A4EC38-9CC0-4727-8F69-014415667BB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D5948-298C-4500-B503-5F13F4F6FCD4}" type="slidenum">
              <a:rPr lang="en-US" smtClean="0"/>
              <a:pPr/>
              <a:t>‹#›</a:t>
            </a:fld>
            <a:endParaRPr lang="en-US"/>
          </a:p>
        </p:txBody>
      </p:sp>
    </p:spTree>
    <p:extLst>
      <p:ext uri="{BB962C8B-B14F-4D97-AF65-F5344CB8AC3E}">
        <p14:creationId xmlns:p14="http://schemas.microsoft.com/office/powerpoint/2010/main" val="1690217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A4EC38-9CC0-4727-8F69-014415667BB9}" type="datetimeFigureOut">
              <a:rPr lang="en-US" smtClean="0"/>
              <a:pPr/>
              <a:t>11/6/2025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D5948-298C-4500-B503-5F13F4F6FCD4}" type="slidenum">
              <a:rPr lang="en-US" smtClean="0"/>
              <a:pPr/>
              <a:t>‹#›</a:t>
            </a:fld>
            <a:endParaRPr lang="en-US"/>
          </a:p>
        </p:txBody>
      </p:sp>
    </p:spTree>
    <p:extLst>
      <p:ext uri="{BB962C8B-B14F-4D97-AF65-F5344CB8AC3E}">
        <p14:creationId xmlns:p14="http://schemas.microsoft.com/office/powerpoint/2010/main" val="974510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21" Type="http://schemas.openxmlformats.org/officeDocument/2006/relationships/image" Target="../media/image25.jpeg"/><Relationship Id="rId7" Type="http://schemas.openxmlformats.org/officeDocument/2006/relationships/image" Target="../media/image11.png"/><Relationship Id="rId12" Type="http://schemas.openxmlformats.org/officeDocument/2006/relationships/image" Target="../media/image16.gif"/><Relationship Id="rId17" Type="http://schemas.openxmlformats.org/officeDocument/2006/relationships/image" Target="../media/image21.png"/><Relationship Id="rId2" Type="http://schemas.openxmlformats.org/officeDocument/2006/relationships/notesSlide" Target="../notesSlides/notesSlide1.xml"/><Relationship Id="rId16" Type="http://schemas.openxmlformats.org/officeDocument/2006/relationships/image" Target="../media/image20.jpeg"/><Relationship Id="rId20"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jpe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Layout" Target="../diagrams/layout3.xml"/><Relationship Id="rId7" Type="http://schemas.openxmlformats.org/officeDocument/2006/relationships/image" Target="../media/image29.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1.pn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3.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4.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467600"/>
          </a:xfrm>
          <a:prstGeom prst="rect">
            <a:avLst/>
          </a:prstGeom>
        </p:spPr>
      </p:pic>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513484" y="404463"/>
            <a:ext cx="4643545" cy="4643545"/>
          </a:xfrm>
          <a:prstGeom prst="rect">
            <a:avLst/>
          </a:prstGeom>
          <a:ln>
            <a:noFill/>
          </a:ln>
          <a:effectLst>
            <a:outerShdw blurRad="292100" dist="139700" dir="2700000" algn="tl" rotWithShape="0">
              <a:srgbClr val="333333">
                <a:alpha val="65000"/>
              </a:srgbClr>
            </a:outerShdw>
          </a:effectLst>
        </p:spPr>
        <p:style>
          <a:lnRef idx="0">
            <a:scrgbClr r="0" g="0" b="0"/>
          </a:lnRef>
          <a:fillRef idx="0">
            <a:scrgbClr r="0" g="0" b="0"/>
          </a:fillRef>
          <a:effectRef idx="0">
            <a:scrgbClr r="0" g="0" b="0"/>
          </a:effectRef>
          <a:fontRef idx="minor">
            <a:schemeClr val="lt1"/>
          </a:fontRef>
        </p:style>
      </p:pic>
      <p:sp>
        <p:nvSpPr>
          <p:cNvPr id="4" name="Rectangle 3"/>
          <p:cNvSpPr/>
          <p:nvPr/>
        </p:nvSpPr>
        <p:spPr>
          <a:xfrm>
            <a:off x="950686" y="6032832"/>
            <a:ext cx="10290628" cy="449943"/>
          </a:xfrm>
          <a:prstGeom prst="rect">
            <a:avLst/>
          </a:prstGeom>
          <a:solidFill>
            <a:srgbClr val="073E04"/>
          </a:solidFill>
          <a:ln>
            <a:solidFill>
              <a:srgbClr val="073E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latin typeface="Baskerville Old Face" panose="02020602080505020303" pitchFamily="18" charset="0"/>
              </a:rPr>
              <a:t>Wafaqi Mohtasib (Ombudsman)’s  Secretariat</a:t>
            </a:r>
            <a:endParaRPr lang="en-US" sz="4400" b="1" dirty="0">
              <a:latin typeface="Baskerville Old Face" panose="02020602080505020303" pitchFamily="18" charset="0"/>
            </a:endParaRPr>
          </a:p>
        </p:txBody>
      </p:sp>
    </p:spTree>
    <p:extLst>
      <p:ext uri="{BB962C8B-B14F-4D97-AF65-F5344CB8AC3E}">
        <p14:creationId xmlns:p14="http://schemas.microsoft.com/office/powerpoint/2010/main" val="20097785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c 9" descr="A square made of dots">
            <a:extLst>
              <a:ext uri="{FF2B5EF4-FFF2-40B4-BE49-F238E27FC236}">
                <a16:creationId xmlns:a16="http://schemas.microsoft.com/office/drawing/2014/main" id="{B77BEB50-912A-A699-6FEE-0FF2D50122A6}"/>
              </a:ext>
            </a:extLst>
          </p:cNvPr>
          <p:cNvPicPr>
            <a:picLocks noChangeAspect="1"/>
          </p:cNvPicPr>
          <p:nvPr/>
        </p:nvPicPr>
        <p:blipFill rotWithShape="1">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l="57994" t="34091" r="10336"/>
          <a:stretch/>
        </p:blipFill>
        <p:spPr>
          <a:xfrm rot="10800000">
            <a:off x="10644075" y="4290707"/>
            <a:ext cx="1250531" cy="2414892"/>
          </a:xfrm>
          <a:prstGeom prst="rect">
            <a:avLst/>
          </a:prstGeom>
        </p:spPr>
      </p:pic>
      <p:sp>
        <p:nvSpPr>
          <p:cNvPr id="5" name="Title 5">
            <a:extLst>
              <a:ext uri="{FF2B5EF4-FFF2-40B4-BE49-F238E27FC236}">
                <a16:creationId xmlns:a16="http://schemas.microsoft.com/office/drawing/2014/main" id="{93C15B90-771B-2773-1F3A-8A1EE7440EE8}"/>
              </a:ext>
            </a:extLst>
          </p:cNvPr>
          <p:cNvSpPr txBox="1">
            <a:spLocks/>
          </p:cNvSpPr>
          <p:nvPr/>
        </p:nvSpPr>
        <p:spPr>
          <a:xfrm>
            <a:off x="1077531" y="2109189"/>
            <a:ext cx="5018469" cy="2635993"/>
          </a:xfrm>
          <a:prstGeom prst="rect">
            <a:avLst/>
          </a:prstGeom>
        </p:spPr>
        <p:txBody>
          <a:bodyPr vert="horz" lIns="60960" tIns="30480" rIns="60960" bIns="3048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734" b="1" dirty="0">
              <a:latin typeface="Book Antiqua" panose="02040602050305030304" pitchFamily="18" charset="0"/>
            </a:endParaRPr>
          </a:p>
        </p:txBody>
      </p:sp>
      <p:cxnSp>
        <p:nvCxnSpPr>
          <p:cNvPr id="13" name="Straight Connector 12">
            <a:extLst>
              <a:ext uri="{FF2B5EF4-FFF2-40B4-BE49-F238E27FC236}">
                <a16:creationId xmlns:a16="http://schemas.microsoft.com/office/drawing/2014/main" id="{86FDC3EA-D439-4B41-A167-B7EE01E47D50}"/>
              </a:ext>
            </a:extLst>
          </p:cNvPr>
          <p:cNvCxnSpPr/>
          <p:nvPr/>
        </p:nvCxnSpPr>
        <p:spPr>
          <a:xfrm>
            <a:off x="710448" y="2362200"/>
            <a:ext cx="0" cy="238298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 name="Table 1"/>
          <p:cNvGraphicFramePr>
            <a:graphicFrameLocks noGrp="1"/>
          </p:cNvGraphicFramePr>
          <p:nvPr>
            <p:extLst>
              <p:ext uri="{D42A27DB-BD31-4B8C-83A1-F6EECF244321}">
                <p14:modId xmlns:p14="http://schemas.microsoft.com/office/powerpoint/2010/main" val="592456866"/>
              </p:ext>
            </p:extLst>
          </p:nvPr>
        </p:nvGraphicFramePr>
        <p:xfrm>
          <a:off x="985145" y="3324557"/>
          <a:ext cx="7448510" cy="1956816"/>
        </p:xfrm>
        <a:graphic>
          <a:graphicData uri="http://schemas.openxmlformats.org/drawingml/2006/table">
            <a:tbl>
              <a:tblPr>
                <a:effectLst>
                  <a:outerShdw blurRad="50800" dist="38100" dir="5400000" algn="t" rotWithShape="0">
                    <a:prstClr val="black">
                      <a:alpha val="40000"/>
                    </a:prstClr>
                  </a:outerShdw>
                </a:effectLst>
                <a:tableStyleId>{5C22544A-7EE6-4342-B048-85BDC9FD1C3A}</a:tableStyleId>
              </a:tblPr>
              <a:tblGrid>
                <a:gridCol w="7448510">
                  <a:extLst>
                    <a:ext uri="{9D8B030D-6E8A-4147-A177-3AD203B41FA5}">
                      <a16:colId xmlns:a16="http://schemas.microsoft.com/office/drawing/2014/main" val="2574495416"/>
                    </a:ext>
                  </a:extLst>
                </a:gridCol>
              </a:tblGrid>
              <a:tr h="1834165">
                <a:tc>
                  <a:txBody>
                    <a:bodyPr/>
                    <a:lstStyle/>
                    <a:p>
                      <a:pPr marL="0" marR="0" algn="ctr">
                        <a:lnSpc>
                          <a:spcPct val="107000"/>
                        </a:lnSpc>
                        <a:spcBef>
                          <a:spcPts val="0"/>
                        </a:spcBef>
                        <a:spcAft>
                          <a:spcPts val="800"/>
                        </a:spcAft>
                      </a:pPr>
                      <a:r>
                        <a:rPr lang="en-US" sz="4000" b="1" u="none" dirty="0">
                          <a:effectLst/>
                          <a:latin typeface="Baskerville Old Face" panose="02020602080505020303" pitchFamily="18" charset="0"/>
                        </a:rPr>
                        <a:t>Data Management and Operations for Dispensation of Justice </a:t>
                      </a:r>
                      <a:r>
                        <a:rPr lang="en-US" sz="4000" b="1" u="none" dirty="0" smtClean="0">
                          <a:effectLst/>
                          <a:latin typeface="Baskerville Old Face" panose="02020602080505020303" pitchFamily="18" charset="0"/>
                        </a:rPr>
                        <a:t>Eradication </a:t>
                      </a:r>
                      <a:r>
                        <a:rPr lang="en-US" sz="4000" b="1" u="none" dirty="0">
                          <a:effectLst/>
                          <a:latin typeface="Baskerville Old Face" panose="02020602080505020303" pitchFamily="18" charset="0"/>
                        </a:rPr>
                        <a:t>of Mal-administration</a:t>
                      </a:r>
                      <a:endParaRPr lang="en-US" sz="4000" b="1" u="none" dirty="0">
                        <a:effectLst/>
                        <a:latin typeface="Baskerville Old Face" panose="02020602080505020303" pitchFamily="18"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557331934"/>
                  </a:ext>
                </a:extLst>
              </a:tr>
            </a:tbl>
          </a:graphicData>
        </a:graphic>
      </p:graphicFrame>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026" y="5864659"/>
            <a:ext cx="2142217" cy="968487"/>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05468"/>
            <a:ext cx="10130972" cy="261970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3703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E2055AA-7975-F8C6-1A70-9E73D37C70DB}"/>
              </a:ext>
            </a:extLst>
          </p:cNvPr>
          <p:cNvSpPr/>
          <p:nvPr/>
        </p:nvSpPr>
        <p:spPr>
          <a:xfrm>
            <a:off x="11437256" y="-18143"/>
            <a:ext cx="754743" cy="6876143"/>
          </a:xfrm>
          <a:prstGeom prst="rect">
            <a:avLst/>
          </a:prstGeom>
          <a:solidFill>
            <a:schemeClr val="accent6">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sz="1200"/>
          </a:p>
        </p:txBody>
      </p:sp>
      <p:sp>
        <p:nvSpPr>
          <p:cNvPr id="2" name="Title 1"/>
          <p:cNvSpPr>
            <a:spLocks noGrp="1"/>
          </p:cNvSpPr>
          <p:nvPr>
            <p:ph type="ctrTitle"/>
          </p:nvPr>
        </p:nvSpPr>
        <p:spPr>
          <a:xfrm>
            <a:off x="2254624" y="98911"/>
            <a:ext cx="5384800" cy="750345"/>
          </a:xfrm>
        </p:spPr>
        <p:txBody>
          <a:bodyPr>
            <a:normAutofit fontScale="90000"/>
          </a:bodyPr>
          <a:lstStyle/>
          <a:p>
            <a:r>
              <a:rPr lang="en-GB" sz="2667" b="1" dirty="0">
                <a:latin typeface="Book Antiqua" panose="02040602050305030304" pitchFamily="18" charset="0"/>
              </a:rPr>
              <a:t/>
            </a:r>
            <a:br>
              <a:rPr lang="en-GB" sz="2667" b="1" dirty="0">
                <a:latin typeface="Book Antiqua" panose="02040602050305030304" pitchFamily="18" charset="0"/>
              </a:rPr>
            </a:br>
            <a:r>
              <a:rPr lang="en-GB" sz="2667" b="1" dirty="0">
                <a:latin typeface="Baskerville Old Face" panose="02020602080505020303" pitchFamily="18" charset="0"/>
              </a:rPr>
              <a:t>INTRODUCTION</a:t>
            </a:r>
          </a:p>
        </p:txBody>
      </p:sp>
      <p:graphicFrame>
        <p:nvGraphicFramePr>
          <p:cNvPr id="4" name="Diagram 3">
            <a:extLst>
              <a:ext uri="{FF2B5EF4-FFF2-40B4-BE49-F238E27FC236}">
                <a16:creationId xmlns:a16="http://schemas.microsoft.com/office/drawing/2014/main" id="{35318522-F609-3353-4864-50C2A7E2C11B}"/>
              </a:ext>
            </a:extLst>
          </p:cNvPr>
          <p:cNvGraphicFramePr/>
          <p:nvPr>
            <p:extLst>
              <p:ext uri="{D42A27DB-BD31-4B8C-83A1-F6EECF244321}">
                <p14:modId xmlns:p14="http://schemas.microsoft.com/office/powerpoint/2010/main" val="2956588051"/>
              </p:ext>
            </p:extLst>
          </p:nvPr>
        </p:nvGraphicFramePr>
        <p:xfrm>
          <a:off x="953246" y="849255"/>
          <a:ext cx="10077611" cy="5783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7" name="Picture 2" descr="National Information Technology Board">
            <a:extLst>
              <a:ext uri="{FF2B5EF4-FFF2-40B4-BE49-F238E27FC236}">
                <a16:creationId xmlns:a16="http://schemas.microsoft.com/office/drawing/2014/main" id="{1434391B-776C-0A6A-4A48-4FEDDE8D7E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597" y="98911"/>
            <a:ext cx="1358900" cy="1014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797958"/>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E2055AA-7975-F8C6-1A70-9E73D37C70DB}"/>
              </a:ext>
            </a:extLst>
          </p:cNvPr>
          <p:cNvSpPr/>
          <p:nvPr/>
        </p:nvSpPr>
        <p:spPr>
          <a:xfrm>
            <a:off x="11451770" y="-18143"/>
            <a:ext cx="740229" cy="6876143"/>
          </a:xfrm>
          <a:prstGeom prst="rect">
            <a:avLst/>
          </a:prstGeom>
          <a:solidFill>
            <a:schemeClr val="accent6">
              <a:lumMod val="75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endParaRPr lang="x-none" sz="1200"/>
          </a:p>
        </p:txBody>
      </p:sp>
      <p:graphicFrame>
        <p:nvGraphicFramePr>
          <p:cNvPr id="4" name="Diagram 3">
            <a:extLst>
              <a:ext uri="{FF2B5EF4-FFF2-40B4-BE49-F238E27FC236}">
                <a16:creationId xmlns:a16="http://schemas.microsoft.com/office/drawing/2014/main" id="{35318522-F609-3353-4864-50C2A7E2C11B}"/>
              </a:ext>
            </a:extLst>
          </p:cNvPr>
          <p:cNvGraphicFramePr/>
          <p:nvPr>
            <p:extLst>
              <p:ext uri="{D42A27DB-BD31-4B8C-83A1-F6EECF244321}">
                <p14:modId xmlns:p14="http://schemas.microsoft.com/office/powerpoint/2010/main" val="4119242282"/>
              </p:ext>
            </p:extLst>
          </p:nvPr>
        </p:nvGraphicFramePr>
        <p:xfrm>
          <a:off x="899885" y="1"/>
          <a:ext cx="10348686"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7" name="Picture 2" descr="National Information Technology Board">
            <a:extLst>
              <a:ext uri="{FF2B5EF4-FFF2-40B4-BE49-F238E27FC236}">
                <a16:creationId xmlns:a16="http://schemas.microsoft.com/office/drawing/2014/main" id="{1434391B-776C-0A6A-4A48-4FEDDE8D7E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058" y="5308600"/>
            <a:ext cx="1358900" cy="1014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786772"/>
      </p:ext>
    </p:extLst>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6" name="Picture 14" descr="NADRA Logo PNG Vector (EPS) Free Download">
            <a:extLst>
              <a:ext uri="{FF2B5EF4-FFF2-40B4-BE49-F238E27FC236}">
                <a16:creationId xmlns:a16="http://schemas.microsoft.com/office/drawing/2014/main" id="{D0DD4F3F-31B7-2F28-D033-E0D76BDE9F5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88870" y="67200"/>
            <a:ext cx="975933" cy="1436353"/>
          </a:xfrm>
          <a:prstGeom prst="rect">
            <a:avLst/>
          </a:prstGeom>
          <a:extLst>
            <a:ext uri="{909E8E84-426E-40DD-AFC4-6F175D3DCCD1}">
              <a14:hiddenFill xmlns:a14="http://schemas.microsoft.com/office/drawing/2010/main">
                <a:solidFill>
                  <a:srgbClr val="FFFFFF"/>
                </a:solidFill>
              </a14:hiddenFill>
            </a:ext>
          </a:extLst>
        </p:spPr>
      </p:pic>
      <p:pic>
        <p:nvPicPr>
          <p:cNvPr id="8202" name="Picture 10" descr="Allama Iqbal Open University Logo PNG Vector (EPS) Free Download">
            <a:extLst>
              <a:ext uri="{FF2B5EF4-FFF2-40B4-BE49-F238E27FC236}">
                <a16:creationId xmlns:a16="http://schemas.microsoft.com/office/drawing/2014/main" id="{3A2EF07F-526C-8222-2179-35764C09D73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272372" y="3298914"/>
            <a:ext cx="1532476" cy="1239748"/>
          </a:xfrm>
          <a:prstGeom prst="rect">
            <a:avLst/>
          </a:prstGeom>
          <a:extLst>
            <a:ext uri="{909E8E84-426E-40DD-AFC4-6F175D3DCCD1}">
              <a14:hiddenFill xmlns:a14="http://schemas.microsoft.com/office/drawing/2010/main">
                <a:solidFill>
                  <a:srgbClr val="FFFFFF"/>
                </a:solidFill>
              </a14:hiddenFill>
            </a:ext>
          </a:extLst>
        </p:spPr>
      </p:pic>
      <p:pic>
        <p:nvPicPr>
          <p:cNvPr id="8198" name="Picture 6" descr="Sui Southern Gas Company Limited Pakistan Logo PNG Vector (AI) Free Download">
            <a:extLst>
              <a:ext uri="{FF2B5EF4-FFF2-40B4-BE49-F238E27FC236}">
                <a16:creationId xmlns:a16="http://schemas.microsoft.com/office/drawing/2014/main" id="{D1CEAE1A-31B8-0686-CD01-2DEF2EE9F43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892772" y="1881020"/>
            <a:ext cx="1230180" cy="1319717"/>
          </a:xfrm>
          <a:prstGeom prst="rect">
            <a:avLst/>
          </a:prstGeom>
          <a:extLst>
            <a:ext uri="{909E8E84-426E-40DD-AFC4-6F175D3DCCD1}">
              <a14:hiddenFill xmlns:a14="http://schemas.microsoft.com/office/drawing/2010/main">
                <a:solidFill>
                  <a:srgbClr val="FFFFFF"/>
                </a:solidFill>
              </a14:hiddenFill>
            </a:ext>
          </a:extLst>
        </p:spPr>
      </p:pic>
      <p:pic>
        <p:nvPicPr>
          <p:cNvPr id="8208" name="Picture 16" descr="Pakistan Post | Islamabad">
            <a:extLst>
              <a:ext uri="{FF2B5EF4-FFF2-40B4-BE49-F238E27FC236}">
                <a16:creationId xmlns:a16="http://schemas.microsoft.com/office/drawing/2014/main" id="{624841D6-DE69-C4AC-4D9A-3E326A0EEF7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0468147" y="117409"/>
            <a:ext cx="1382301" cy="804313"/>
          </a:xfrm>
          <a:prstGeom prst="rect">
            <a:avLst/>
          </a:prstGeom>
          <a:extLst>
            <a:ext uri="{909E8E84-426E-40DD-AFC4-6F175D3DCCD1}">
              <a14:hiddenFill xmlns:a14="http://schemas.microsoft.com/office/drawing/2010/main">
                <a:solidFill>
                  <a:srgbClr val="FFFFFF"/>
                </a:solidFill>
              </a14:hiddenFill>
            </a:ext>
          </a:extLst>
        </p:spPr>
      </p:pic>
      <p:pic>
        <p:nvPicPr>
          <p:cNvPr id="8196" name="Picture 4" descr="Sui Northern Gas Pipelines Limited - Wikipedia">
            <a:extLst>
              <a:ext uri="{FF2B5EF4-FFF2-40B4-BE49-F238E27FC236}">
                <a16:creationId xmlns:a16="http://schemas.microsoft.com/office/drawing/2014/main" id="{28DF34C9-5436-C79C-591D-CC8880DB3E0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0538734" y="1372787"/>
            <a:ext cx="1382300" cy="1382300"/>
          </a:xfrm>
          <a:prstGeom prst="rect">
            <a:avLst/>
          </a:prstGeom>
          <a:extLst>
            <a:ext uri="{909E8E84-426E-40DD-AFC4-6F175D3DCCD1}">
              <a14:hiddenFill xmlns:a14="http://schemas.microsoft.com/office/drawing/2010/main">
                <a:solidFill>
                  <a:srgbClr val="FFFFFF"/>
                </a:solidFill>
              </a14:hiddenFill>
            </a:ext>
          </a:extLst>
        </p:spPr>
      </p:pic>
      <p:pic>
        <p:nvPicPr>
          <p:cNvPr id="8194" name="Picture 2" descr="Islamabad Electric Supply Company - Wikipedia">
            <a:extLst>
              <a:ext uri="{FF2B5EF4-FFF2-40B4-BE49-F238E27FC236}">
                <a16:creationId xmlns:a16="http://schemas.microsoft.com/office/drawing/2014/main" id="{BDAF470D-22E9-7303-D36A-A7B7BA8903CA}"/>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322953" y="5682262"/>
            <a:ext cx="2085308" cy="886811"/>
          </a:xfrm>
          <a:prstGeom prst="rect">
            <a:avLst/>
          </a:prstGeom>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A294D88-D1BE-9D72-B638-95CCF6477587}"/>
              </a:ext>
            </a:extLst>
          </p:cNvPr>
          <p:cNvPicPr>
            <a:picLocks noChangeAspect="1"/>
          </p:cNvPicPr>
          <p:nvPr/>
        </p:nvPicPr>
        <p:blipFill>
          <a:blip r:embed="rId9" cstate="print"/>
          <a:stretch>
            <a:fillRect/>
          </a:stretch>
        </p:blipFill>
        <p:spPr>
          <a:xfrm>
            <a:off x="-87696" y="5938502"/>
            <a:ext cx="1096141" cy="857141"/>
          </a:xfrm>
          <a:prstGeom prst="rect">
            <a:avLst/>
          </a:prstGeom>
        </p:spPr>
      </p:pic>
      <p:sp>
        <p:nvSpPr>
          <p:cNvPr id="7" name="Rounded Rectangle 6"/>
          <p:cNvSpPr/>
          <p:nvPr/>
        </p:nvSpPr>
        <p:spPr>
          <a:xfrm>
            <a:off x="6130345" y="70242"/>
            <a:ext cx="4018208" cy="434098"/>
          </a:xfrm>
          <a:prstGeom prst="roundRect">
            <a:avLst/>
          </a:prstGeom>
          <a:solidFill>
            <a:srgbClr val="073E04"/>
          </a:solidFill>
          <a:ln>
            <a:solidFill>
              <a:schemeClr val="accent6">
                <a:lumMod val="7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b="1" dirty="0" smtClean="0">
              <a:solidFill>
                <a:schemeClr val="tx1">
                  <a:lumMod val="95000"/>
                  <a:lumOff val="5000"/>
                </a:schemeClr>
              </a:solidFill>
              <a:latin typeface="Baskerville Old Face" panose="02020602080505020303" pitchFamily="18" charset="0"/>
            </a:endParaRPr>
          </a:p>
          <a:p>
            <a:pPr algn="ctr"/>
            <a:r>
              <a:rPr lang="en-US" b="1" dirty="0" smtClean="0">
                <a:solidFill>
                  <a:schemeClr val="bg1"/>
                </a:solidFill>
                <a:latin typeface="Baskerville Old Face" panose="02020602080505020303" pitchFamily="18" charset="0"/>
              </a:rPr>
              <a:t>Federal </a:t>
            </a:r>
            <a:r>
              <a:rPr lang="en-US" b="1" dirty="0">
                <a:solidFill>
                  <a:schemeClr val="bg1"/>
                </a:solidFill>
                <a:latin typeface="Baskerville Old Face" panose="02020602080505020303" pitchFamily="18" charset="0"/>
              </a:rPr>
              <a:t>Government Agencies</a:t>
            </a:r>
            <a:r>
              <a:rPr lang="en-US" b="1" dirty="0">
                <a:solidFill>
                  <a:schemeClr val="tx1">
                    <a:lumMod val="95000"/>
                    <a:lumOff val="5000"/>
                  </a:schemeClr>
                </a:solidFill>
                <a:latin typeface="Baskerville Old Face" panose="02020602080505020303" pitchFamily="18" charset="0"/>
              </a:rPr>
              <a:t>: </a:t>
            </a:r>
            <a:br>
              <a:rPr lang="en-US" b="1" dirty="0">
                <a:solidFill>
                  <a:schemeClr val="tx1">
                    <a:lumMod val="95000"/>
                    <a:lumOff val="5000"/>
                  </a:schemeClr>
                </a:solidFill>
                <a:latin typeface="Baskerville Old Face" panose="02020602080505020303" pitchFamily="18" charset="0"/>
              </a:rPr>
            </a:br>
            <a:endParaRPr lang="en-US" dirty="0"/>
          </a:p>
        </p:txBody>
      </p:sp>
      <p:pic>
        <p:nvPicPr>
          <p:cNvPr id="2050" name="Picture 2" descr="Directorate General Immigration &amp; Passports on X: &quot;𝗔 ..."/>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85054" y="5082489"/>
            <a:ext cx="1380647" cy="1380647"/>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4" descr="upload.wikimedia.org/wikipedia/en/a/a0/BISP_Logo.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0" name="Picture 12" descr="Bisp Pk - YouTub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57893" y="3816127"/>
            <a:ext cx="1413927" cy="1379418"/>
          </a:xfrm>
          <a:prstGeom prst="rect">
            <a:avLst/>
          </a:prstGeom>
          <a:noFill/>
          <a:extLst>
            <a:ext uri="{909E8E84-426E-40DD-AFC4-6F175D3DCCD1}">
              <a14:hiddenFill xmlns:a14="http://schemas.microsoft.com/office/drawing/2010/main">
                <a:solidFill>
                  <a:srgbClr val="FFFFFF"/>
                </a:solidFill>
              </a14:hiddenFill>
            </a:ext>
          </a:extLst>
        </p:spPr>
      </p:pic>
      <p:sp>
        <p:nvSpPr>
          <p:cNvPr id="16" name="AutoShape 18" descr="HEC Pakista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 name="Pictur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201316" y="5220676"/>
            <a:ext cx="2231910" cy="1263485"/>
          </a:xfrm>
          <a:prstGeom prst="rect">
            <a:avLst/>
          </a:prstGeom>
        </p:spPr>
      </p:pic>
      <p:pic>
        <p:nvPicPr>
          <p:cNvPr id="19" name="Pictur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50211" y="625224"/>
            <a:ext cx="1654217" cy="1684901"/>
          </a:xfrm>
          <a:prstGeom prst="rect">
            <a:avLst/>
          </a:prstGeom>
        </p:spPr>
      </p:pic>
      <p:pic>
        <p:nvPicPr>
          <p:cNvPr id="21" name="Picture 2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18227" y="2379585"/>
            <a:ext cx="1398329" cy="1396476"/>
          </a:xfrm>
          <a:prstGeom prst="rect">
            <a:avLst/>
          </a:prstGeom>
        </p:spPr>
      </p:pic>
      <p:pic>
        <p:nvPicPr>
          <p:cNvPr id="22" name="Picture 2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672510" y="698421"/>
            <a:ext cx="2760716" cy="1141306"/>
          </a:xfrm>
          <a:prstGeom prst="rect">
            <a:avLst/>
          </a:prstGeom>
        </p:spPr>
      </p:pic>
      <p:pic>
        <p:nvPicPr>
          <p:cNvPr id="23" name="Picture 2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751385" y="5582195"/>
            <a:ext cx="1823585" cy="1316717"/>
          </a:xfrm>
          <a:prstGeom prst="rect">
            <a:avLst/>
          </a:prstGeom>
        </p:spPr>
      </p:pic>
      <p:pic>
        <p:nvPicPr>
          <p:cNvPr id="24" name="Picture 2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80078" y="5096155"/>
            <a:ext cx="2033159" cy="1555375"/>
          </a:xfrm>
          <a:prstGeom prst="rect">
            <a:avLst/>
          </a:prstGeom>
        </p:spPr>
      </p:pic>
      <p:pic>
        <p:nvPicPr>
          <p:cNvPr id="25" name="Picture 2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643982" y="4005330"/>
            <a:ext cx="1481863" cy="1481863"/>
          </a:xfrm>
          <a:prstGeom prst="rect">
            <a:avLst/>
          </a:prstGeom>
        </p:spPr>
      </p:pic>
      <p:pic>
        <p:nvPicPr>
          <p:cNvPr id="26" name="Picture 25"/>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662105" y="2120721"/>
            <a:ext cx="1602357" cy="1602357"/>
          </a:xfrm>
          <a:prstGeom prst="rect">
            <a:avLst/>
          </a:prstGeom>
        </p:spPr>
      </p:pic>
      <p:pic>
        <p:nvPicPr>
          <p:cNvPr id="27" name="Picture 2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205185" y="1704001"/>
            <a:ext cx="1951694" cy="904285"/>
          </a:xfrm>
          <a:prstGeom prst="rect">
            <a:avLst/>
          </a:prstGeom>
        </p:spPr>
      </p:pic>
      <p:pic>
        <p:nvPicPr>
          <p:cNvPr id="28" name="Picture 27"/>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154648" y="3171986"/>
            <a:ext cx="1358589" cy="1409721"/>
          </a:xfrm>
          <a:prstGeom prst="rect">
            <a:avLst/>
          </a:prstGeom>
        </p:spPr>
      </p:pic>
      <p:pic>
        <p:nvPicPr>
          <p:cNvPr id="29" name="Picture 28"/>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851329" y="3733122"/>
            <a:ext cx="1206560" cy="1206560"/>
          </a:xfrm>
          <a:prstGeom prst="rect">
            <a:avLst/>
          </a:prstGeom>
        </p:spPr>
      </p:pic>
      <p:sp>
        <p:nvSpPr>
          <p:cNvPr id="31" name="Flowchart: Document 30">
            <a:extLst>
              <a:ext uri="{FF2B5EF4-FFF2-40B4-BE49-F238E27FC236}">
                <a16:creationId xmlns:a16="http://schemas.microsoft.com/office/drawing/2014/main" id="{FE9DE87E-76E6-7487-FEFD-ECA2F4A5CA09}"/>
              </a:ext>
            </a:extLst>
          </p:cNvPr>
          <p:cNvSpPr/>
          <p:nvPr/>
        </p:nvSpPr>
        <p:spPr>
          <a:xfrm>
            <a:off x="222047" y="67199"/>
            <a:ext cx="3129785" cy="5985257"/>
          </a:xfrm>
          <a:prstGeom prst="flowChartDocument">
            <a:avLst/>
          </a:prstGeom>
          <a:solidFill>
            <a:srgbClr val="073E04">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just"/>
            <a:endParaRPr lang="en-US" sz="1200" dirty="0"/>
          </a:p>
          <a:p>
            <a:pPr lvl="0" algn="ctr"/>
            <a:r>
              <a:rPr lang="en-US" sz="2800" dirty="0" smtClean="0">
                <a:solidFill>
                  <a:schemeClr val="tx1"/>
                </a:solidFill>
                <a:latin typeface="Baskerville Old Face" panose="02020602080505020303" pitchFamily="18" charset="0"/>
              </a:rPr>
              <a:t>Agency</a:t>
            </a:r>
          </a:p>
          <a:p>
            <a:pPr lvl="0" algn="just"/>
            <a:r>
              <a:rPr lang="en-US" dirty="0" smtClean="0">
                <a:solidFill>
                  <a:schemeClr val="tx1"/>
                </a:solidFill>
                <a:latin typeface="Baskerville Old Face" panose="02020602080505020303" pitchFamily="18" charset="0"/>
              </a:rPr>
              <a:t>Agency</a:t>
            </a:r>
            <a:r>
              <a:rPr lang="en-US" dirty="0">
                <a:solidFill>
                  <a:schemeClr val="tx1"/>
                </a:solidFill>
                <a:latin typeface="Baskerville Old Face" panose="02020602080505020303" pitchFamily="18" charset="0"/>
              </a:rPr>
              <a:t>” means a Ministry, Division, Department, Commission or office of the Federal Government or statutory body, corporation or other not </a:t>
            </a:r>
            <a:r>
              <a:rPr lang="en-US" dirty="0" smtClean="0">
                <a:solidFill>
                  <a:schemeClr val="tx1"/>
                </a:solidFill>
                <a:latin typeface="Baskerville Old Face" panose="02020602080505020303" pitchFamily="18" charset="0"/>
              </a:rPr>
              <a:t>included </a:t>
            </a:r>
            <a:r>
              <a:rPr lang="en-US" dirty="0">
                <a:solidFill>
                  <a:schemeClr val="tx1"/>
                </a:solidFill>
                <a:latin typeface="Baskerville Old Face" panose="02020602080505020303" pitchFamily="18" charset="0"/>
              </a:rPr>
              <a:t>the Supreme Court, the Supreme Judicial Council, the Federal Shariat Court or a High </a:t>
            </a:r>
            <a:r>
              <a:rPr lang="en-US" dirty="0" smtClean="0">
                <a:solidFill>
                  <a:schemeClr val="tx1"/>
                </a:solidFill>
                <a:latin typeface="Baskerville Old Face" panose="02020602080505020303" pitchFamily="18" charset="0"/>
              </a:rPr>
              <a:t>Court </a:t>
            </a:r>
            <a:endParaRPr lang="en-US" dirty="0">
              <a:solidFill>
                <a:schemeClr val="tx1"/>
              </a:solidFill>
              <a:latin typeface="Baskerville Old Face" panose="02020602080505020303" pitchFamily="18" charset="0"/>
            </a:endParaRPr>
          </a:p>
          <a:p>
            <a:pPr lvl="0" algn="just"/>
            <a:endParaRPr lang="en-US" dirty="0">
              <a:solidFill>
                <a:schemeClr val="tx1"/>
              </a:solidFill>
              <a:latin typeface="Baskerville Old Face" panose="02020602080505020303" pitchFamily="18" charset="0"/>
            </a:endParaRPr>
          </a:p>
          <a:p>
            <a:pPr lvl="0" algn="just"/>
            <a:r>
              <a:rPr lang="en-US" b="1" dirty="0" smtClean="0">
                <a:solidFill>
                  <a:schemeClr val="tx1"/>
                </a:solidFill>
                <a:latin typeface="Baskerville Old Face" panose="02020602080505020303" pitchFamily="18" charset="0"/>
              </a:rPr>
              <a:t>More than 250 </a:t>
            </a:r>
            <a:r>
              <a:rPr lang="en-US" b="1" dirty="0">
                <a:solidFill>
                  <a:schemeClr val="tx1"/>
                </a:solidFill>
                <a:latin typeface="Baskerville Old Face" panose="02020602080505020303" pitchFamily="18" charset="0"/>
              </a:rPr>
              <a:t>federal government agencies fall under jurisdiction of WMS</a:t>
            </a:r>
          </a:p>
        </p:txBody>
      </p:sp>
    </p:spTree>
    <p:extLst>
      <p:ext uri="{BB962C8B-B14F-4D97-AF65-F5344CB8AC3E}">
        <p14:creationId xmlns:p14="http://schemas.microsoft.com/office/powerpoint/2010/main" val="4211685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95312"/>
            <a:ext cx="12191999" cy="6262688"/>
          </a:xfrm>
          <a:prstGeom prst="rect">
            <a:avLst/>
          </a:prstGeom>
        </p:spPr>
      </p:pic>
      <p:sp>
        <p:nvSpPr>
          <p:cNvPr id="5" name="Title 4"/>
          <p:cNvSpPr>
            <a:spLocks noGrp="1"/>
          </p:cNvSpPr>
          <p:nvPr>
            <p:ph type="title"/>
          </p:nvPr>
        </p:nvSpPr>
        <p:spPr>
          <a:xfrm>
            <a:off x="838200" y="-115095"/>
            <a:ext cx="10515600" cy="1325563"/>
          </a:xfrm>
        </p:spPr>
        <p:txBody>
          <a:bodyPr>
            <a:normAutofit/>
          </a:bodyPr>
          <a:lstStyle/>
          <a:p>
            <a:pPr algn="ctr"/>
            <a:r>
              <a:rPr lang="en-US" sz="2800" dirty="0" smtClean="0">
                <a:latin typeface="Baskerville Old Face" panose="02020602080505020303" pitchFamily="18" charset="0"/>
              </a:rPr>
              <a:t>Geographical Representation of Wafaqi Mohtasib</a:t>
            </a:r>
            <a:endParaRPr lang="en-US" sz="2800" dirty="0">
              <a:latin typeface="Baskerville Old Face" panose="02020602080505020303" pitchFamily="18" charset="0"/>
            </a:endParaRPr>
          </a:p>
        </p:txBody>
      </p:sp>
      <p:pic>
        <p:nvPicPr>
          <p:cNvPr id="7" name="Picture 6">
            <a:extLst>
              <a:ext uri="{FF2B5EF4-FFF2-40B4-BE49-F238E27FC236}">
                <a16:creationId xmlns:a16="http://schemas.microsoft.com/office/drawing/2014/main" id="{1743FCFE-B314-1855-3783-122CBB7E8B6B}"/>
              </a:ext>
            </a:extLst>
          </p:cNvPr>
          <p:cNvPicPr>
            <a:picLocks noChangeAspect="1"/>
          </p:cNvPicPr>
          <p:nvPr/>
        </p:nvPicPr>
        <p:blipFill>
          <a:blip r:embed="rId3" cstate="print"/>
          <a:stretch>
            <a:fillRect/>
          </a:stretch>
        </p:blipFill>
        <p:spPr>
          <a:xfrm>
            <a:off x="-157307" y="1"/>
            <a:ext cx="995507" cy="745140"/>
          </a:xfrm>
          <a:prstGeom prst="rect">
            <a:avLst/>
          </a:prstGeom>
        </p:spPr>
      </p:pic>
    </p:spTree>
    <p:extLst>
      <p:ext uri="{BB962C8B-B14F-4D97-AF65-F5344CB8AC3E}">
        <p14:creationId xmlns:p14="http://schemas.microsoft.com/office/powerpoint/2010/main" val="40760204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5641"/>
          </a:xfrm>
        </p:spPr>
        <p:txBody>
          <a:bodyPr>
            <a:normAutofit fontScale="90000"/>
          </a:bodyPr>
          <a:lstStyle/>
          <a:p>
            <a:pPr lvl="0" algn="ctr"/>
            <a:r>
              <a:rPr lang="en-US" sz="3600" b="1" dirty="0" smtClean="0">
                <a:latin typeface="Baskerville Old Face" panose="02020602080505020303" pitchFamily="18" charset="0"/>
              </a:rPr>
              <a:t>Complaint Processing Mechanism</a:t>
            </a:r>
            <a:r>
              <a:rPr lang="en-US" sz="3600" dirty="0" smtClean="0">
                <a:latin typeface="Baskerville Old Face" panose="02020602080505020303" pitchFamily="18" charset="0"/>
              </a:rPr>
              <a:t/>
            </a:r>
            <a:br>
              <a:rPr lang="en-US" sz="3600" dirty="0" smtClean="0">
                <a:latin typeface="Baskerville Old Face" panose="02020602080505020303" pitchFamily="18" charset="0"/>
              </a:rPr>
            </a:br>
            <a:endParaRPr lang="en-US" sz="3600" dirty="0">
              <a:latin typeface="Baskerville Old Face" panose="02020602080505020303"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80922615"/>
              </p:ext>
            </p:extLst>
          </p:nvPr>
        </p:nvGraphicFramePr>
        <p:xfrm>
          <a:off x="838201" y="55378"/>
          <a:ext cx="11281636" cy="6236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Isosceles Triangle 4">
            <a:extLst>
              <a:ext uri="{FF2B5EF4-FFF2-40B4-BE49-F238E27FC236}">
                <a16:creationId xmlns:a16="http://schemas.microsoft.com/office/drawing/2014/main" id="{857B2D10-6392-39D3-5C47-1782F8A68A08}"/>
              </a:ext>
            </a:extLst>
          </p:cNvPr>
          <p:cNvSpPr/>
          <p:nvPr/>
        </p:nvSpPr>
        <p:spPr>
          <a:xfrm>
            <a:off x="0" y="0"/>
            <a:ext cx="1567543" cy="6858000"/>
          </a:xfrm>
          <a:prstGeom prst="triangle">
            <a:avLst>
              <a:gd name="adj" fmla="val 0"/>
            </a:avLst>
          </a:prstGeom>
          <a:solidFill>
            <a:schemeClr val="accent6">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pic>
        <p:nvPicPr>
          <p:cNvPr id="6" name="Picture 5">
            <a:extLst>
              <a:ext uri="{FF2B5EF4-FFF2-40B4-BE49-F238E27FC236}">
                <a16:creationId xmlns:a16="http://schemas.microsoft.com/office/drawing/2014/main" id="{1743FCFE-B314-1855-3783-122CBB7E8B6B}"/>
              </a:ext>
            </a:extLst>
          </p:cNvPr>
          <p:cNvPicPr>
            <a:picLocks noChangeAspect="1"/>
          </p:cNvPicPr>
          <p:nvPr/>
        </p:nvPicPr>
        <p:blipFill>
          <a:blip r:embed="rId7"/>
          <a:stretch>
            <a:fillRect/>
          </a:stretch>
        </p:blipFill>
        <p:spPr>
          <a:xfrm>
            <a:off x="10732613" y="5569488"/>
            <a:ext cx="1459387" cy="1092356"/>
          </a:xfrm>
          <a:prstGeom prst="rect">
            <a:avLst/>
          </a:prstGeom>
        </p:spPr>
      </p:pic>
      <p:sp>
        <p:nvSpPr>
          <p:cNvPr id="11" name="Oval 10"/>
          <p:cNvSpPr/>
          <p:nvPr/>
        </p:nvSpPr>
        <p:spPr>
          <a:xfrm>
            <a:off x="7537939" y="3938954"/>
            <a:ext cx="2472792" cy="2353039"/>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Baskerville Old Face" panose="02020602080505020303" pitchFamily="18" charset="0"/>
              </a:rPr>
              <a:t>To carryout this process WMS established CMIS</a:t>
            </a:r>
            <a:endParaRPr lang="en-US" sz="2400" dirty="0">
              <a:solidFill>
                <a:schemeClr val="tx1"/>
              </a:solidFill>
              <a:latin typeface="Baskerville Old Face" panose="02020602080505020303" pitchFamily="18" charset="0"/>
            </a:endParaRPr>
          </a:p>
        </p:txBody>
      </p:sp>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3081" y="5881027"/>
            <a:ext cx="932688" cy="932688"/>
          </a:xfrm>
          <a:prstGeom prst="rect">
            <a:avLst/>
          </a:prstGeom>
        </p:spPr>
      </p:pic>
    </p:spTree>
    <p:extLst>
      <p:ext uri="{BB962C8B-B14F-4D97-AF65-F5344CB8AC3E}">
        <p14:creationId xmlns:p14="http://schemas.microsoft.com/office/powerpoint/2010/main" val="3535703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6705" y="358141"/>
            <a:ext cx="9834093" cy="639427"/>
          </a:xfrm>
        </p:spPr>
        <p:txBody>
          <a:bodyPr>
            <a:normAutofit/>
          </a:bodyPr>
          <a:lstStyle/>
          <a:p>
            <a:pPr algn="ctr"/>
            <a:r>
              <a:rPr lang="en-US" sz="3600" dirty="0" smtClean="0">
                <a:latin typeface="Baskerville Old Face" panose="02020602080505020303" pitchFamily="18" charset="0"/>
              </a:rPr>
              <a:t>Complaint Management Information System</a:t>
            </a:r>
            <a:endParaRPr lang="en-US" sz="3600" dirty="0">
              <a:latin typeface="Baskerville Old Face" panose="02020602080505020303"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5419427"/>
              </p:ext>
            </p:extLst>
          </p:nvPr>
        </p:nvGraphicFramePr>
        <p:xfrm>
          <a:off x="553790" y="1138335"/>
          <a:ext cx="11014755" cy="44589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1743FCFE-B314-1855-3783-122CBB7E8B6B}"/>
              </a:ext>
            </a:extLst>
          </p:cNvPr>
          <p:cNvPicPr>
            <a:picLocks noChangeAspect="1"/>
          </p:cNvPicPr>
          <p:nvPr/>
        </p:nvPicPr>
        <p:blipFill>
          <a:blip r:embed="rId8"/>
          <a:stretch>
            <a:fillRect/>
          </a:stretch>
        </p:blipFill>
        <p:spPr>
          <a:xfrm>
            <a:off x="10562871" y="131676"/>
            <a:ext cx="1459387" cy="1092356"/>
          </a:xfrm>
          <a:prstGeom prst="rect">
            <a:avLst/>
          </a:prstGeom>
        </p:spPr>
      </p:pic>
      <p:sp>
        <p:nvSpPr>
          <p:cNvPr id="8" name="Rectangle 7">
            <a:extLst>
              <a:ext uri="{FF2B5EF4-FFF2-40B4-BE49-F238E27FC236}">
                <a16:creationId xmlns:a16="http://schemas.microsoft.com/office/drawing/2014/main" id="{DE2055AA-7975-F8C6-1A70-9E73D37C70DB}"/>
              </a:ext>
            </a:extLst>
          </p:cNvPr>
          <p:cNvSpPr/>
          <p:nvPr/>
        </p:nvSpPr>
        <p:spPr>
          <a:xfrm rot="16200000">
            <a:off x="4992934" y="1335295"/>
            <a:ext cx="2206133" cy="12192000"/>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sz="1200"/>
          </a:p>
        </p:txBody>
      </p:sp>
    </p:spTree>
    <p:extLst>
      <p:ext uri="{BB962C8B-B14F-4D97-AF65-F5344CB8AC3E}">
        <p14:creationId xmlns:p14="http://schemas.microsoft.com/office/powerpoint/2010/main" val="2263970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13467637"/>
              </p:ext>
            </p:extLst>
          </p:nvPr>
        </p:nvGraphicFramePr>
        <p:xfrm>
          <a:off x="1380801" y="1499382"/>
          <a:ext cx="9430394" cy="3629284"/>
        </p:xfrm>
        <a:graphic>
          <a:graphicData uri="http://schemas.openxmlformats.org/drawingml/2006/table">
            <a:tbl>
              <a:tblPr firstRow="1" bandRow="1">
                <a:tableStyleId>{16D9F66E-5EB9-4882-86FB-DCBF35E3C3E4}</a:tableStyleId>
              </a:tblPr>
              <a:tblGrid>
                <a:gridCol w="4184074">
                  <a:extLst>
                    <a:ext uri="{9D8B030D-6E8A-4147-A177-3AD203B41FA5}">
                      <a16:colId xmlns:a16="http://schemas.microsoft.com/office/drawing/2014/main" val="1964642698"/>
                    </a:ext>
                  </a:extLst>
                </a:gridCol>
                <a:gridCol w="5246320">
                  <a:extLst>
                    <a:ext uri="{9D8B030D-6E8A-4147-A177-3AD203B41FA5}">
                      <a16:colId xmlns:a16="http://schemas.microsoft.com/office/drawing/2014/main" val="1021551819"/>
                    </a:ext>
                  </a:extLst>
                </a:gridCol>
              </a:tblGrid>
              <a:tr h="842036">
                <a:tc gridSpan="2">
                  <a:txBody>
                    <a:bodyPr/>
                    <a:lstStyle/>
                    <a:p>
                      <a:pPr algn="ctr"/>
                      <a:r>
                        <a:rPr lang="en-US" sz="2400" b="1" dirty="0" smtClean="0">
                          <a:latin typeface="Times New Roman" panose="02020603050405020304" pitchFamily="18" charset="0"/>
                          <a:cs typeface="Times New Roman" panose="02020603050405020304" pitchFamily="18" charset="0"/>
                        </a:rPr>
                        <a:t>Complaints</a:t>
                      </a:r>
                      <a:r>
                        <a:rPr lang="en-US" sz="2400" b="1" baseline="0" dirty="0" smtClean="0">
                          <a:latin typeface="Times New Roman" panose="02020603050405020304" pitchFamily="18" charset="0"/>
                          <a:cs typeface="Times New Roman" panose="02020603050405020304" pitchFamily="18" charset="0"/>
                        </a:rPr>
                        <a:t> Received And Disposed </a:t>
                      </a:r>
                      <a:endParaRPr lang="en-US" sz="2400" b="1"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en-US" dirty="0"/>
                    </a:p>
                  </a:txBody>
                  <a:tcPr/>
                </a:tc>
                <a:extLst>
                  <a:ext uri="{0D108BD9-81ED-4DB2-BD59-A6C34878D82A}">
                    <a16:rowId xmlns:a16="http://schemas.microsoft.com/office/drawing/2014/main" val="2839867775"/>
                  </a:ext>
                </a:extLst>
              </a:tr>
              <a:tr h="732005">
                <a:tc gridSpan="2">
                  <a:txBody>
                    <a:bodyPr/>
                    <a:lstStyle/>
                    <a:p>
                      <a:pPr algn="ctr"/>
                      <a:r>
                        <a:rPr lang="en-US" sz="2400" b="1" dirty="0" smtClean="0">
                          <a:latin typeface="Times New Roman" panose="02020603050405020304" pitchFamily="18" charset="0"/>
                          <a:cs typeface="Times New Roman" panose="02020603050405020304" pitchFamily="18" charset="0"/>
                        </a:rPr>
                        <a:t>Aug</a:t>
                      </a:r>
                      <a:r>
                        <a:rPr lang="en-US" sz="2400" b="1" baseline="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1983 – </a:t>
                      </a:r>
                      <a:r>
                        <a:rPr lang="en-US" sz="2400" b="1" smtClean="0">
                          <a:latin typeface="Times New Roman" panose="02020603050405020304" pitchFamily="18" charset="0"/>
                          <a:cs typeface="Times New Roman" panose="02020603050405020304" pitchFamily="18" charset="0"/>
                        </a:rPr>
                        <a:t>till</a:t>
                      </a:r>
                      <a:r>
                        <a:rPr lang="en-US" sz="2400" b="1" baseline="0" smtClean="0">
                          <a:latin typeface="Times New Roman" panose="02020603050405020304" pitchFamily="18" charset="0"/>
                          <a:cs typeface="Times New Roman" panose="02020603050405020304" pitchFamily="18" charset="0"/>
                        </a:rPr>
                        <a:t> Oct-2025</a:t>
                      </a:r>
                      <a:endParaRPr lang="en-US" sz="2400" b="1" dirty="0">
                        <a:latin typeface="Times New Roman" panose="02020603050405020304" pitchFamily="18" charset="0"/>
                        <a:cs typeface="Times New Roman" panose="02020603050405020304" pitchFamily="18" charset="0"/>
                      </a:endParaRPr>
                    </a:p>
                  </a:txBody>
                  <a:tcPr/>
                </a:tc>
                <a:tc hMerge="1">
                  <a:txBody>
                    <a:bodyPr/>
                    <a:lstStyle/>
                    <a:p>
                      <a:endParaRPr lang="en-US" dirty="0"/>
                    </a:p>
                  </a:txBody>
                  <a:tcPr/>
                </a:tc>
                <a:extLst>
                  <a:ext uri="{0D108BD9-81ED-4DB2-BD59-A6C34878D82A}">
                    <a16:rowId xmlns:a16="http://schemas.microsoft.com/office/drawing/2014/main" val="4067207418"/>
                  </a:ext>
                </a:extLst>
              </a:tr>
              <a:tr h="685081">
                <a:tc>
                  <a:txBody>
                    <a:bodyPr/>
                    <a:lstStyle/>
                    <a:p>
                      <a:pPr algn="ctr"/>
                      <a:r>
                        <a:rPr lang="en-US" sz="2000" b="1" dirty="0" smtClean="0">
                          <a:latin typeface="Times New Roman" panose="02020603050405020304" pitchFamily="18" charset="0"/>
                          <a:cs typeface="Times New Roman" panose="02020603050405020304" pitchFamily="18" charset="0"/>
                        </a:rPr>
                        <a:t>Receipt</a:t>
                      </a:r>
                      <a:endParaRPr lang="en-US" sz="2000" b="1" dirty="0">
                        <a:latin typeface="Times New Roman" panose="02020603050405020304" pitchFamily="18" charset="0"/>
                        <a:cs typeface="Times New Roman" panose="02020603050405020304" pitchFamily="18" charset="0"/>
                      </a:endParaRPr>
                    </a:p>
                  </a:txBody>
                  <a:tcPr/>
                </a:tc>
                <a:tc>
                  <a:txBody>
                    <a:bodyPr/>
                    <a:lstStyle/>
                    <a:p>
                      <a:pPr algn="ctr"/>
                      <a:r>
                        <a:rPr lang="en-US" sz="2000" b="1" dirty="0" smtClean="0">
                          <a:latin typeface="Times New Roman" panose="02020603050405020304" pitchFamily="18" charset="0"/>
                          <a:cs typeface="Times New Roman" panose="02020603050405020304" pitchFamily="18" charset="0"/>
                        </a:rPr>
                        <a:t>Disposal</a:t>
                      </a:r>
                      <a:endParaRPr lang="en-US"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0041827"/>
                  </a:ext>
                </a:extLst>
              </a:tr>
              <a:tr h="685081">
                <a:tc>
                  <a:txBody>
                    <a:bodyPr/>
                    <a:lstStyle/>
                    <a:p>
                      <a:pPr algn="ctr"/>
                      <a:r>
                        <a:rPr lang="en-US" sz="2000" b="1" dirty="0" smtClean="0">
                          <a:latin typeface="Times New Roman" panose="02020603050405020304" pitchFamily="18" charset="0"/>
                          <a:cs typeface="Times New Roman" panose="02020603050405020304" pitchFamily="18" charset="0"/>
                        </a:rPr>
                        <a:t>2,524,261</a:t>
                      </a:r>
                      <a:endParaRPr lang="en-US" sz="2000" b="1" dirty="0">
                        <a:latin typeface="Times New Roman" panose="02020603050405020304" pitchFamily="18" charset="0"/>
                        <a:cs typeface="Times New Roman" panose="02020603050405020304" pitchFamily="18" charset="0"/>
                      </a:endParaRPr>
                    </a:p>
                  </a:txBody>
                  <a:tcPr/>
                </a:tc>
                <a:tc>
                  <a:txBody>
                    <a:bodyPr/>
                    <a:lstStyle/>
                    <a:p>
                      <a:pPr algn="ctr"/>
                      <a:r>
                        <a:rPr lang="en-US" sz="2000" b="1" dirty="0" smtClean="0">
                          <a:latin typeface="Times New Roman" panose="02020603050405020304" pitchFamily="18" charset="0"/>
                          <a:cs typeface="Times New Roman" panose="02020603050405020304" pitchFamily="18" charset="0"/>
                        </a:rPr>
                        <a:t>2,504,933</a:t>
                      </a:r>
                      <a:endParaRPr lang="en-US" sz="2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80170616"/>
                  </a:ext>
                </a:extLst>
              </a:tr>
              <a:tr h="685081">
                <a:tc gridSpan="2">
                  <a:txBody>
                    <a:bodyPr/>
                    <a:lstStyle/>
                    <a:p>
                      <a:pPr algn="ctr"/>
                      <a:r>
                        <a:rPr lang="en-US" sz="2000" b="1" dirty="0" smtClean="0">
                          <a:latin typeface="Times New Roman" panose="02020603050405020304" pitchFamily="18" charset="0"/>
                          <a:cs typeface="Times New Roman" panose="02020603050405020304" pitchFamily="18" charset="0"/>
                        </a:rPr>
                        <a:t>Disposal Percentage  = 99.2%</a:t>
                      </a:r>
                      <a:endParaRPr lang="en-US" sz="2000" b="1" dirty="0">
                        <a:latin typeface="Times New Roman" panose="02020603050405020304" pitchFamily="18" charset="0"/>
                        <a:cs typeface="Times New Roman" panose="02020603050405020304" pitchFamily="18" charset="0"/>
                      </a:endParaRPr>
                    </a:p>
                  </a:txBody>
                  <a:tcPr/>
                </a:tc>
                <a:tc hMerge="1">
                  <a:txBody>
                    <a:bodyPr/>
                    <a:lstStyle/>
                    <a:p>
                      <a:endParaRPr lang="en-US" dirty="0">
                        <a:latin typeface="Baskerville Old Face" panose="02020602080505020303" pitchFamily="18" charset="0"/>
                      </a:endParaRPr>
                    </a:p>
                  </a:txBody>
                  <a:tcPr/>
                </a:tc>
                <a:extLst>
                  <a:ext uri="{0D108BD9-81ED-4DB2-BD59-A6C34878D82A}">
                    <a16:rowId xmlns:a16="http://schemas.microsoft.com/office/drawing/2014/main" val="1540503554"/>
                  </a:ext>
                </a:extLst>
              </a:tr>
            </a:tbl>
          </a:graphicData>
        </a:graphic>
      </p:graphicFrame>
      <p:sp>
        <p:nvSpPr>
          <p:cNvPr id="3" name="TextBox 2">
            <a:extLst>
              <a:ext uri="{FF2B5EF4-FFF2-40B4-BE49-F238E27FC236}">
                <a16:creationId xmlns:a16="http://schemas.microsoft.com/office/drawing/2014/main" id="{1DDAA209-D6DE-4E24-AA82-F5F3B27F3577}"/>
              </a:ext>
            </a:extLst>
          </p:cNvPr>
          <p:cNvSpPr txBox="1"/>
          <p:nvPr/>
        </p:nvSpPr>
        <p:spPr>
          <a:xfrm>
            <a:off x="-1" y="415822"/>
            <a:ext cx="12191999" cy="523220"/>
          </a:xfrm>
          <a:prstGeom prst="rect">
            <a:avLst/>
          </a:prstGeom>
          <a:solidFill>
            <a:schemeClr val="accent6">
              <a:lumMod val="50000"/>
            </a:schemeClr>
          </a:solidFill>
          <a:ln>
            <a:solidFill>
              <a:schemeClr val="accent1">
                <a:lumMod val="50000"/>
              </a:schemeClr>
            </a:solidFill>
          </a:ln>
        </p:spPr>
        <p:txBody>
          <a:bodyPr wrap="square" rtlCol="0">
            <a:spAutoFit/>
          </a:bodyPr>
          <a:lstStyle/>
          <a:p>
            <a:pPr algn="ctr"/>
            <a:r>
              <a:rPr lang="en-US" sz="2800" dirty="0" smtClean="0">
                <a:solidFill>
                  <a:schemeClr val="bg1"/>
                </a:solidFill>
                <a:latin typeface="Book Antiqua" panose="02040602050305030304" pitchFamily="18" charset="0"/>
              </a:rPr>
              <a:t>CMIS DATA</a:t>
            </a:r>
            <a:endParaRPr lang="x-none" sz="2800" dirty="0">
              <a:solidFill>
                <a:schemeClr val="bg1"/>
              </a:solidFill>
              <a:latin typeface="Book Antiqua" panose="02040602050305030304" pitchFamily="18" charset="0"/>
            </a:endParaRPr>
          </a:p>
        </p:txBody>
      </p:sp>
      <p:sp>
        <p:nvSpPr>
          <p:cNvPr id="5" name="TextBox 4">
            <a:extLst>
              <a:ext uri="{FF2B5EF4-FFF2-40B4-BE49-F238E27FC236}">
                <a16:creationId xmlns:a16="http://schemas.microsoft.com/office/drawing/2014/main" id="{1DDAA209-D6DE-4E24-AA82-F5F3B27F3577}"/>
              </a:ext>
            </a:extLst>
          </p:cNvPr>
          <p:cNvSpPr txBox="1"/>
          <p:nvPr/>
        </p:nvSpPr>
        <p:spPr>
          <a:xfrm>
            <a:off x="1" y="6029439"/>
            <a:ext cx="12191999" cy="400110"/>
          </a:xfrm>
          <a:prstGeom prst="rect">
            <a:avLst/>
          </a:prstGeom>
          <a:solidFill>
            <a:schemeClr val="accent6">
              <a:lumMod val="50000"/>
            </a:schemeClr>
          </a:solidFill>
          <a:ln>
            <a:solidFill>
              <a:schemeClr val="accent1">
                <a:lumMod val="50000"/>
              </a:schemeClr>
            </a:solidFill>
          </a:ln>
        </p:spPr>
        <p:txBody>
          <a:bodyPr wrap="square" rtlCol="0">
            <a:spAutoFit/>
          </a:bodyPr>
          <a:lstStyle/>
          <a:p>
            <a:pPr algn="ctr"/>
            <a:endParaRPr lang="x-none" sz="2000" dirty="0">
              <a:solidFill>
                <a:schemeClr val="bg1"/>
              </a:solidFill>
              <a:latin typeface="Book Antiqua" panose="02040602050305030304" pitchFamily="18" charset="0"/>
            </a:endParaRPr>
          </a:p>
        </p:txBody>
      </p:sp>
      <p:pic>
        <p:nvPicPr>
          <p:cNvPr id="6" name="Picture 5">
            <a:extLst>
              <a:ext uri="{FF2B5EF4-FFF2-40B4-BE49-F238E27FC236}">
                <a16:creationId xmlns:a16="http://schemas.microsoft.com/office/drawing/2014/main" id="{1743FCFE-B314-1855-3783-122CBB7E8B6B}"/>
              </a:ext>
            </a:extLst>
          </p:cNvPr>
          <p:cNvPicPr>
            <a:picLocks noChangeAspect="1"/>
          </p:cNvPicPr>
          <p:nvPr/>
        </p:nvPicPr>
        <p:blipFill>
          <a:blip r:embed="rId2"/>
          <a:stretch>
            <a:fillRect/>
          </a:stretch>
        </p:blipFill>
        <p:spPr>
          <a:xfrm>
            <a:off x="10917383" y="4937083"/>
            <a:ext cx="1459387" cy="1092356"/>
          </a:xfrm>
          <a:prstGeom prst="rect">
            <a:avLst/>
          </a:prstGeom>
        </p:spPr>
      </p:pic>
    </p:spTree>
    <p:extLst>
      <p:ext uri="{BB962C8B-B14F-4D97-AF65-F5344CB8AC3E}">
        <p14:creationId xmlns:p14="http://schemas.microsoft.com/office/powerpoint/2010/main" val="7172466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670443063"/>
              </p:ext>
            </p:extLst>
          </p:nvPr>
        </p:nvGraphicFramePr>
        <p:xfrm>
          <a:off x="401782" y="263236"/>
          <a:ext cx="11567479" cy="6254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743FCFE-B314-1855-3783-122CBB7E8B6B}"/>
              </a:ext>
            </a:extLst>
          </p:cNvPr>
          <p:cNvPicPr>
            <a:picLocks noChangeAspect="1"/>
          </p:cNvPicPr>
          <p:nvPr/>
        </p:nvPicPr>
        <p:blipFill>
          <a:blip r:embed="rId8" cstate="print"/>
          <a:stretch>
            <a:fillRect/>
          </a:stretch>
        </p:blipFill>
        <p:spPr>
          <a:xfrm>
            <a:off x="11176628" y="6001171"/>
            <a:ext cx="1144723" cy="856829"/>
          </a:xfrm>
          <a:prstGeom prst="rect">
            <a:avLst/>
          </a:prstGeom>
        </p:spPr>
      </p:pic>
    </p:spTree>
    <p:extLst>
      <p:ext uri="{BB962C8B-B14F-4D97-AF65-F5344CB8AC3E}">
        <p14:creationId xmlns:p14="http://schemas.microsoft.com/office/powerpoint/2010/main" val="34385201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212263111"/>
              </p:ext>
            </p:extLst>
          </p:nvPr>
        </p:nvGraphicFramePr>
        <p:xfrm>
          <a:off x="180109" y="193964"/>
          <a:ext cx="11139054" cy="6539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DDAA209-D6DE-4E24-AA82-F5F3B27F3577}"/>
              </a:ext>
            </a:extLst>
          </p:cNvPr>
          <p:cNvSpPr txBox="1"/>
          <p:nvPr/>
        </p:nvSpPr>
        <p:spPr>
          <a:xfrm>
            <a:off x="157018" y="319499"/>
            <a:ext cx="3962401" cy="523220"/>
          </a:xfrm>
          <a:prstGeom prst="rect">
            <a:avLst/>
          </a:prstGeom>
          <a:solidFill>
            <a:schemeClr val="accent6">
              <a:lumMod val="50000"/>
            </a:schemeClr>
          </a:solidFill>
          <a:ln>
            <a:solidFill>
              <a:schemeClr val="accent1">
                <a:lumMod val="50000"/>
              </a:schemeClr>
            </a:solidFill>
          </a:ln>
        </p:spPr>
        <p:txBody>
          <a:bodyPr wrap="square" rtlCol="0">
            <a:spAutoFit/>
          </a:bodyPr>
          <a:lstStyle/>
          <a:p>
            <a:pPr algn="ctr"/>
            <a:r>
              <a:rPr lang="en-US" sz="2800" dirty="0" smtClean="0">
                <a:solidFill>
                  <a:schemeClr val="bg1"/>
                </a:solidFill>
                <a:latin typeface="Book Antiqua" panose="02040602050305030304" pitchFamily="18" charset="0"/>
              </a:rPr>
              <a:t>CMIS LINKAGE</a:t>
            </a:r>
            <a:endParaRPr lang="x-none" sz="2800" dirty="0">
              <a:solidFill>
                <a:schemeClr val="bg1"/>
              </a:solidFill>
              <a:latin typeface="Book Antiqua" panose="02040602050305030304" pitchFamily="18" charset="0"/>
            </a:endParaRPr>
          </a:p>
        </p:txBody>
      </p:sp>
      <p:pic>
        <p:nvPicPr>
          <p:cNvPr id="4" name="Picture 3">
            <a:extLst>
              <a:ext uri="{FF2B5EF4-FFF2-40B4-BE49-F238E27FC236}">
                <a16:creationId xmlns:a16="http://schemas.microsoft.com/office/drawing/2014/main" id="{1743FCFE-B314-1855-3783-122CBB7E8B6B}"/>
              </a:ext>
            </a:extLst>
          </p:cNvPr>
          <p:cNvPicPr>
            <a:picLocks noChangeAspect="1"/>
          </p:cNvPicPr>
          <p:nvPr/>
        </p:nvPicPr>
        <p:blipFill>
          <a:blip r:embed="rId7" cstate="print"/>
          <a:stretch>
            <a:fillRect/>
          </a:stretch>
        </p:blipFill>
        <p:spPr>
          <a:xfrm>
            <a:off x="11176628" y="6001171"/>
            <a:ext cx="1144723" cy="856829"/>
          </a:xfrm>
          <a:prstGeom prst="rect">
            <a:avLst/>
          </a:prstGeom>
        </p:spPr>
      </p:pic>
    </p:spTree>
    <p:extLst>
      <p:ext uri="{BB962C8B-B14F-4D97-AF65-F5344CB8AC3E}">
        <p14:creationId xmlns:p14="http://schemas.microsoft.com/office/powerpoint/2010/main" val="26622873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37722759"/>
              </p:ext>
            </p:extLst>
          </p:nvPr>
        </p:nvGraphicFramePr>
        <p:xfrm>
          <a:off x="914400" y="234553"/>
          <a:ext cx="10143743" cy="6354859"/>
        </p:xfrm>
        <a:graphic>
          <a:graphicData uri="http://schemas.openxmlformats.org/drawingml/2006/table">
            <a:tbl>
              <a:tblPr firstRow="1" bandRow="1">
                <a:tableStyleId>{93296810-A885-4BE3-A3E7-6D5BEEA58F35}</a:tableStyleId>
              </a:tblPr>
              <a:tblGrid>
                <a:gridCol w="2945027">
                  <a:extLst>
                    <a:ext uri="{9D8B030D-6E8A-4147-A177-3AD203B41FA5}">
                      <a16:colId xmlns:a16="http://schemas.microsoft.com/office/drawing/2014/main" val="1951038623"/>
                    </a:ext>
                  </a:extLst>
                </a:gridCol>
                <a:gridCol w="2596732">
                  <a:extLst>
                    <a:ext uri="{9D8B030D-6E8A-4147-A177-3AD203B41FA5}">
                      <a16:colId xmlns:a16="http://schemas.microsoft.com/office/drawing/2014/main" val="714506384"/>
                    </a:ext>
                  </a:extLst>
                </a:gridCol>
                <a:gridCol w="2582305">
                  <a:extLst>
                    <a:ext uri="{9D8B030D-6E8A-4147-A177-3AD203B41FA5}">
                      <a16:colId xmlns:a16="http://schemas.microsoft.com/office/drawing/2014/main" val="1199522449"/>
                    </a:ext>
                  </a:extLst>
                </a:gridCol>
                <a:gridCol w="2019679">
                  <a:extLst>
                    <a:ext uri="{9D8B030D-6E8A-4147-A177-3AD203B41FA5}">
                      <a16:colId xmlns:a16="http://schemas.microsoft.com/office/drawing/2014/main" val="1007946997"/>
                    </a:ext>
                  </a:extLst>
                </a:gridCol>
              </a:tblGrid>
              <a:tr h="688662">
                <a:tc gridSpan="4">
                  <a:txBody>
                    <a:bodyPr/>
                    <a:lstStyle/>
                    <a:p>
                      <a:pPr algn="ctr"/>
                      <a:r>
                        <a:rPr lang="en-US" b="1" dirty="0" smtClean="0">
                          <a:solidFill>
                            <a:schemeClr val="bg1"/>
                          </a:solidFill>
                          <a:latin typeface="Baskerville Old Face" panose="02020602080505020303" pitchFamily="18" charset="0"/>
                        </a:rPr>
                        <a:t>Mode of Receipt of Complaints (JAN</a:t>
                      </a:r>
                      <a:r>
                        <a:rPr lang="en-US" b="1" baseline="0" dirty="0" smtClean="0">
                          <a:solidFill>
                            <a:schemeClr val="bg1"/>
                          </a:solidFill>
                          <a:latin typeface="Baskerville Old Face" panose="02020602080505020303" pitchFamily="18" charset="0"/>
                        </a:rPr>
                        <a:t> –Oct 2024 Vs 2025)</a:t>
                      </a:r>
                      <a:endParaRPr lang="en-US" b="1" dirty="0">
                        <a:solidFill>
                          <a:schemeClr val="bg1"/>
                        </a:solidFill>
                        <a:latin typeface="Baskerville Old Face" panose="02020602080505020303" pitchFamily="18" charset="0"/>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64857158"/>
                  </a:ext>
                </a:extLst>
              </a:tr>
              <a:tr h="688662">
                <a:tc>
                  <a:txBody>
                    <a:bodyPr/>
                    <a:lstStyle/>
                    <a:p>
                      <a:r>
                        <a:rPr lang="en-US" b="1" dirty="0" smtClean="0">
                          <a:latin typeface="Baskerville Old Face" panose="02020602080505020303" pitchFamily="18" charset="0"/>
                        </a:rPr>
                        <a:t>Mode of Receipt</a:t>
                      </a:r>
                      <a:endParaRPr lang="en-US" b="1" dirty="0">
                        <a:latin typeface="Baskerville Old Face" panose="02020602080505020303" pitchFamily="18" charset="0"/>
                      </a:endParaRPr>
                    </a:p>
                  </a:txBody>
                  <a:tcPr/>
                </a:tc>
                <a:tc>
                  <a:txBody>
                    <a:bodyPr/>
                    <a:lstStyle/>
                    <a:p>
                      <a:r>
                        <a:rPr lang="en-US" b="1" dirty="0" smtClean="0">
                          <a:latin typeface="Baskerville Old Face" panose="02020602080505020303" pitchFamily="18" charset="0"/>
                        </a:rPr>
                        <a:t>2024</a:t>
                      </a:r>
                      <a:endParaRPr lang="en-US" b="1" dirty="0">
                        <a:latin typeface="Baskerville Old Face" panose="02020602080505020303" pitchFamily="18" charset="0"/>
                      </a:endParaRPr>
                    </a:p>
                  </a:txBody>
                  <a:tcPr/>
                </a:tc>
                <a:tc>
                  <a:txBody>
                    <a:bodyPr/>
                    <a:lstStyle/>
                    <a:p>
                      <a:r>
                        <a:rPr lang="en-US" b="1" dirty="0" smtClean="0">
                          <a:latin typeface="Baskerville Old Face" panose="02020602080505020303" pitchFamily="18" charset="0"/>
                        </a:rPr>
                        <a:t>2025</a:t>
                      </a:r>
                      <a:endParaRPr lang="en-US" b="1" dirty="0">
                        <a:latin typeface="Baskerville Old Face" panose="02020602080505020303" pitchFamily="18" charset="0"/>
                      </a:endParaRPr>
                    </a:p>
                  </a:txBody>
                  <a:tcPr/>
                </a:tc>
                <a:tc>
                  <a:txBody>
                    <a:bodyPr/>
                    <a:lstStyle/>
                    <a:p>
                      <a:r>
                        <a:rPr lang="en-US" b="1" dirty="0" smtClean="0">
                          <a:latin typeface="Baskerville Old Face" panose="02020602080505020303" pitchFamily="18" charset="0"/>
                        </a:rPr>
                        <a:t>(+/-)</a:t>
                      </a:r>
                      <a:endParaRPr lang="en-US" b="1" dirty="0">
                        <a:latin typeface="Baskerville Old Face" panose="02020602080505020303" pitchFamily="18" charset="0"/>
                      </a:endParaRPr>
                    </a:p>
                  </a:txBody>
                  <a:tcPr/>
                </a:tc>
                <a:extLst>
                  <a:ext uri="{0D108BD9-81ED-4DB2-BD59-A6C34878D82A}">
                    <a16:rowId xmlns:a16="http://schemas.microsoft.com/office/drawing/2014/main" val="760335584"/>
                  </a:ext>
                </a:extLst>
              </a:tr>
              <a:tr h="607067">
                <a:tc>
                  <a:txBody>
                    <a:bodyPr/>
                    <a:lstStyle/>
                    <a:p>
                      <a:r>
                        <a:rPr lang="en-US" b="1" dirty="0" smtClean="0">
                          <a:latin typeface="Baskerville Old Face" panose="02020602080505020303" pitchFamily="18" charset="0"/>
                        </a:rPr>
                        <a:t>Matter pertaining Child</a:t>
                      </a:r>
                      <a:r>
                        <a:rPr lang="en-US" b="1" baseline="0" dirty="0" smtClean="0">
                          <a:latin typeface="Baskerville Old Face" panose="02020602080505020303" pitchFamily="18" charset="0"/>
                        </a:rPr>
                        <a:t> protection</a:t>
                      </a:r>
                      <a:endParaRPr lang="en-US" b="1"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486</a:t>
                      </a:r>
                      <a:endParaRPr lang="en-US"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535</a:t>
                      </a:r>
                      <a:endParaRPr lang="en-US"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10 %</a:t>
                      </a:r>
                      <a:endParaRPr lang="en-US" dirty="0">
                        <a:latin typeface="Baskerville Old Face" panose="02020602080505020303" pitchFamily="18" charset="0"/>
                      </a:endParaRPr>
                    </a:p>
                  </a:txBody>
                  <a:tcPr/>
                </a:tc>
                <a:extLst>
                  <a:ext uri="{0D108BD9-81ED-4DB2-BD59-A6C34878D82A}">
                    <a16:rowId xmlns:a16="http://schemas.microsoft.com/office/drawing/2014/main" val="2558796523"/>
                  </a:ext>
                </a:extLst>
              </a:tr>
              <a:tr h="397931">
                <a:tc rowSpan="2">
                  <a:txBody>
                    <a:bodyPr/>
                    <a:lstStyle/>
                    <a:p>
                      <a:r>
                        <a:rPr lang="en-US" b="1" dirty="0" smtClean="0">
                          <a:latin typeface="Baskerville Old Face" panose="02020602080505020303" pitchFamily="18" charset="0"/>
                        </a:rPr>
                        <a:t>ICR</a:t>
                      </a:r>
                      <a:endParaRPr lang="en-US" b="1"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14,825</a:t>
                      </a:r>
                      <a:endParaRPr lang="en-US"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17,263</a:t>
                      </a:r>
                      <a:endParaRPr lang="en-US" dirty="0">
                        <a:latin typeface="Baskerville Old Face" panose="02020602080505020303" pitchFamily="18" charset="0"/>
                      </a:endParaRPr>
                    </a:p>
                  </a:txBody>
                  <a:tcPr/>
                </a:tc>
                <a:tc rowSpan="2">
                  <a:txBody>
                    <a:bodyPr/>
                    <a:lstStyle/>
                    <a:p>
                      <a:r>
                        <a:rPr lang="en-US" dirty="0" smtClean="0">
                          <a:latin typeface="Baskerville Old Face" panose="02020602080505020303" pitchFamily="18" charset="0"/>
                        </a:rPr>
                        <a:t>16.45 %</a:t>
                      </a:r>
                      <a:endParaRPr lang="en-US" dirty="0">
                        <a:latin typeface="Baskerville Old Face" panose="02020602080505020303" pitchFamily="18" charset="0"/>
                      </a:endParaRPr>
                    </a:p>
                  </a:txBody>
                  <a:tcPr/>
                </a:tc>
                <a:extLst>
                  <a:ext uri="{0D108BD9-81ED-4DB2-BD59-A6C34878D82A}">
                    <a16:rowId xmlns:a16="http://schemas.microsoft.com/office/drawing/2014/main" val="2536197551"/>
                  </a:ext>
                </a:extLst>
              </a:tr>
              <a:tr h="397931">
                <a:tc vMerge="1">
                  <a:txBody>
                    <a:bodyPr/>
                    <a:lstStyle/>
                    <a:p>
                      <a:endParaRPr lang="en-US"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10%</a:t>
                      </a:r>
                      <a:endParaRPr lang="en-US"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8%</a:t>
                      </a:r>
                      <a:endParaRPr lang="en-US" dirty="0">
                        <a:latin typeface="Baskerville Old Face" panose="02020602080505020303" pitchFamily="18" charset="0"/>
                      </a:endParaRPr>
                    </a:p>
                  </a:txBody>
                  <a:tcPr/>
                </a:tc>
                <a:tc vMerge="1">
                  <a:txBody>
                    <a:bodyPr/>
                    <a:lstStyle/>
                    <a:p>
                      <a:endParaRPr lang="en-US" dirty="0">
                        <a:latin typeface="Baskerville Old Face" panose="02020602080505020303" pitchFamily="18" charset="0"/>
                      </a:endParaRPr>
                    </a:p>
                  </a:txBody>
                  <a:tcPr/>
                </a:tc>
                <a:extLst>
                  <a:ext uri="{0D108BD9-81ED-4DB2-BD59-A6C34878D82A}">
                    <a16:rowId xmlns:a16="http://schemas.microsoft.com/office/drawing/2014/main" val="1893469978"/>
                  </a:ext>
                </a:extLst>
              </a:tr>
              <a:tr h="491902">
                <a:tc rowSpan="2">
                  <a:txBody>
                    <a:bodyPr/>
                    <a:lstStyle/>
                    <a:p>
                      <a:r>
                        <a:rPr lang="en-US" b="1" dirty="0" smtClean="0">
                          <a:latin typeface="Baskerville Old Face" panose="02020602080505020303" pitchFamily="18" charset="0"/>
                        </a:rPr>
                        <a:t>Mobile App</a:t>
                      </a:r>
                    </a:p>
                  </a:txBody>
                  <a:tcPr/>
                </a:tc>
                <a:tc>
                  <a:txBody>
                    <a:bodyPr/>
                    <a:lstStyle/>
                    <a:p>
                      <a:r>
                        <a:rPr lang="en-US" dirty="0" smtClean="0">
                          <a:latin typeface="Baskerville Old Face" panose="02020602080505020303" pitchFamily="18" charset="0"/>
                        </a:rPr>
                        <a:t>21,453</a:t>
                      </a:r>
                    </a:p>
                  </a:txBody>
                  <a:tcPr/>
                </a:tc>
                <a:tc>
                  <a:txBody>
                    <a:bodyPr/>
                    <a:lstStyle/>
                    <a:p>
                      <a:r>
                        <a:rPr lang="en-US" dirty="0" smtClean="0">
                          <a:latin typeface="Baskerville Old Face" panose="02020602080505020303" pitchFamily="18" charset="0"/>
                        </a:rPr>
                        <a:t>24,996</a:t>
                      </a:r>
                    </a:p>
                  </a:txBody>
                  <a:tcPr/>
                </a:tc>
                <a:tc rowSpan="2">
                  <a:txBody>
                    <a:bodyPr/>
                    <a:lstStyle/>
                    <a:p>
                      <a:r>
                        <a:rPr lang="en-US" dirty="0" smtClean="0">
                          <a:latin typeface="Baskerville Old Face" panose="02020602080505020303" pitchFamily="18" charset="0"/>
                        </a:rPr>
                        <a:t>14.19 %</a:t>
                      </a:r>
                      <a:endParaRPr lang="en-US" dirty="0">
                        <a:latin typeface="Baskerville Old Face" panose="02020602080505020303" pitchFamily="18" charset="0"/>
                      </a:endParaRPr>
                    </a:p>
                  </a:txBody>
                  <a:tcPr/>
                </a:tc>
                <a:extLst>
                  <a:ext uri="{0D108BD9-81ED-4DB2-BD59-A6C34878D82A}">
                    <a16:rowId xmlns:a16="http://schemas.microsoft.com/office/drawing/2014/main" val="2858414612"/>
                  </a:ext>
                </a:extLst>
              </a:tr>
              <a:tr h="298134">
                <a:tc vMerge="1">
                  <a:txBody>
                    <a:bodyPr/>
                    <a:lstStyle/>
                    <a:p>
                      <a:endParaRPr lang="en-GB"/>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Baskerville Old Face" panose="02020602080505020303" pitchFamily="18" charset="0"/>
                        </a:rPr>
                        <a:t>12%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Baskerville Old Face" panose="02020602080505020303" pitchFamily="18" charset="0"/>
                        </a:rPr>
                        <a:t>12%</a:t>
                      </a:r>
                    </a:p>
                    <a:p>
                      <a:endParaRPr lang="en-US" dirty="0">
                        <a:latin typeface="Baskerville Old Face" panose="02020602080505020303" pitchFamily="18" charset="0"/>
                      </a:endParaRPr>
                    </a:p>
                  </a:txBody>
                  <a:tcPr/>
                </a:tc>
                <a:tc vMerge="1">
                  <a:txBody>
                    <a:bodyPr/>
                    <a:lstStyle/>
                    <a:p>
                      <a:endParaRPr lang="en-US" dirty="0">
                        <a:latin typeface="Baskerville Old Face" panose="02020602080505020303" pitchFamily="18" charset="0"/>
                      </a:endParaRPr>
                    </a:p>
                  </a:txBody>
                  <a:tcPr/>
                </a:tc>
                <a:extLst>
                  <a:ext uri="{0D108BD9-81ED-4DB2-BD59-A6C34878D82A}">
                    <a16:rowId xmlns:a16="http://schemas.microsoft.com/office/drawing/2014/main" val="10006"/>
                  </a:ext>
                </a:extLst>
              </a:tr>
              <a:tr h="348191">
                <a:tc rowSpan="2">
                  <a:txBody>
                    <a:bodyPr/>
                    <a:lstStyle/>
                    <a:p>
                      <a:r>
                        <a:rPr lang="en-US" b="1" dirty="0" smtClean="0">
                          <a:latin typeface="Baskerville Old Face" panose="02020602080505020303" pitchFamily="18" charset="0"/>
                        </a:rPr>
                        <a:t>Normal</a:t>
                      </a:r>
                      <a:endParaRPr lang="en-US" b="1"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93,706</a:t>
                      </a:r>
                    </a:p>
                  </a:txBody>
                  <a:tcPr/>
                </a:tc>
                <a:tc>
                  <a:txBody>
                    <a:bodyPr/>
                    <a:lstStyle/>
                    <a:p>
                      <a:r>
                        <a:rPr lang="en-US" dirty="0" smtClean="0">
                          <a:latin typeface="Baskerville Old Face" panose="02020602080505020303" pitchFamily="18" charset="0"/>
                        </a:rPr>
                        <a:t>108,134</a:t>
                      </a:r>
                    </a:p>
                  </a:txBody>
                  <a:tcPr/>
                </a:tc>
                <a:tc rowSpan="2">
                  <a:txBody>
                    <a:bodyPr/>
                    <a:lstStyle/>
                    <a:p>
                      <a:r>
                        <a:rPr lang="en-US" dirty="0" smtClean="0">
                          <a:latin typeface="Baskerville Old Face" panose="02020602080505020303" pitchFamily="18" charset="0"/>
                        </a:rPr>
                        <a:t>15 %</a:t>
                      </a:r>
                      <a:endParaRPr lang="en-US" dirty="0">
                        <a:latin typeface="Baskerville Old Face" panose="02020602080505020303" pitchFamily="18" charset="0"/>
                      </a:endParaRPr>
                    </a:p>
                  </a:txBody>
                  <a:tcPr/>
                </a:tc>
                <a:extLst>
                  <a:ext uri="{0D108BD9-81ED-4DB2-BD59-A6C34878D82A}">
                    <a16:rowId xmlns:a16="http://schemas.microsoft.com/office/drawing/2014/main" val="3959168205"/>
                  </a:ext>
                </a:extLst>
              </a:tr>
              <a:tr h="331239">
                <a:tc vMerge="1">
                  <a:txBody>
                    <a:bodyPr/>
                    <a:lstStyle/>
                    <a:p>
                      <a:endParaRPr lang="en-GB"/>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Baskerville Old Face" panose="02020602080505020303" pitchFamily="18" charset="0"/>
                        </a:rPr>
                        <a:t>53%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Baskerville Old Face" panose="02020602080505020303" pitchFamily="18" charset="0"/>
                        </a:rPr>
                        <a:t>51%</a:t>
                      </a:r>
                    </a:p>
                    <a:p>
                      <a:endParaRPr lang="en-US" dirty="0">
                        <a:latin typeface="Baskerville Old Face" panose="02020602080505020303" pitchFamily="18" charset="0"/>
                      </a:endParaRPr>
                    </a:p>
                  </a:txBody>
                  <a:tcPr/>
                </a:tc>
                <a:tc vMerge="1">
                  <a:txBody>
                    <a:bodyPr/>
                    <a:lstStyle/>
                    <a:p>
                      <a:endParaRPr lang="en-GB"/>
                    </a:p>
                  </a:txBody>
                  <a:tcPr/>
                </a:tc>
                <a:extLst>
                  <a:ext uri="{0D108BD9-81ED-4DB2-BD59-A6C34878D82A}">
                    <a16:rowId xmlns:a16="http://schemas.microsoft.com/office/drawing/2014/main" val="10008"/>
                  </a:ext>
                </a:extLst>
              </a:tr>
              <a:tr h="348191">
                <a:tc rowSpan="2">
                  <a:txBody>
                    <a:bodyPr/>
                    <a:lstStyle/>
                    <a:p>
                      <a:r>
                        <a:rPr lang="en-US" b="1" dirty="0" smtClean="0">
                          <a:latin typeface="Baskerville Old Face" panose="02020602080505020303" pitchFamily="18" charset="0"/>
                        </a:rPr>
                        <a:t>Online/Website</a:t>
                      </a:r>
                      <a:endParaRPr lang="en-US" b="1" dirty="0">
                        <a:latin typeface="Baskerville Old Face" panose="02020602080505020303" pitchFamily="18" charset="0"/>
                      </a:endParaRPr>
                    </a:p>
                  </a:txBody>
                  <a:tcPr/>
                </a:tc>
                <a:tc>
                  <a:txBody>
                    <a:bodyPr/>
                    <a:lstStyle/>
                    <a:p>
                      <a:r>
                        <a:rPr lang="en-US" dirty="0" smtClean="0">
                          <a:latin typeface="Baskerville Old Face" panose="02020602080505020303" pitchFamily="18" charset="0"/>
                        </a:rPr>
                        <a:t>50,894</a:t>
                      </a:r>
                    </a:p>
                  </a:txBody>
                  <a:tcPr/>
                </a:tc>
                <a:tc>
                  <a:txBody>
                    <a:bodyPr/>
                    <a:lstStyle/>
                    <a:p>
                      <a:r>
                        <a:rPr lang="en-US" dirty="0" smtClean="0">
                          <a:latin typeface="Baskerville Old Face" panose="02020602080505020303" pitchFamily="18" charset="0"/>
                        </a:rPr>
                        <a:t>60,340</a:t>
                      </a:r>
                    </a:p>
                  </a:txBody>
                  <a:tcPr/>
                </a:tc>
                <a:tc rowSpan="2">
                  <a:txBody>
                    <a:bodyPr/>
                    <a:lstStyle/>
                    <a:p>
                      <a:r>
                        <a:rPr lang="en-US" dirty="0" smtClean="0">
                          <a:latin typeface="Baskerville Old Face" panose="02020602080505020303" pitchFamily="18" charset="0"/>
                        </a:rPr>
                        <a:t>19 %</a:t>
                      </a:r>
                      <a:endParaRPr lang="en-US" dirty="0">
                        <a:latin typeface="Baskerville Old Face" panose="02020602080505020303" pitchFamily="18" charset="0"/>
                      </a:endParaRPr>
                    </a:p>
                  </a:txBody>
                  <a:tcPr/>
                </a:tc>
                <a:extLst>
                  <a:ext uri="{0D108BD9-81ED-4DB2-BD59-A6C34878D82A}">
                    <a16:rowId xmlns:a16="http://schemas.microsoft.com/office/drawing/2014/main" val="2899295330"/>
                  </a:ext>
                </a:extLst>
              </a:tr>
              <a:tr h="348191">
                <a:tc vMerge="1">
                  <a:txBody>
                    <a:bodyPr/>
                    <a:lstStyle/>
                    <a:p>
                      <a:endParaRPr lang="en-GB"/>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Baskerville Old Face" panose="02020602080505020303" pitchFamily="18" charset="0"/>
                        </a:rPr>
                        <a:t>25%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Baskerville Old Face" panose="02020602080505020303" pitchFamily="18" charset="0"/>
                        </a:rPr>
                        <a:t>28%</a:t>
                      </a:r>
                    </a:p>
                    <a:p>
                      <a:endParaRPr lang="en-US" dirty="0">
                        <a:latin typeface="Baskerville Old Face" panose="02020602080505020303" pitchFamily="18" charset="0"/>
                      </a:endParaRPr>
                    </a:p>
                  </a:txBody>
                  <a:tcPr/>
                </a:tc>
                <a:tc vMerge="1">
                  <a:txBody>
                    <a:bodyPr/>
                    <a:lstStyle/>
                    <a:p>
                      <a:endParaRPr lang="en-GB"/>
                    </a:p>
                  </a:txBody>
                  <a:tcPr/>
                </a:tc>
                <a:extLst>
                  <a:ext uri="{0D108BD9-81ED-4DB2-BD59-A6C34878D82A}">
                    <a16:rowId xmlns:a16="http://schemas.microsoft.com/office/drawing/2014/main" val="10010"/>
                  </a:ext>
                </a:extLst>
              </a:tr>
              <a:tr h="397931">
                <a:tc>
                  <a:txBody>
                    <a:bodyPr/>
                    <a:lstStyle/>
                    <a:p>
                      <a:r>
                        <a:rPr lang="en-US" b="1" dirty="0" smtClean="0">
                          <a:latin typeface="Baskerville Old Face" panose="02020602080505020303" pitchFamily="18" charset="0"/>
                        </a:rPr>
                        <a:t>Total</a:t>
                      </a:r>
                      <a:endParaRPr lang="en-US" b="1" dirty="0">
                        <a:latin typeface="Baskerville Old Face" panose="02020602080505020303" pitchFamily="18" charset="0"/>
                      </a:endParaRPr>
                    </a:p>
                  </a:txBody>
                  <a:tcPr/>
                </a:tc>
                <a:tc>
                  <a:txBody>
                    <a:bodyPr/>
                    <a:lstStyle/>
                    <a:p>
                      <a:r>
                        <a:rPr lang="en-US" b="1" dirty="0" smtClean="0">
                          <a:latin typeface="Baskerville Old Face" panose="02020602080505020303" pitchFamily="18" charset="0"/>
                        </a:rPr>
                        <a:t>181,364</a:t>
                      </a:r>
                      <a:endParaRPr lang="en-US" b="1" dirty="0">
                        <a:latin typeface="Baskerville Old Face" panose="02020602080505020303" pitchFamily="18" charset="0"/>
                      </a:endParaRPr>
                    </a:p>
                  </a:txBody>
                  <a:tcPr/>
                </a:tc>
                <a:tc>
                  <a:txBody>
                    <a:bodyPr/>
                    <a:lstStyle/>
                    <a:p>
                      <a:r>
                        <a:rPr lang="en-US" b="1" dirty="0" smtClean="0">
                          <a:latin typeface="Baskerville Old Face" panose="02020602080505020303" pitchFamily="18" charset="0"/>
                        </a:rPr>
                        <a:t>211,268</a:t>
                      </a:r>
                      <a:endParaRPr lang="en-US" b="1" dirty="0">
                        <a:latin typeface="Baskerville Old Face" panose="02020602080505020303" pitchFamily="18" charset="0"/>
                      </a:endParaRPr>
                    </a:p>
                  </a:txBody>
                  <a:tcPr/>
                </a:tc>
                <a:tc>
                  <a:txBody>
                    <a:bodyPr/>
                    <a:lstStyle/>
                    <a:p>
                      <a:r>
                        <a:rPr lang="en-US" b="1" dirty="0" smtClean="0">
                          <a:latin typeface="Baskerville Old Face" panose="02020602080505020303" pitchFamily="18" charset="0"/>
                        </a:rPr>
                        <a:t>16 %</a:t>
                      </a:r>
                      <a:endParaRPr lang="en-US" b="1" dirty="0">
                        <a:latin typeface="Baskerville Old Face" panose="02020602080505020303" pitchFamily="18" charset="0"/>
                      </a:endParaRPr>
                    </a:p>
                  </a:txBody>
                  <a:tcPr/>
                </a:tc>
                <a:extLst>
                  <a:ext uri="{0D108BD9-81ED-4DB2-BD59-A6C34878D82A}">
                    <a16:rowId xmlns:a16="http://schemas.microsoft.com/office/drawing/2014/main" val="4163753223"/>
                  </a:ext>
                </a:extLst>
              </a:tr>
            </a:tbl>
          </a:graphicData>
        </a:graphic>
      </p:graphicFrame>
      <p:pic>
        <p:nvPicPr>
          <p:cNvPr id="15" name="Picture 14">
            <a:extLst>
              <a:ext uri="{FF2B5EF4-FFF2-40B4-BE49-F238E27FC236}">
                <a16:creationId xmlns:a16="http://schemas.microsoft.com/office/drawing/2014/main" id="{1743FCFE-B314-1855-3783-122CBB7E8B6B}"/>
              </a:ext>
            </a:extLst>
          </p:cNvPr>
          <p:cNvPicPr>
            <a:picLocks noChangeAspect="1"/>
          </p:cNvPicPr>
          <p:nvPr/>
        </p:nvPicPr>
        <p:blipFill>
          <a:blip r:embed="rId3" cstate="print"/>
          <a:stretch>
            <a:fillRect/>
          </a:stretch>
        </p:blipFill>
        <p:spPr>
          <a:xfrm>
            <a:off x="-198012" y="6004616"/>
            <a:ext cx="1140121" cy="853384"/>
          </a:xfrm>
          <a:prstGeom prst="rect">
            <a:avLst/>
          </a:prstGeom>
        </p:spPr>
      </p:pic>
      <p:cxnSp>
        <p:nvCxnSpPr>
          <p:cNvPr id="5" name="Straight Arrow Connector 4"/>
          <p:cNvCxnSpPr/>
          <p:nvPr/>
        </p:nvCxnSpPr>
        <p:spPr>
          <a:xfrm flipH="1" flipV="1">
            <a:off x="9608457" y="6284686"/>
            <a:ext cx="7856" cy="2689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493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766873655"/>
              </p:ext>
            </p:extLst>
          </p:nvPr>
        </p:nvGraphicFramePr>
        <p:xfrm>
          <a:off x="2627086" y="89850"/>
          <a:ext cx="7730498" cy="569962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647417" y="5259542"/>
            <a:ext cx="9710167" cy="1059867"/>
          </a:xfrm>
          <a:prstGeom prst="rect">
            <a:avLst/>
          </a:prstGeom>
          <a:ln>
            <a:solidFill>
              <a:schemeClr val="accent6">
                <a:lumMod val="60000"/>
                <a:lumOff val="40000"/>
              </a:schemeClr>
            </a:solidFill>
          </a:ln>
          <a:effectLst>
            <a:glow rad="228600">
              <a:schemeClr val="accent6">
                <a:satMod val="175000"/>
                <a:alpha val="40000"/>
              </a:schemeClr>
            </a:glow>
          </a:effectLst>
        </p:spPr>
        <p:style>
          <a:lnRef idx="1">
            <a:schemeClr val="accent6"/>
          </a:lnRef>
          <a:fillRef idx="2">
            <a:schemeClr val="accent6"/>
          </a:fillRef>
          <a:effectRef idx="1">
            <a:schemeClr val="accent6"/>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b="1" dirty="0" smtClean="0">
                <a:solidFill>
                  <a:schemeClr val="tx1"/>
                </a:solidFill>
                <a:latin typeface="Times New Roman" panose="02020603050405020304" pitchFamily="18" charset="0"/>
                <a:cs typeface="Times New Roman" panose="02020603050405020304" pitchFamily="18" charset="0"/>
              </a:rPr>
              <a:t>TOTAL CASES UNDER PROCESS TILL OCTOBER </a:t>
            </a:r>
            <a:r>
              <a:rPr lang="en-US" sz="2400" b="1" dirty="0" smtClean="0">
                <a:solidFill>
                  <a:schemeClr val="tx1"/>
                </a:solidFill>
                <a:latin typeface="Times New Roman" panose="02020603050405020304" pitchFamily="18" charset="0"/>
                <a:cs typeface="Times New Roman" panose="02020603050405020304" pitchFamily="18" charset="0"/>
              </a:rPr>
              <a:t>2025</a:t>
            </a:r>
            <a:r>
              <a:rPr lang="en-US" sz="1200" b="1" dirty="0" smtClean="0">
                <a:solidFill>
                  <a:schemeClr val="tx1"/>
                </a:solidFill>
                <a:latin typeface="Times New Roman" panose="02020603050405020304" pitchFamily="18" charset="0"/>
                <a:cs typeface="Times New Roman" panose="02020603050405020304" pitchFamily="18" charset="0"/>
              </a:rPr>
              <a:t>:      </a:t>
            </a:r>
            <a:r>
              <a:rPr lang="en-US" sz="2800" b="1" u="sng" dirty="0" smtClean="0">
                <a:solidFill>
                  <a:schemeClr val="tx1"/>
                </a:solidFill>
                <a:latin typeface="Times New Roman" panose="02020603050405020304" pitchFamily="18" charset="0"/>
                <a:cs typeface="Times New Roman" panose="02020603050405020304" pitchFamily="18" charset="0"/>
              </a:rPr>
              <a:t>211,268</a:t>
            </a:r>
            <a:endParaRPr lang="en-US" sz="2000" dirty="0">
              <a:solidFill>
                <a:schemeClr val="tx1"/>
              </a:solidFill>
              <a:latin typeface="Times New Roman" panose="02020603050405020304" pitchFamily="18" charset="0"/>
              <a:cs typeface="Times New Roman" panose="02020603050405020304" pitchFamily="18" charset="0"/>
            </a:endParaRPr>
          </a:p>
          <a:p>
            <a:pPr algn="ctr"/>
            <a:r>
              <a:rPr lang="en-US" sz="1600" b="1" dirty="0" smtClean="0">
                <a:solidFill>
                  <a:schemeClr val="tx1"/>
                </a:solidFill>
                <a:latin typeface="Times New Roman" panose="02020603050405020304" pitchFamily="18" charset="0"/>
                <a:cs typeface="Times New Roman" panose="02020603050405020304" pitchFamily="18" charset="0"/>
              </a:rPr>
              <a:t>  </a:t>
            </a:r>
            <a:r>
              <a:rPr lang="en-US" sz="2000" b="1" dirty="0" smtClean="0">
                <a:solidFill>
                  <a:schemeClr val="tx1"/>
                </a:solidFill>
                <a:latin typeface="Times New Roman" panose="02020603050405020304" pitchFamily="18" charset="0"/>
                <a:cs typeface="Times New Roman" panose="02020603050405020304" pitchFamily="18" charset="0"/>
              </a:rPr>
              <a:t>Percentage of timely disposal: </a:t>
            </a:r>
            <a:r>
              <a:rPr lang="en-US" sz="2400" b="1" dirty="0" smtClean="0">
                <a:solidFill>
                  <a:schemeClr val="tx1"/>
                </a:solidFill>
                <a:latin typeface="Times New Roman" panose="02020603050405020304" pitchFamily="18" charset="0"/>
                <a:cs typeface="Times New Roman" panose="02020603050405020304" pitchFamily="18" charset="0"/>
              </a:rPr>
              <a:t>99.2%</a:t>
            </a:r>
            <a:endParaRPr lang="en-US" sz="2000" b="1" dirty="0">
              <a:solidFill>
                <a:schemeClr val="tx1"/>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1743FCFE-B314-1855-3783-122CBB7E8B6B}"/>
              </a:ext>
            </a:extLst>
          </p:cNvPr>
          <p:cNvPicPr>
            <a:picLocks noChangeAspect="1"/>
          </p:cNvPicPr>
          <p:nvPr/>
        </p:nvPicPr>
        <p:blipFill>
          <a:blip r:embed="rId4" cstate="print"/>
          <a:stretch>
            <a:fillRect/>
          </a:stretch>
        </p:blipFill>
        <p:spPr>
          <a:xfrm>
            <a:off x="10009506" y="89850"/>
            <a:ext cx="1144723" cy="856829"/>
          </a:xfrm>
          <a:prstGeom prst="rect">
            <a:avLst/>
          </a:prstGeom>
        </p:spPr>
      </p:pic>
      <p:sp>
        <p:nvSpPr>
          <p:cNvPr id="7" name="Rectangle 6">
            <a:extLst>
              <a:ext uri="{FF2B5EF4-FFF2-40B4-BE49-F238E27FC236}">
                <a16:creationId xmlns:a16="http://schemas.microsoft.com/office/drawing/2014/main" id="{DE2055AA-7975-F8C6-1A70-9E73D37C70DB}"/>
              </a:ext>
            </a:extLst>
          </p:cNvPr>
          <p:cNvSpPr/>
          <p:nvPr/>
        </p:nvSpPr>
        <p:spPr>
          <a:xfrm>
            <a:off x="11313886" y="0"/>
            <a:ext cx="878113" cy="6858000"/>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sz="1200"/>
          </a:p>
        </p:txBody>
      </p:sp>
      <p:sp>
        <p:nvSpPr>
          <p:cNvPr id="8" name="TextBox 7">
            <a:extLst>
              <a:ext uri="{FF2B5EF4-FFF2-40B4-BE49-F238E27FC236}">
                <a16:creationId xmlns:a16="http://schemas.microsoft.com/office/drawing/2014/main" id="{1DDAA209-D6DE-4E24-AA82-F5F3B27F3577}"/>
              </a:ext>
            </a:extLst>
          </p:cNvPr>
          <p:cNvSpPr txBox="1"/>
          <p:nvPr/>
        </p:nvSpPr>
        <p:spPr>
          <a:xfrm>
            <a:off x="130629" y="1927314"/>
            <a:ext cx="4171740" cy="954107"/>
          </a:xfrm>
          <a:prstGeom prst="rect">
            <a:avLst/>
          </a:prstGeom>
          <a:solidFill>
            <a:schemeClr val="accent6">
              <a:lumMod val="50000"/>
            </a:schemeClr>
          </a:solidFill>
          <a:ln>
            <a:solidFill>
              <a:schemeClr val="accent1">
                <a:lumMod val="50000"/>
              </a:schemeClr>
            </a:solidFill>
          </a:ln>
        </p:spPr>
        <p:txBody>
          <a:bodyPr wrap="square" rtlCol="0">
            <a:spAutoFit/>
          </a:bodyPr>
          <a:lstStyle/>
          <a:p>
            <a:pPr algn="ctr"/>
            <a:r>
              <a:rPr lang="en-US" sz="2800" dirty="0" smtClean="0">
                <a:solidFill>
                  <a:schemeClr val="bg1"/>
                </a:solidFill>
                <a:latin typeface="Book Antiqua" panose="02040602050305030304" pitchFamily="18" charset="0"/>
              </a:rPr>
              <a:t>TIMELINE DECISION MAKING PROCESS</a:t>
            </a:r>
            <a:endParaRPr lang="x-none" sz="28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2529274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919073726"/>
              </p:ext>
            </p:extLst>
          </p:nvPr>
        </p:nvGraphicFramePr>
        <p:xfrm>
          <a:off x="1719073" y="279545"/>
          <a:ext cx="9936480" cy="5280007"/>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0" y="6234546"/>
            <a:ext cx="9347199" cy="62345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b="1" dirty="0" smtClean="0"/>
              <a:t>Percentage% </a:t>
            </a:r>
            <a:r>
              <a:rPr lang="en-US" dirty="0" smtClean="0"/>
              <a:t>                    </a:t>
            </a:r>
            <a:r>
              <a:rPr lang="en-US" b="1" u="sng" dirty="0" smtClean="0"/>
              <a:t>Year-2024: 86% </a:t>
            </a:r>
            <a:r>
              <a:rPr lang="en-US" b="1" dirty="0" smtClean="0"/>
              <a:t>                                  </a:t>
            </a:r>
            <a:r>
              <a:rPr lang="en-US" b="1" u="sng" dirty="0" smtClean="0"/>
              <a:t>Year-2025: 91%</a:t>
            </a:r>
            <a:endParaRPr lang="en-US" b="1" u="sng" dirty="0"/>
          </a:p>
        </p:txBody>
      </p:sp>
      <p:sp>
        <p:nvSpPr>
          <p:cNvPr id="9" name="Rectangle 8">
            <a:extLst>
              <a:ext uri="{FF2B5EF4-FFF2-40B4-BE49-F238E27FC236}">
                <a16:creationId xmlns:a16="http://schemas.microsoft.com/office/drawing/2014/main" id="{DE2055AA-7975-F8C6-1A70-9E73D37C70DB}"/>
              </a:ext>
            </a:extLst>
          </p:cNvPr>
          <p:cNvSpPr/>
          <p:nvPr/>
        </p:nvSpPr>
        <p:spPr>
          <a:xfrm>
            <a:off x="0" y="0"/>
            <a:ext cx="1011382" cy="6234546"/>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x-none" sz="1200"/>
          </a:p>
        </p:txBody>
      </p:sp>
      <p:pic>
        <p:nvPicPr>
          <p:cNvPr id="11" name="Picture 10">
            <a:extLst>
              <a:ext uri="{FF2B5EF4-FFF2-40B4-BE49-F238E27FC236}">
                <a16:creationId xmlns:a16="http://schemas.microsoft.com/office/drawing/2014/main" id="{1743FCFE-B314-1855-3783-122CBB7E8B6B}"/>
              </a:ext>
            </a:extLst>
          </p:cNvPr>
          <p:cNvPicPr>
            <a:picLocks noChangeAspect="1"/>
          </p:cNvPicPr>
          <p:nvPr/>
        </p:nvPicPr>
        <p:blipFill>
          <a:blip r:embed="rId4" cstate="print"/>
          <a:stretch>
            <a:fillRect/>
          </a:stretch>
        </p:blipFill>
        <p:spPr>
          <a:xfrm>
            <a:off x="11196637" y="5957415"/>
            <a:ext cx="1203181" cy="900585"/>
          </a:xfrm>
          <a:prstGeom prst="rect">
            <a:avLst/>
          </a:prstGeom>
        </p:spPr>
      </p:pic>
    </p:spTree>
    <p:extLst>
      <p:ext uri="{BB962C8B-B14F-4D97-AF65-F5344CB8AC3E}">
        <p14:creationId xmlns:p14="http://schemas.microsoft.com/office/powerpoint/2010/main" val="21514374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9037" y="130629"/>
            <a:ext cx="10515600" cy="1194934"/>
          </a:xfr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en-US" sz="2800" b="1" dirty="0">
                <a:latin typeface="Baskerville Old Face" panose="02020602080505020303" pitchFamily="18" charset="0"/>
              </a:rPr>
              <a:t>	</a:t>
            </a:r>
            <a:r>
              <a:rPr lang="en-US" dirty="0">
                <a:latin typeface="Baskerville Old Face" panose="02020602080505020303" pitchFamily="18" charset="0"/>
              </a:rPr>
              <a:t/>
            </a:r>
            <a:br>
              <a:rPr lang="en-US" dirty="0">
                <a:latin typeface="Baskerville Old Face" panose="02020602080505020303" pitchFamily="18" charset="0"/>
              </a:rPr>
            </a:br>
            <a:endParaRPr lang="en-US" sz="2800" u="sng" dirty="0">
              <a:latin typeface="Baskerville Old Face" panose="02020602080505020303"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4890724"/>
              </p:ext>
            </p:extLst>
          </p:nvPr>
        </p:nvGraphicFramePr>
        <p:xfrm>
          <a:off x="735013" y="1524000"/>
          <a:ext cx="10618787" cy="4973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1743FCFE-B314-1855-3783-122CBB7E8B6B}"/>
              </a:ext>
            </a:extLst>
          </p:cNvPr>
          <p:cNvPicPr>
            <a:picLocks noChangeAspect="1"/>
          </p:cNvPicPr>
          <p:nvPr/>
        </p:nvPicPr>
        <p:blipFill>
          <a:blip r:embed="rId7" cstate="print"/>
          <a:stretch>
            <a:fillRect/>
          </a:stretch>
        </p:blipFill>
        <p:spPr>
          <a:xfrm>
            <a:off x="10988819" y="5943417"/>
            <a:ext cx="1203181" cy="900585"/>
          </a:xfrm>
          <a:prstGeom prst="rect">
            <a:avLst/>
          </a:prstGeom>
        </p:spPr>
      </p:pic>
      <p:sp>
        <p:nvSpPr>
          <p:cNvPr id="6" name="Rectangle 5"/>
          <p:cNvSpPr/>
          <p:nvPr/>
        </p:nvSpPr>
        <p:spPr>
          <a:xfrm>
            <a:off x="735013" y="2409371"/>
            <a:ext cx="4199844" cy="220274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Wingdings" panose="05000000000000000000" pitchFamily="2" charset="2"/>
              <a:buChar char="Ø"/>
            </a:pPr>
            <a:r>
              <a:rPr lang="en-US" sz="2400" u="sng" dirty="0">
                <a:solidFill>
                  <a:schemeClr val="tx1">
                    <a:lumMod val="95000"/>
                    <a:lumOff val="5000"/>
                  </a:schemeClr>
                </a:solidFill>
                <a:latin typeface="Baskerville Old Face" panose="02020602080505020303" pitchFamily="18" charset="0"/>
                <a:cs typeface="Times New Roman" panose="02020603050405020304" pitchFamily="18" charset="0"/>
              </a:rPr>
              <a:t>Steps taken by WMS on the basis of existing data received from CMIS</a:t>
            </a:r>
            <a:endParaRPr lang="en-US" sz="2400" dirty="0">
              <a:solidFill>
                <a:schemeClr val="tx1">
                  <a:lumMod val="95000"/>
                  <a:lumOff val="5000"/>
                </a:schemeClr>
              </a:solidFill>
            </a:endParaRPr>
          </a:p>
        </p:txBody>
      </p:sp>
      <p:sp>
        <p:nvSpPr>
          <p:cNvPr id="7" name="Rounded Rectangle 6"/>
          <p:cNvSpPr/>
          <p:nvPr/>
        </p:nvSpPr>
        <p:spPr>
          <a:xfrm>
            <a:off x="1060704" y="268224"/>
            <a:ext cx="10387584" cy="96316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600" b="1" dirty="0" smtClean="0">
                <a:solidFill>
                  <a:schemeClr val="tx1">
                    <a:lumMod val="95000"/>
                    <a:lumOff val="5000"/>
                  </a:schemeClr>
                </a:solidFill>
                <a:latin typeface="Baskerville Old Face" panose="02020602080505020303" pitchFamily="18" charset="0"/>
              </a:rPr>
              <a:t>Outreach &amp; Monitoring</a:t>
            </a:r>
            <a:endParaRPr lang="en-GB" sz="3600" dirty="0"/>
          </a:p>
        </p:txBody>
      </p:sp>
    </p:spTree>
    <p:extLst>
      <p:ext uri="{BB962C8B-B14F-4D97-AF65-F5344CB8AC3E}">
        <p14:creationId xmlns:p14="http://schemas.microsoft.com/office/powerpoint/2010/main" val="4058506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6081" y="374070"/>
            <a:ext cx="10709564" cy="2928967"/>
          </a:xfrm>
        </p:spPr>
        <p:txBody>
          <a:bodyPr>
            <a:normAutofit fontScale="77500" lnSpcReduction="20000"/>
          </a:bodyPr>
          <a:lstStyle/>
          <a:p>
            <a:pPr marL="0" indent="0" algn="ctr">
              <a:buNone/>
            </a:pPr>
            <a:r>
              <a:rPr lang="en-US" sz="2600" b="1" dirty="0" smtClean="0">
                <a:latin typeface="Baskerville Old Face" panose="02020602080505020303" pitchFamily="18" charset="0"/>
              </a:rPr>
              <a:t>	</a:t>
            </a:r>
            <a:r>
              <a:rPr lang="en-US" sz="3100" b="1" u="sng" dirty="0" smtClean="0">
                <a:latin typeface="Baskerville Old Face" panose="02020602080505020303" pitchFamily="18" charset="0"/>
              </a:rPr>
              <a:t>Outreach </a:t>
            </a:r>
            <a:r>
              <a:rPr lang="en-US" sz="3100" b="1" u="sng" dirty="0">
                <a:latin typeface="Baskerville Old Face" panose="02020602080505020303" pitchFamily="18" charset="0"/>
              </a:rPr>
              <a:t>Complaint </a:t>
            </a:r>
            <a:r>
              <a:rPr lang="en-US" sz="3100" b="1" u="sng" dirty="0" smtClean="0">
                <a:latin typeface="Baskerville Old Face" panose="02020602080505020303" pitchFamily="18" charset="0"/>
              </a:rPr>
              <a:t>Resolution </a:t>
            </a:r>
            <a:r>
              <a:rPr lang="en-US" sz="3100" b="1" u="sng" dirty="0">
                <a:latin typeface="Baskerville Old Face" panose="02020602080505020303" pitchFamily="18" charset="0"/>
              </a:rPr>
              <a:t>(OCR)</a:t>
            </a:r>
          </a:p>
          <a:p>
            <a:pPr algn="just"/>
            <a:r>
              <a:rPr lang="en-US" sz="2000" b="1" dirty="0" smtClean="0">
                <a:latin typeface="Baskerville Old Face" panose="02020602080505020303" pitchFamily="18" charset="0"/>
              </a:rPr>
              <a:t>Launch </a:t>
            </a:r>
            <a:r>
              <a:rPr lang="en-US" sz="2000" b="1" dirty="0">
                <a:latin typeface="Baskerville Old Face" panose="02020602080505020303" pitchFamily="18" charset="0"/>
              </a:rPr>
              <a:t>Date</a:t>
            </a:r>
            <a:r>
              <a:rPr lang="en-US" sz="2000" dirty="0">
                <a:latin typeface="Baskerville Old Face" panose="02020602080505020303" pitchFamily="18" charset="0"/>
              </a:rPr>
              <a:t>: January 27, 2016</a:t>
            </a:r>
          </a:p>
          <a:p>
            <a:pPr algn="just"/>
            <a:r>
              <a:rPr lang="en-US" sz="2000" b="1" dirty="0">
                <a:latin typeface="Baskerville Old Face" panose="02020602080505020303" pitchFamily="18" charset="0"/>
              </a:rPr>
              <a:t>Objective</a:t>
            </a:r>
            <a:r>
              <a:rPr lang="en-US" sz="2000" dirty="0">
                <a:latin typeface="Baskerville Old Face" panose="02020602080505020303" pitchFamily="18" charset="0"/>
              </a:rPr>
              <a:t>: </a:t>
            </a:r>
            <a:r>
              <a:rPr lang="en-US" sz="2000" dirty="0" smtClean="0">
                <a:latin typeface="Baskerville Old Face" panose="02020602080505020303" pitchFamily="18" charset="0"/>
              </a:rPr>
              <a:t>Speedy resolution of  complaints, Maximum coverage</a:t>
            </a:r>
            <a:endParaRPr lang="en-US" sz="2000" dirty="0">
              <a:latin typeface="Baskerville Old Face" panose="02020602080505020303" pitchFamily="18" charset="0"/>
            </a:endParaRPr>
          </a:p>
          <a:p>
            <a:pPr algn="just"/>
            <a:r>
              <a:rPr lang="en-US" sz="2000" b="1" dirty="0">
                <a:latin typeface="Baskerville Old Face" panose="02020602080505020303" pitchFamily="18" charset="0"/>
              </a:rPr>
              <a:t>Coverage</a:t>
            </a:r>
            <a:r>
              <a:rPr lang="en-US" sz="2000" dirty="0">
                <a:latin typeface="Baskerville Old Face" panose="02020602080505020303" pitchFamily="18" charset="0"/>
              </a:rPr>
              <a:t>:</a:t>
            </a:r>
          </a:p>
          <a:p>
            <a:pPr lvl="1" algn="just"/>
            <a:r>
              <a:rPr lang="en-US" sz="1800" dirty="0">
                <a:latin typeface="Baskerville Old Face" panose="02020602080505020303" pitchFamily="18" charset="0"/>
              </a:rPr>
              <a:t>Initial phase: 36 districts</a:t>
            </a:r>
          </a:p>
          <a:p>
            <a:pPr lvl="1" algn="just"/>
            <a:r>
              <a:rPr lang="en-US" sz="1800" dirty="0">
                <a:latin typeface="Baskerville Old Face" panose="02020602080505020303" pitchFamily="18" charset="0"/>
              </a:rPr>
              <a:t>Current phase: Extended to 138 districts and 435 sub-divisions.</a:t>
            </a:r>
          </a:p>
          <a:p>
            <a:pPr algn="just"/>
            <a:r>
              <a:rPr lang="en-US" sz="2000" b="1" dirty="0" smtClean="0">
                <a:latin typeface="Baskerville Old Face" panose="02020602080505020303" pitchFamily="18" charset="0"/>
              </a:rPr>
              <a:t>Time </a:t>
            </a:r>
            <a:r>
              <a:rPr lang="en-US" sz="2000" b="1" dirty="0">
                <a:latin typeface="Baskerville Old Face" panose="02020602080505020303" pitchFamily="18" charset="0"/>
              </a:rPr>
              <a:t>Limit</a:t>
            </a:r>
            <a:r>
              <a:rPr lang="en-US" sz="2000" dirty="0">
                <a:latin typeface="Baskerville Old Face" panose="02020602080505020303" pitchFamily="18" charset="0"/>
              </a:rPr>
              <a:t>: 40 days for case disposal</a:t>
            </a:r>
          </a:p>
          <a:p>
            <a:pPr algn="just"/>
            <a:r>
              <a:rPr lang="en-US" sz="2000" b="1" dirty="0">
                <a:latin typeface="Baskerville Old Face" panose="02020602080505020303" pitchFamily="18" charset="0"/>
              </a:rPr>
              <a:t>Implementation</a:t>
            </a:r>
            <a:r>
              <a:rPr lang="en-US" sz="2000" dirty="0">
                <a:latin typeface="Baskerville Old Face" panose="02020602080505020303" pitchFamily="18" charset="0"/>
              </a:rPr>
              <a:t>: Focused on 23 districts, including remote areas like Hub and </a:t>
            </a:r>
            <a:r>
              <a:rPr lang="en-US" sz="2000" dirty="0" err="1">
                <a:latin typeface="Baskerville Old Face" panose="02020602080505020303" pitchFamily="18" charset="0"/>
              </a:rPr>
              <a:t>Lasbela</a:t>
            </a:r>
            <a:r>
              <a:rPr lang="en-US" sz="2000" dirty="0">
                <a:latin typeface="Baskerville Old Face" panose="02020602080505020303" pitchFamily="18" charset="0"/>
              </a:rPr>
              <a:t>.</a:t>
            </a:r>
          </a:p>
          <a:p>
            <a:pPr algn="ctr"/>
            <a:r>
              <a:rPr lang="en-US" sz="2400" dirty="0" smtClean="0">
                <a:latin typeface="Baskerville Old Face" panose="02020602080505020303" pitchFamily="18" charset="0"/>
              </a:rPr>
              <a:t>Till date WMS has </a:t>
            </a:r>
            <a:r>
              <a:rPr lang="en-US" sz="2400" b="1" u="sng" dirty="0" smtClean="0">
                <a:solidFill>
                  <a:srgbClr val="C00000"/>
                </a:solidFill>
                <a:latin typeface="Baskerville Old Face" panose="02020602080505020303" pitchFamily="18" charset="0"/>
              </a:rPr>
              <a:t>received and disposed 5226 complaints </a:t>
            </a:r>
            <a:r>
              <a:rPr lang="en-US" sz="2400" dirty="0" smtClean="0">
                <a:latin typeface="Baskerville Old Face" panose="02020602080505020303" pitchFamily="18" charset="0"/>
              </a:rPr>
              <a:t>in OCR</a:t>
            </a:r>
          </a:p>
          <a:p>
            <a:r>
              <a:rPr lang="en-US" sz="2400" b="1" dirty="0">
                <a:latin typeface="Baskerville Old Face" panose="02020602080505020303" pitchFamily="18" charset="0"/>
              </a:rPr>
              <a:t>Mechanism:</a:t>
            </a:r>
            <a:endParaRPr lang="en-US" sz="2400" dirty="0">
              <a:latin typeface="Baskerville Old Face" panose="02020602080505020303" pitchFamily="18" charset="0"/>
            </a:endParaRPr>
          </a:p>
          <a:p>
            <a:endParaRPr lang="en-US" sz="2400" dirty="0">
              <a:latin typeface="Baskerville Old Face" panose="02020602080505020303" pitchFamily="18" charset="0"/>
            </a:endParaRPr>
          </a:p>
        </p:txBody>
      </p:sp>
      <p:graphicFrame>
        <p:nvGraphicFramePr>
          <p:cNvPr id="6" name="Content Placeholder 5"/>
          <p:cNvGraphicFramePr>
            <a:graphicFrameLocks/>
          </p:cNvGraphicFramePr>
          <p:nvPr>
            <p:extLst>
              <p:ext uri="{D42A27DB-BD31-4B8C-83A1-F6EECF244321}">
                <p14:modId xmlns:p14="http://schemas.microsoft.com/office/powerpoint/2010/main" val="3246245928"/>
              </p:ext>
            </p:extLst>
          </p:nvPr>
        </p:nvGraphicFramePr>
        <p:xfrm>
          <a:off x="318655" y="3303037"/>
          <a:ext cx="11499272" cy="2733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1743FCFE-B314-1855-3783-122CBB7E8B6B}"/>
              </a:ext>
            </a:extLst>
          </p:cNvPr>
          <p:cNvPicPr>
            <a:picLocks noChangeAspect="1"/>
          </p:cNvPicPr>
          <p:nvPr/>
        </p:nvPicPr>
        <p:blipFill>
          <a:blip r:embed="rId8" cstate="print"/>
          <a:stretch>
            <a:fillRect/>
          </a:stretch>
        </p:blipFill>
        <p:spPr>
          <a:xfrm>
            <a:off x="11005163" y="0"/>
            <a:ext cx="1033246" cy="773388"/>
          </a:xfrm>
          <a:prstGeom prst="rect">
            <a:avLst/>
          </a:prstGeom>
        </p:spPr>
      </p:pic>
    </p:spTree>
    <p:extLst>
      <p:ext uri="{BB962C8B-B14F-4D97-AF65-F5344CB8AC3E}">
        <p14:creationId xmlns:p14="http://schemas.microsoft.com/office/powerpoint/2010/main" val="6095458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7927" y="0"/>
            <a:ext cx="10965873" cy="1103457"/>
          </a:xfrm>
        </p:spPr>
        <p:txBody>
          <a:bodyPr>
            <a:normAutofit/>
          </a:bodyPr>
          <a:lstStyle/>
          <a:p>
            <a:pPr algn="ctr"/>
            <a:r>
              <a:rPr lang="en-US" sz="3600" dirty="0" smtClean="0">
                <a:latin typeface="Baskerville Old Face" panose="02020602080505020303" pitchFamily="18" charset="0"/>
              </a:rPr>
              <a:t>	</a:t>
            </a:r>
            <a:r>
              <a:rPr lang="en-US" sz="2800" u="sng" dirty="0" smtClean="0">
                <a:latin typeface="Baskerville Old Face" panose="02020602080505020303" pitchFamily="18" charset="0"/>
              </a:rPr>
              <a:t>Informal Resolution of Disputes</a:t>
            </a:r>
            <a:endParaRPr lang="en-US" sz="2800" u="sng" dirty="0">
              <a:latin typeface="Baskerville Old Face" panose="02020602080505020303" pitchFamily="18" charset="0"/>
            </a:endParaRPr>
          </a:p>
        </p:txBody>
      </p:sp>
      <p:sp>
        <p:nvSpPr>
          <p:cNvPr id="5" name="Content Placeholder 4"/>
          <p:cNvSpPr>
            <a:spLocks noGrp="1"/>
          </p:cNvSpPr>
          <p:nvPr>
            <p:ph idx="1"/>
          </p:nvPr>
        </p:nvSpPr>
        <p:spPr>
          <a:xfrm>
            <a:off x="484909" y="872836"/>
            <a:ext cx="10868891" cy="5763491"/>
          </a:xfrm>
          <a:noFill/>
          <a:ln>
            <a:noFill/>
          </a:ln>
        </p:spPr>
        <p:style>
          <a:lnRef idx="0">
            <a:scrgbClr r="0" g="0" b="0"/>
          </a:lnRef>
          <a:fillRef idx="0">
            <a:scrgbClr r="0" g="0" b="0"/>
          </a:fillRef>
          <a:effectRef idx="0">
            <a:scrgbClr r="0" g="0" b="0"/>
          </a:effectRef>
          <a:fontRef idx="minor">
            <a:schemeClr val="accent6"/>
          </a:fontRef>
        </p:style>
        <p:txBody>
          <a:bodyPr>
            <a:noAutofit/>
          </a:bodyPr>
          <a:lstStyle/>
          <a:p>
            <a:pPr marL="0" indent="0" algn="just">
              <a:buNone/>
            </a:pPr>
            <a:r>
              <a:rPr lang="en-US" sz="2400" dirty="0">
                <a:solidFill>
                  <a:schemeClr val="tx1"/>
                </a:solidFill>
                <a:latin typeface="Baskerville Old Face" panose="02020602080505020303" pitchFamily="18" charset="0"/>
              </a:rPr>
              <a:t>The Informal Resolution of Disputes (IRD) </a:t>
            </a:r>
            <a:r>
              <a:rPr lang="en-US" sz="2400" dirty="0" smtClean="0">
                <a:solidFill>
                  <a:schemeClr val="tx1"/>
                </a:solidFill>
                <a:latin typeface="Baskerville Old Face" panose="02020602080505020303" pitchFamily="18" charset="0"/>
              </a:rPr>
              <a:t>mirrors </a:t>
            </a:r>
            <a:r>
              <a:rPr lang="en-US" sz="2400" dirty="0">
                <a:solidFill>
                  <a:schemeClr val="tx1"/>
                </a:solidFill>
                <a:latin typeface="Baskerville Old Face" panose="02020602080505020303" pitchFamily="18" charset="0"/>
              </a:rPr>
              <a:t>traditional Jirga/Panchayat </a:t>
            </a:r>
            <a:r>
              <a:rPr lang="en-US" sz="2400" dirty="0" smtClean="0">
                <a:solidFill>
                  <a:schemeClr val="tx1"/>
                </a:solidFill>
                <a:latin typeface="Baskerville Old Face" panose="02020602080505020303" pitchFamily="18" charset="0"/>
              </a:rPr>
              <a:t>systems to resolve complaints. </a:t>
            </a:r>
          </a:p>
          <a:p>
            <a:pPr marL="0" indent="0" algn="ctr">
              <a:buNone/>
            </a:pPr>
            <a:r>
              <a:rPr lang="en-US" sz="2000" b="1" u="sng" dirty="0" smtClean="0">
                <a:solidFill>
                  <a:schemeClr val="tx1"/>
                </a:solidFill>
                <a:latin typeface="Baskerville Old Face" panose="02020602080505020303" pitchFamily="18" charset="0"/>
              </a:rPr>
              <a:t>Procedure </a:t>
            </a:r>
            <a:r>
              <a:rPr lang="en-US" sz="2000" b="1" u="sng" dirty="0">
                <a:solidFill>
                  <a:schemeClr val="tx1"/>
                </a:solidFill>
                <a:latin typeface="Baskerville Old Face" panose="02020602080505020303" pitchFamily="18" charset="0"/>
              </a:rPr>
              <a:t>for Handling IRD Cases</a:t>
            </a:r>
          </a:p>
          <a:p>
            <a:pPr marL="0" indent="0" algn="just">
              <a:buNone/>
            </a:pPr>
            <a:endParaRPr lang="en-US" sz="1800" b="1" u="sng" dirty="0">
              <a:solidFill>
                <a:schemeClr val="tx1"/>
              </a:solidFill>
              <a:latin typeface="Baskerville Old Face" panose="02020602080505020303" pitchFamily="18" charset="0"/>
            </a:endParaRPr>
          </a:p>
        </p:txBody>
      </p:sp>
      <p:graphicFrame>
        <p:nvGraphicFramePr>
          <p:cNvPr id="6" name="Content Placeholder 7"/>
          <p:cNvGraphicFramePr>
            <a:graphicFrameLocks/>
          </p:cNvGraphicFramePr>
          <p:nvPr>
            <p:extLst>
              <p:ext uri="{D42A27DB-BD31-4B8C-83A1-F6EECF244321}">
                <p14:modId xmlns:p14="http://schemas.microsoft.com/office/powerpoint/2010/main" val="2151678284"/>
              </p:ext>
            </p:extLst>
          </p:nvPr>
        </p:nvGraphicFramePr>
        <p:xfrm>
          <a:off x="1127330" y="2237550"/>
          <a:ext cx="9487066" cy="4200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1743FCFE-B314-1855-3783-122CBB7E8B6B}"/>
              </a:ext>
            </a:extLst>
          </p:cNvPr>
          <p:cNvPicPr>
            <a:picLocks noChangeAspect="1"/>
          </p:cNvPicPr>
          <p:nvPr/>
        </p:nvPicPr>
        <p:blipFill>
          <a:blip r:embed="rId8" cstate="print"/>
          <a:stretch>
            <a:fillRect/>
          </a:stretch>
        </p:blipFill>
        <p:spPr>
          <a:xfrm>
            <a:off x="11158754" y="5971271"/>
            <a:ext cx="1033246" cy="773388"/>
          </a:xfrm>
          <a:prstGeom prst="rect">
            <a:avLst/>
          </a:prstGeom>
        </p:spPr>
      </p:pic>
    </p:spTree>
    <p:extLst>
      <p:ext uri="{BB962C8B-B14F-4D97-AF65-F5344CB8AC3E}">
        <p14:creationId xmlns:p14="http://schemas.microsoft.com/office/powerpoint/2010/main" val="10657702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280" y="378980"/>
            <a:ext cx="10370127" cy="590839"/>
          </a:xfrm>
        </p:spPr>
        <p:txBody>
          <a:bodyPr>
            <a:normAutofit/>
          </a:bodyPr>
          <a:lstStyle/>
          <a:p>
            <a:pPr algn="ctr"/>
            <a:r>
              <a:rPr lang="en-US" sz="3200" u="sng" dirty="0" smtClean="0">
                <a:latin typeface="Baskerville Old Face" panose="02020602080505020303" pitchFamily="18" charset="0"/>
              </a:rPr>
              <a:t>Special Initiatives taken by WMS to Improve Governance</a:t>
            </a:r>
            <a:endParaRPr lang="en-US" sz="3200" u="sng" dirty="0">
              <a:latin typeface="Baskerville Old Face" panose="02020602080505020303" pitchFamily="18" charset="0"/>
            </a:endParaRPr>
          </a:p>
        </p:txBody>
      </p:sp>
      <p:sp>
        <p:nvSpPr>
          <p:cNvPr id="5" name="Content Placeholder 4"/>
          <p:cNvSpPr>
            <a:spLocks noGrp="1"/>
          </p:cNvSpPr>
          <p:nvPr>
            <p:ph idx="1"/>
          </p:nvPr>
        </p:nvSpPr>
        <p:spPr>
          <a:xfrm>
            <a:off x="1046015" y="1051916"/>
            <a:ext cx="9870282" cy="5243376"/>
          </a:xfr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fontScale="92500" lnSpcReduction="10000"/>
          </a:bodyPr>
          <a:lstStyle/>
          <a:p>
            <a:pPr lvl="0"/>
            <a:endParaRPr lang="en-US" sz="2400" b="1" dirty="0" smtClean="0">
              <a:solidFill>
                <a:schemeClr val="tx1"/>
              </a:solidFill>
              <a:latin typeface="Baskerville Old Face" panose="02020602080505020303" pitchFamily="18" charset="0"/>
            </a:endParaRPr>
          </a:p>
          <a:p>
            <a:pPr lvl="0" algn="just"/>
            <a:r>
              <a:rPr lang="en-US" sz="2400" b="1" dirty="0">
                <a:solidFill>
                  <a:schemeClr val="tx1"/>
                </a:solidFill>
                <a:latin typeface="Baskerville Old Face" panose="02020602080505020303" pitchFamily="18" charset="0"/>
              </a:rPr>
              <a:t>International </a:t>
            </a:r>
            <a:r>
              <a:rPr lang="en-US" sz="2400" b="1" dirty="0" smtClean="0">
                <a:solidFill>
                  <a:schemeClr val="tx1"/>
                </a:solidFill>
                <a:latin typeface="Baskerville Old Face" panose="02020602080505020303" pitchFamily="18" charset="0"/>
              </a:rPr>
              <a:t>Linkages</a:t>
            </a:r>
            <a:r>
              <a:rPr lang="en-US" sz="2400" b="1" dirty="0">
                <a:solidFill>
                  <a:schemeClr val="tx1"/>
                </a:solidFill>
                <a:latin typeface="Baskerville Old Face" panose="02020602080505020303" pitchFamily="18" charset="0"/>
              </a:rPr>
              <a:t> </a:t>
            </a:r>
            <a:r>
              <a:rPr lang="en-US" sz="2400" b="1" dirty="0" smtClean="0">
                <a:solidFill>
                  <a:schemeClr val="tx1"/>
                </a:solidFill>
                <a:latin typeface="Baskerville Old Face" panose="02020602080505020303" pitchFamily="18" charset="0"/>
              </a:rPr>
              <a:t>(AOA/IOI/OICOA)</a:t>
            </a:r>
            <a:endParaRPr lang="en-US" sz="2400" b="1" dirty="0">
              <a:solidFill>
                <a:schemeClr val="tx1"/>
              </a:solidFill>
              <a:latin typeface="Baskerville Old Face" panose="02020602080505020303" pitchFamily="18" charset="0"/>
            </a:endParaRPr>
          </a:p>
          <a:p>
            <a:pPr marL="914400" lvl="1" indent="-457200" algn="just">
              <a:buFont typeface="+mj-lt"/>
              <a:buAutoNum type="alphaLcParenR"/>
            </a:pPr>
            <a:r>
              <a:rPr lang="en-US" sz="2000" dirty="0">
                <a:solidFill>
                  <a:schemeClr val="tx1"/>
                </a:solidFill>
                <a:latin typeface="Baskerville Old Face" panose="02020602080505020303" pitchFamily="18" charset="0"/>
              </a:rPr>
              <a:t>Wafaqi </a:t>
            </a:r>
            <a:r>
              <a:rPr lang="en-US" sz="2000" dirty="0" smtClean="0">
                <a:solidFill>
                  <a:schemeClr val="tx1"/>
                </a:solidFill>
                <a:latin typeface="Baskerville Old Face" panose="02020602080505020303" pitchFamily="18" charset="0"/>
              </a:rPr>
              <a:t>Mohtasib is presently President of Asian Ombudsman’s Association (AOA).</a:t>
            </a:r>
          </a:p>
          <a:p>
            <a:pPr marL="914400" lvl="1" indent="-457200" algn="just">
              <a:buFont typeface="+mj-lt"/>
              <a:buAutoNum type="alphaLcParenR"/>
            </a:pPr>
            <a:r>
              <a:rPr lang="en-US" sz="2000" dirty="0" smtClean="0">
                <a:solidFill>
                  <a:schemeClr val="tx1"/>
                </a:solidFill>
                <a:latin typeface="Baskerville Old Face" panose="02020602080505020303" pitchFamily="18" charset="0"/>
              </a:rPr>
              <a:t> </a:t>
            </a:r>
            <a:r>
              <a:rPr lang="en-US" sz="2000" dirty="0">
                <a:solidFill>
                  <a:schemeClr val="tx1"/>
                </a:solidFill>
                <a:latin typeface="Baskerville Old Face" panose="02020602080505020303" pitchFamily="18" charset="0"/>
              </a:rPr>
              <a:t>Wafaqi Mohtasib </a:t>
            </a:r>
            <a:r>
              <a:rPr lang="en-US" sz="2000" dirty="0" smtClean="0">
                <a:solidFill>
                  <a:schemeClr val="tx1"/>
                </a:solidFill>
                <a:latin typeface="Baskerville Old Face" panose="02020602080505020303" pitchFamily="18" charset="0"/>
              </a:rPr>
              <a:t>actively </a:t>
            </a:r>
            <a:r>
              <a:rPr lang="en-US" sz="2000" dirty="0">
                <a:solidFill>
                  <a:schemeClr val="tx1"/>
                </a:solidFill>
                <a:latin typeface="Baskerville Old Face" panose="02020602080505020303" pitchFamily="18" charset="0"/>
              </a:rPr>
              <a:t>participates in </a:t>
            </a:r>
            <a:r>
              <a:rPr lang="en-US" sz="2000" dirty="0" smtClean="0">
                <a:solidFill>
                  <a:schemeClr val="tx1"/>
                </a:solidFill>
                <a:latin typeface="Baskerville Old Face" panose="02020602080505020303" pitchFamily="18" charset="0"/>
              </a:rPr>
              <a:t>International Ombudsman Institute (IOI) and OIC Ombudsmen Association</a:t>
            </a:r>
            <a:r>
              <a:rPr lang="en-US" sz="2000" dirty="0">
                <a:solidFill>
                  <a:schemeClr val="tx1"/>
                </a:solidFill>
                <a:latin typeface="Baskerville Old Face" panose="02020602080505020303" pitchFamily="18" charset="0"/>
              </a:rPr>
              <a:t> </a:t>
            </a:r>
            <a:r>
              <a:rPr lang="en-US" sz="2000" dirty="0" smtClean="0">
                <a:solidFill>
                  <a:schemeClr val="tx1"/>
                </a:solidFill>
                <a:latin typeface="Baskerville Old Face" panose="02020602080505020303" pitchFamily="18" charset="0"/>
              </a:rPr>
              <a:t>(OICOA)</a:t>
            </a:r>
            <a:endParaRPr lang="en-US" sz="2000" dirty="0">
              <a:solidFill>
                <a:schemeClr val="tx1"/>
              </a:solidFill>
              <a:latin typeface="Baskerville Old Face" panose="02020602080505020303" pitchFamily="18" charset="0"/>
            </a:endParaRPr>
          </a:p>
          <a:p>
            <a:pPr marL="914400" lvl="1" indent="-457200" algn="just">
              <a:buFont typeface="+mj-lt"/>
              <a:buAutoNum type="alphaLcParenR"/>
            </a:pPr>
            <a:r>
              <a:rPr lang="en-US" sz="2000" dirty="0">
                <a:solidFill>
                  <a:schemeClr val="tx1"/>
                </a:solidFill>
                <a:latin typeface="Baskerville Old Face" panose="02020602080505020303" pitchFamily="18" charset="0"/>
              </a:rPr>
              <a:t>Highlight Pakistan's commitment to promoting good governance, the rule of law, and human rights.</a:t>
            </a:r>
          </a:p>
          <a:p>
            <a:pPr lvl="0"/>
            <a:r>
              <a:rPr lang="en-US" sz="2400" b="1" dirty="0" smtClean="0">
                <a:solidFill>
                  <a:schemeClr val="tx1"/>
                </a:solidFill>
                <a:latin typeface="Baskerville Old Face" panose="02020602080505020303" pitchFamily="18" charset="0"/>
              </a:rPr>
              <a:t>Promotion </a:t>
            </a:r>
            <a:r>
              <a:rPr lang="en-US" sz="2400" b="1" dirty="0">
                <a:solidFill>
                  <a:schemeClr val="tx1"/>
                </a:solidFill>
                <a:latin typeface="Baskerville Old Face" panose="02020602080505020303" pitchFamily="18" charset="0"/>
              </a:rPr>
              <a:t>and Protection of Child Rights :</a:t>
            </a:r>
            <a:endParaRPr lang="en-US" sz="2400" dirty="0">
              <a:solidFill>
                <a:schemeClr val="tx1"/>
              </a:solidFill>
              <a:latin typeface="Baskerville Old Face" panose="02020602080505020303" pitchFamily="18" charset="0"/>
            </a:endParaRPr>
          </a:p>
          <a:p>
            <a:pPr marL="914400" lvl="1" indent="-457200">
              <a:buFont typeface="+mj-lt"/>
              <a:buAutoNum type="alphaLcParenR"/>
            </a:pPr>
            <a:r>
              <a:rPr lang="en-US" sz="2000" dirty="0" err="1">
                <a:solidFill>
                  <a:schemeClr val="tx1"/>
                </a:solidFill>
                <a:latin typeface="Baskerville Old Face" panose="02020602080505020303" pitchFamily="18" charset="0"/>
              </a:rPr>
              <a:t>Zainab</a:t>
            </a:r>
            <a:r>
              <a:rPr lang="en-US" sz="2000" dirty="0">
                <a:solidFill>
                  <a:schemeClr val="tx1"/>
                </a:solidFill>
                <a:latin typeface="Baskerville Old Face" panose="02020602080505020303" pitchFamily="18" charset="0"/>
              </a:rPr>
              <a:t> Alert </a:t>
            </a:r>
            <a:r>
              <a:rPr lang="en-US" sz="2000" dirty="0" smtClean="0">
                <a:solidFill>
                  <a:schemeClr val="tx1"/>
                </a:solidFill>
                <a:latin typeface="Baskerville Old Face" panose="02020602080505020303" pitchFamily="18" charset="0"/>
              </a:rPr>
              <a:t>Response &amp; Recovery Act (ZARA) </a:t>
            </a:r>
            <a:r>
              <a:rPr lang="en-US" sz="2000" dirty="0">
                <a:solidFill>
                  <a:schemeClr val="tx1"/>
                </a:solidFill>
                <a:latin typeface="Baskerville Old Face" panose="02020602080505020303" pitchFamily="18" charset="0"/>
              </a:rPr>
              <a:t>, </a:t>
            </a:r>
          </a:p>
          <a:p>
            <a:pPr marL="914400" lvl="1" indent="-457200">
              <a:buFont typeface="+mj-lt"/>
              <a:buAutoNum type="alphaLcParenR"/>
            </a:pPr>
            <a:r>
              <a:rPr lang="en-US" sz="2000" dirty="0" smtClean="0">
                <a:solidFill>
                  <a:schemeClr val="tx1"/>
                </a:solidFill>
                <a:latin typeface="Baskerville Old Face" panose="02020602080505020303" pitchFamily="18" charset="0"/>
              </a:rPr>
              <a:t>Prevention of Cybercrimes Act, 2016 and </a:t>
            </a:r>
            <a:r>
              <a:rPr lang="en-GB" sz="2000" dirty="0">
                <a:solidFill>
                  <a:schemeClr val="tx1"/>
                </a:solidFill>
                <a:latin typeface="Times New Roman" panose="02020603050405020304" pitchFamily="18" charset="0"/>
                <a:cs typeface="Times New Roman" panose="02020603050405020304" pitchFamily="18" charset="0"/>
              </a:rPr>
              <a:t>Prevention of Electronic Crimes (Amendment) Act, 2023</a:t>
            </a:r>
            <a:r>
              <a:rPr lang="en-GB" sz="2000" dirty="0" smtClean="0"/>
              <a:t>.</a:t>
            </a:r>
            <a:endParaRPr lang="en-US" sz="2000" dirty="0">
              <a:solidFill>
                <a:schemeClr val="tx1"/>
              </a:solidFill>
              <a:latin typeface="Baskerville Old Face" panose="02020602080505020303" pitchFamily="18" charset="0"/>
            </a:endParaRPr>
          </a:p>
          <a:p>
            <a:pPr marL="914400" lvl="1" indent="-457200">
              <a:buFont typeface="+mj-lt"/>
              <a:buAutoNum type="alphaLcParenR"/>
            </a:pPr>
            <a:r>
              <a:rPr lang="en-US" sz="2000" dirty="0">
                <a:solidFill>
                  <a:schemeClr val="tx1"/>
                </a:solidFill>
                <a:latin typeface="Baskerville Old Face" panose="02020602080505020303" pitchFamily="18" charset="0"/>
              </a:rPr>
              <a:t>I</a:t>
            </a:r>
            <a:r>
              <a:rPr lang="en-US" sz="2000" dirty="0" smtClean="0">
                <a:solidFill>
                  <a:schemeClr val="tx1"/>
                </a:solidFill>
                <a:latin typeface="Baskerville Old Face" panose="02020602080505020303" pitchFamily="18" charset="0"/>
              </a:rPr>
              <a:t>mplementation </a:t>
            </a:r>
            <a:r>
              <a:rPr lang="en-US" sz="2000" dirty="0">
                <a:solidFill>
                  <a:schemeClr val="tx1"/>
                </a:solidFill>
                <a:latin typeface="Baskerville Old Face" panose="02020602080505020303" pitchFamily="18" charset="0"/>
              </a:rPr>
              <a:t>of </a:t>
            </a:r>
            <a:r>
              <a:rPr lang="en-US" sz="2000" dirty="0" smtClean="0">
                <a:solidFill>
                  <a:schemeClr val="tx1"/>
                </a:solidFill>
                <a:latin typeface="Baskerville Old Face" panose="02020602080505020303" pitchFamily="18" charset="0"/>
              </a:rPr>
              <a:t>WMS recommendations of the WMS Study Report on Street  Children </a:t>
            </a:r>
            <a:r>
              <a:rPr lang="en-US" sz="2000" dirty="0">
                <a:solidFill>
                  <a:schemeClr val="tx1"/>
                </a:solidFill>
                <a:latin typeface="Baskerville Old Face" panose="02020602080505020303" pitchFamily="18" charset="0"/>
              </a:rPr>
              <a:t>in </a:t>
            </a:r>
            <a:r>
              <a:rPr lang="en-US" sz="2000" dirty="0" smtClean="0">
                <a:solidFill>
                  <a:schemeClr val="tx1"/>
                </a:solidFill>
                <a:latin typeface="Baskerville Old Face" panose="02020602080505020303" pitchFamily="18" charset="0"/>
              </a:rPr>
              <a:t>IC</a:t>
            </a:r>
            <a:r>
              <a:rPr lang="en-US" sz="2000" dirty="0">
                <a:solidFill>
                  <a:schemeClr val="tx1"/>
                </a:solidFill>
                <a:latin typeface="Baskerville Old Face" panose="02020602080505020303" pitchFamily="18" charset="0"/>
              </a:rPr>
              <a:t>T</a:t>
            </a:r>
            <a:r>
              <a:rPr lang="en-US" sz="2000" dirty="0" smtClean="0">
                <a:solidFill>
                  <a:schemeClr val="tx1"/>
                </a:solidFill>
                <a:latin typeface="Baskerville Old Face" panose="02020602080505020303" pitchFamily="18" charset="0"/>
              </a:rPr>
              <a:t>.</a:t>
            </a:r>
            <a:endParaRPr lang="en-US" sz="2000" dirty="0">
              <a:solidFill>
                <a:schemeClr val="tx1"/>
              </a:solidFill>
              <a:latin typeface="Baskerville Old Face" panose="02020602080505020303" pitchFamily="18" charset="0"/>
            </a:endParaRPr>
          </a:p>
          <a:p>
            <a:r>
              <a:rPr lang="en-US" sz="2400" b="1" dirty="0">
                <a:solidFill>
                  <a:schemeClr val="tx1"/>
                </a:solidFill>
                <a:latin typeface="Baskerville Old Face" panose="02020602080505020303" pitchFamily="18" charset="0"/>
              </a:rPr>
              <a:t>Overseas Pakistanis: </a:t>
            </a:r>
          </a:p>
          <a:p>
            <a:pPr marL="971550" lvl="1" indent="-514350" algn="just">
              <a:buFont typeface="+mj-lt"/>
              <a:buAutoNum type="alphaLcParenR"/>
            </a:pPr>
            <a:r>
              <a:rPr lang="en-US" dirty="0">
                <a:solidFill>
                  <a:schemeClr val="tx1"/>
                </a:solidFill>
                <a:latin typeface="Baskerville Old Face" panose="02020602080505020303" pitchFamily="18" charset="0"/>
              </a:rPr>
              <a:t>Grievance Commissioner collaborates with </a:t>
            </a:r>
            <a:r>
              <a:rPr lang="en-US" dirty="0" smtClean="0">
                <a:solidFill>
                  <a:schemeClr val="tx1"/>
                </a:solidFill>
                <a:latin typeface="Baskerville Old Face" panose="02020602080505020303" pitchFamily="18" charset="0"/>
              </a:rPr>
              <a:t>Agencies </a:t>
            </a:r>
            <a:r>
              <a:rPr lang="en-US" dirty="0">
                <a:solidFill>
                  <a:schemeClr val="tx1"/>
                </a:solidFill>
                <a:latin typeface="Baskerville Old Face" panose="02020602080505020303" pitchFamily="18" charset="0"/>
              </a:rPr>
              <a:t>and </a:t>
            </a:r>
            <a:r>
              <a:rPr lang="en-US" dirty="0" smtClean="0">
                <a:solidFill>
                  <a:schemeClr val="tx1"/>
                </a:solidFill>
                <a:latin typeface="Baskerville Old Face" panose="02020602080505020303" pitchFamily="18" charset="0"/>
              </a:rPr>
              <a:t>oversees. One </a:t>
            </a:r>
            <a:r>
              <a:rPr lang="en-US" dirty="0">
                <a:solidFill>
                  <a:schemeClr val="tx1"/>
                </a:solidFill>
                <a:latin typeface="Baskerville Old Face" panose="02020602080505020303" pitchFamily="18" charset="0"/>
              </a:rPr>
              <a:t>Window Facilitation Desks at International airports, support for the </a:t>
            </a:r>
            <a:r>
              <a:rPr lang="en-US" dirty="0" smtClean="0">
                <a:solidFill>
                  <a:schemeClr val="tx1"/>
                </a:solidFill>
                <a:latin typeface="Baskerville Old Face" panose="02020602080505020303" pitchFamily="18" charset="0"/>
              </a:rPr>
              <a:t>diaspora.</a:t>
            </a:r>
            <a:endParaRPr lang="en-US" dirty="0">
              <a:solidFill>
                <a:schemeClr val="tx1"/>
              </a:solidFill>
              <a:latin typeface="Baskerville Old Face" panose="02020602080505020303" pitchFamily="18" charset="0"/>
            </a:endParaRPr>
          </a:p>
          <a:p>
            <a:pPr marL="457200" lvl="1" indent="0" algn="just">
              <a:buNone/>
            </a:pPr>
            <a:endParaRPr lang="en-US" dirty="0">
              <a:latin typeface="Baskerville Old Face" panose="02020602080505020303" pitchFamily="18" charset="0"/>
            </a:endParaRPr>
          </a:p>
          <a:p>
            <a:endParaRPr lang="en-US" dirty="0"/>
          </a:p>
        </p:txBody>
      </p:sp>
      <p:sp>
        <p:nvSpPr>
          <p:cNvPr id="6" name="Rectangle 5">
            <a:extLst>
              <a:ext uri="{FF2B5EF4-FFF2-40B4-BE49-F238E27FC236}">
                <a16:creationId xmlns:a16="http://schemas.microsoft.com/office/drawing/2014/main" id="{DE2055AA-7975-F8C6-1A70-9E73D37C70DB}"/>
              </a:ext>
            </a:extLst>
          </p:cNvPr>
          <p:cNvSpPr/>
          <p:nvPr/>
        </p:nvSpPr>
        <p:spPr>
          <a:xfrm>
            <a:off x="0" y="0"/>
            <a:ext cx="810492" cy="8102851"/>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sz="1200"/>
          </a:p>
        </p:txBody>
      </p:sp>
      <p:pic>
        <p:nvPicPr>
          <p:cNvPr id="7" name="Picture 6">
            <a:extLst>
              <a:ext uri="{FF2B5EF4-FFF2-40B4-BE49-F238E27FC236}">
                <a16:creationId xmlns:a16="http://schemas.microsoft.com/office/drawing/2014/main" id="{1743FCFE-B314-1855-3783-122CBB7E8B6B}"/>
              </a:ext>
            </a:extLst>
          </p:cNvPr>
          <p:cNvPicPr>
            <a:picLocks noChangeAspect="1"/>
          </p:cNvPicPr>
          <p:nvPr/>
        </p:nvPicPr>
        <p:blipFill>
          <a:blip r:embed="rId2" cstate="print"/>
          <a:stretch>
            <a:fillRect/>
          </a:stretch>
        </p:blipFill>
        <p:spPr>
          <a:xfrm>
            <a:off x="10916297" y="5956757"/>
            <a:ext cx="1033246" cy="773388"/>
          </a:xfrm>
          <a:prstGeom prst="rect">
            <a:avLst/>
          </a:prstGeom>
        </p:spPr>
      </p:pic>
    </p:spTree>
    <p:extLst>
      <p:ext uri="{BB962C8B-B14F-4D97-AF65-F5344CB8AC3E}">
        <p14:creationId xmlns:p14="http://schemas.microsoft.com/office/powerpoint/2010/main" val="20707825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2619" y="748146"/>
            <a:ext cx="10986654" cy="5846618"/>
          </a:xfrm>
        </p:spPr>
        <p:txBody>
          <a:bodyPr>
            <a:normAutofit/>
          </a:bodyPr>
          <a:lstStyle/>
          <a:p>
            <a:pPr marL="0" indent="0" algn="just" fontAlgn="base">
              <a:buNone/>
            </a:pPr>
            <a:endParaRPr lang="en-US" dirty="0" smtClean="0">
              <a:latin typeface="Baskerville Old Face" panose="02020602080505020303" pitchFamily="18" charset="0"/>
            </a:endParaRPr>
          </a:p>
          <a:p>
            <a:pPr algn="just" fontAlgn="base"/>
            <a:r>
              <a:rPr lang="en-US" dirty="0" smtClean="0">
                <a:latin typeface="Baskerville Old Face" panose="02020602080505020303" pitchFamily="18" charset="0"/>
              </a:rPr>
              <a:t>Working in line with </a:t>
            </a:r>
            <a:r>
              <a:rPr lang="en-US" u="sng" dirty="0" smtClean="0">
                <a:latin typeface="Baskerville Old Face" panose="02020602080505020303" pitchFamily="18" charset="0"/>
              </a:rPr>
              <a:t>Goal 16 of  United Nations’ SDGS</a:t>
            </a:r>
            <a:r>
              <a:rPr lang="en-US" dirty="0" smtClean="0">
                <a:latin typeface="Baskerville Old Face" panose="02020602080505020303" pitchFamily="18" charset="0"/>
              </a:rPr>
              <a:t> to promote </a:t>
            </a:r>
            <a:r>
              <a:rPr lang="en-US" dirty="0">
                <a:latin typeface="Baskerville Old Face" panose="02020602080505020303" pitchFamily="18" charset="0"/>
              </a:rPr>
              <a:t>peaceful and inclusive societies for sustainable development, </a:t>
            </a:r>
            <a:r>
              <a:rPr lang="en-US" dirty="0">
                <a:solidFill>
                  <a:srgbClr val="C00000"/>
                </a:solidFill>
                <a:latin typeface="Baskerville Old Face" panose="02020602080505020303" pitchFamily="18" charset="0"/>
              </a:rPr>
              <a:t>provide access to justice for all and build effective, accountable </a:t>
            </a:r>
            <a:r>
              <a:rPr lang="en-US" dirty="0">
                <a:latin typeface="Baskerville Old Face" panose="02020602080505020303" pitchFamily="18" charset="0"/>
              </a:rPr>
              <a:t>and inclusive institutions at all levels</a:t>
            </a:r>
            <a:r>
              <a:rPr lang="en-US" dirty="0" smtClean="0">
                <a:latin typeface="Baskerville Old Face" panose="02020602080505020303" pitchFamily="18" charset="0"/>
              </a:rPr>
              <a:t>.</a:t>
            </a:r>
          </a:p>
          <a:p>
            <a:pPr algn="just" fontAlgn="base"/>
            <a:r>
              <a:rPr lang="en-US" dirty="0" smtClean="0">
                <a:latin typeface="Baskerville Old Face" panose="02020602080505020303" pitchFamily="18" charset="0"/>
              </a:rPr>
              <a:t>Data leverage is essential to improve service delivery, accountability, good governance, access to justice and effective redressal of grievances to meet the needs of justice  for everyone as required under the principles of policy as enshrined in the Constitution.</a:t>
            </a:r>
          </a:p>
          <a:p>
            <a:pPr algn="just" fontAlgn="base"/>
            <a:r>
              <a:rPr lang="en-US" dirty="0" smtClean="0">
                <a:latin typeface="Baskerville Old Face" panose="02020602080505020303" pitchFamily="18" charset="0"/>
              </a:rPr>
              <a:t>Wafaqi Mohtasib helps  </a:t>
            </a:r>
            <a:r>
              <a:rPr lang="en-US" dirty="0">
                <a:latin typeface="Baskerville Old Face" panose="02020602080505020303" pitchFamily="18" charset="0"/>
              </a:rPr>
              <a:t>the  judicial system by addressing administrative accountability issues to reduce </a:t>
            </a:r>
            <a:r>
              <a:rPr lang="en-US" dirty="0" smtClean="0">
                <a:latin typeface="Baskerville Old Face" panose="02020602080505020303" pitchFamily="18" charset="0"/>
              </a:rPr>
              <a:t>the burden of cases. </a:t>
            </a:r>
          </a:p>
          <a:p>
            <a:pPr marL="3657600" lvl="8" indent="0" algn="just" fontAlgn="base">
              <a:buNone/>
            </a:pPr>
            <a:r>
              <a:rPr lang="en-US" dirty="0" smtClean="0">
                <a:latin typeface="Baskerville Old Face" panose="02020602080505020303" pitchFamily="18" charset="0"/>
              </a:rPr>
              <a:t>					</a:t>
            </a:r>
            <a:endParaRPr lang="en-US" sz="1400" dirty="0" smtClean="0">
              <a:latin typeface="Baskerville Old Face" panose="02020602080505020303" pitchFamily="18" charset="0"/>
            </a:endParaRPr>
          </a:p>
          <a:p>
            <a:pPr marL="0" indent="0" algn="just" fontAlgn="base">
              <a:buNone/>
            </a:pPr>
            <a:endParaRPr lang="en-US" sz="2400" b="1" dirty="0">
              <a:latin typeface="Baskerville Old Face" panose="02020602080505020303" pitchFamily="18" charset="0"/>
            </a:endParaRPr>
          </a:p>
        </p:txBody>
      </p:sp>
      <p:sp>
        <p:nvSpPr>
          <p:cNvPr id="7" name="TextBox 6">
            <a:extLst>
              <a:ext uri="{FF2B5EF4-FFF2-40B4-BE49-F238E27FC236}">
                <a16:creationId xmlns:a16="http://schemas.microsoft.com/office/drawing/2014/main" id="{1DDAA209-D6DE-4E24-AA82-F5F3B27F3577}"/>
              </a:ext>
            </a:extLst>
          </p:cNvPr>
          <p:cNvSpPr txBox="1"/>
          <p:nvPr/>
        </p:nvSpPr>
        <p:spPr>
          <a:xfrm>
            <a:off x="0" y="486536"/>
            <a:ext cx="12192000" cy="523220"/>
          </a:xfrm>
          <a:prstGeom prst="rect">
            <a:avLst/>
          </a:prstGeom>
          <a:solidFill>
            <a:schemeClr val="accent6">
              <a:lumMod val="50000"/>
            </a:schemeClr>
          </a:solidFill>
          <a:ln>
            <a:solidFill>
              <a:schemeClr val="accent1">
                <a:lumMod val="50000"/>
              </a:schemeClr>
            </a:solidFill>
          </a:ln>
        </p:spPr>
        <p:txBody>
          <a:bodyPr wrap="square" rtlCol="0">
            <a:spAutoFit/>
          </a:bodyPr>
          <a:lstStyle/>
          <a:p>
            <a:pPr algn="ctr"/>
            <a:r>
              <a:rPr lang="en-US" sz="2800" dirty="0" smtClean="0">
                <a:solidFill>
                  <a:schemeClr val="bg1"/>
                </a:solidFill>
                <a:latin typeface="Book Antiqua" panose="02040602050305030304" pitchFamily="18" charset="0"/>
              </a:rPr>
              <a:t>CONCLUSION</a:t>
            </a:r>
            <a:endParaRPr lang="x-none" sz="2800" dirty="0">
              <a:solidFill>
                <a:schemeClr val="bg1"/>
              </a:solidFill>
              <a:latin typeface="Book Antiqua" panose="02040602050305030304" pitchFamily="18" charset="0"/>
            </a:endParaRPr>
          </a:p>
        </p:txBody>
      </p:sp>
      <p:pic>
        <p:nvPicPr>
          <p:cNvPr id="10" name="Picture 9">
            <a:extLst>
              <a:ext uri="{FF2B5EF4-FFF2-40B4-BE49-F238E27FC236}">
                <a16:creationId xmlns:a16="http://schemas.microsoft.com/office/drawing/2014/main" id="{1743FCFE-B314-1855-3783-122CBB7E8B6B}"/>
              </a:ext>
            </a:extLst>
          </p:cNvPr>
          <p:cNvPicPr>
            <a:picLocks noChangeAspect="1"/>
          </p:cNvPicPr>
          <p:nvPr/>
        </p:nvPicPr>
        <p:blipFill>
          <a:blip r:embed="rId2" cstate="print"/>
          <a:stretch>
            <a:fillRect/>
          </a:stretch>
        </p:blipFill>
        <p:spPr>
          <a:xfrm>
            <a:off x="10982650" y="5970805"/>
            <a:ext cx="1033246" cy="773388"/>
          </a:xfrm>
          <a:prstGeom prst="rect">
            <a:avLst/>
          </a:prstGeom>
        </p:spPr>
      </p:pic>
    </p:spTree>
    <p:extLst>
      <p:ext uri="{BB962C8B-B14F-4D97-AF65-F5344CB8AC3E}">
        <p14:creationId xmlns:p14="http://schemas.microsoft.com/office/powerpoint/2010/main" val="21860334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60218" y="365125"/>
            <a:ext cx="11263746" cy="1061893"/>
          </a:xfrm>
        </p:spPr>
        <p:txBody>
          <a:bodyPr>
            <a:noAutofit/>
          </a:bodyPr>
          <a:lstStyle/>
          <a:p>
            <a:r>
              <a:rPr lang="en-US" sz="1800" b="1" dirty="0">
                <a:latin typeface="Baskerville Old Face" panose="02020602080505020303" pitchFamily="18" charset="0"/>
              </a:rPr>
              <a:t/>
            </a:r>
            <a:br>
              <a:rPr lang="en-US" sz="1800" b="1" dirty="0">
                <a:latin typeface="Baskerville Old Face" panose="02020602080505020303" pitchFamily="18" charset="0"/>
              </a:rPr>
            </a:br>
            <a:r>
              <a:rPr lang="en-US" sz="1800" b="1" dirty="0">
                <a:latin typeface="Baskerville Old Face" panose="02020602080505020303" pitchFamily="18" charset="0"/>
              </a:rPr>
              <a:t/>
            </a:r>
            <a:br>
              <a:rPr lang="en-US" sz="1800" b="1" dirty="0">
                <a:latin typeface="Baskerville Old Face" panose="02020602080505020303" pitchFamily="18" charset="0"/>
              </a:rPr>
            </a:br>
            <a:endParaRPr lang="en-US" sz="18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609914087"/>
              </p:ext>
            </p:extLst>
          </p:nvPr>
        </p:nvGraphicFramePr>
        <p:xfrm>
          <a:off x="1640114" y="972458"/>
          <a:ext cx="10290629" cy="5442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743FCFE-B314-1855-3783-122CBB7E8B6B}"/>
              </a:ext>
            </a:extLst>
          </p:cNvPr>
          <p:cNvPicPr>
            <a:picLocks noChangeAspect="1"/>
          </p:cNvPicPr>
          <p:nvPr/>
        </p:nvPicPr>
        <p:blipFill>
          <a:blip r:embed="rId7" cstate="print"/>
          <a:stretch>
            <a:fillRect/>
          </a:stretch>
        </p:blipFill>
        <p:spPr>
          <a:xfrm>
            <a:off x="11107341" y="6017030"/>
            <a:ext cx="1033246" cy="773388"/>
          </a:xfrm>
          <a:prstGeom prst="rect">
            <a:avLst/>
          </a:prstGeom>
        </p:spPr>
      </p:pic>
      <p:sp>
        <p:nvSpPr>
          <p:cNvPr id="5" name="TextBox 4">
            <a:extLst>
              <a:ext uri="{FF2B5EF4-FFF2-40B4-BE49-F238E27FC236}">
                <a16:creationId xmlns:a16="http://schemas.microsoft.com/office/drawing/2014/main" id="{1DDAA209-D6DE-4E24-AA82-F5F3B27F3577}"/>
              </a:ext>
            </a:extLst>
          </p:cNvPr>
          <p:cNvSpPr txBox="1"/>
          <p:nvPr/>
        </p:nvSpPr>
        <p:spPr>
          <a:xfrm rot="16200000">
            <a:off x="-2738604" y="2857312"/>
            <a:ext cx="6237843" cy="523220"/>
          </a:xfrm>
          <a:prstGeom prst="rect">
            <a:avLst/>
          </a:prstGeom>
          <a:solidFill>
            <a:schemeClr val="accent6">
              <a:lumMod val="50000"/>
            </a:schemeClr>
          </a:solidFill>
          <a:ln>
            <a:solidFill>
              <a:schemeClr val="accent6">
                <a:lumMod val="50000"/>
              </a:schemeClr>
            </a:solidFill>
          </a:ln>
        </p:spPr>
        <p:txBody>
          <a:bodyPr wrap="square" rtlCol="0">
            <a:spAutoFit/>
          </a:bodyPr>
          <a:lstStyle/>
          <a:p>
            <a:pPr algn="ctr"/>
            <a:endParaRPr lang="x-none" sz="2800" dirty="0">
              <a:solidFill>
                <a:schemeClr val="bg1"/>
              </a:solidFill>
              <a:latin typeface="Book Antiqua" panose="02040602050305030304" pitchFamily="18" charset="0"/>
            </a:endParaRPr>
          </a:p>
        </p:txBody>
      </p:sp>
      <p:sp>
        <p:nvSpPr>
          <p:cNvPr id="2" name="Rectangle 1"/>
          <p:cNvSpPr/>
          <p:nvPr/>
        </p:nvSpPr>
        <p:spPr>
          <a:xfrm>
            <a:off x="641928" y="365125"/>
            <a:ext cx="3204358" cy="433161"/>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Baskerville Old Face" panose="02020602080505020303" pitchFamily="18" charset="0"/>
              </a:rPr>
              <a:t>Cont’d</a:t>
            </a:r>
            <a:endParaRPr lang="en-US" sz="2800" b="1" dirty="0">
              <a:latin typeface="Baskerville Old Face" panose="02020602080505020303" pitchFamily="18" charset="0"/>
            </a:endParaRPr>
          </a:p>
        </p:txBody>
      </p:sp>
    </p:spTree>
    <p:extLst>
      <p:ext uri="{BB962C8B-B14F-4D97-AF65-F5344CB8AC3E}">
        <p14:creationId xmlns:p14="http://schemas.microsoft.com/office/powerpoint/2010/main" val="9479003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881784"/>
          </a:xfrm>
        </p:spPr>
        <p:txBody>
          <a:bodyPr>
            <a:normAutofit/>
          </a:bodyPr>
          <a:lstStyle/>
          <a:p>
            <a:pPr algn="ctr"/>
            <a:r>
              <a:rPr lang="en-US" sz="2800" b="1" u="sng" dirty="0" smtClean="0">
                <a:latin typeface="Baskerville Old Face" panose="02020602080505020303" pitchFamily="18" charset="0"/>
              </a:rPr>
              <a:t>Significance of WMS Data Management</a:t>
            </a:r>
            <a:endParaRPr lang="en-US" sz="2800" b="1" u="sng" dirty="0">
              <a:latin typeface="Baskerville Old Face" panose="02020602080505020303" pitchFamily="18" charset="0"/>
            </a:endParaRPr>
          </a:p>
        </p:txBody>
      </p:sp>
      <p:sp>
        <p:nvSpPr>
          <p:cNvPr id="5" name="Content Placeholder 4"/>
          <p:cNvSpPr>
            <a:spLocks noGrp="1"/>
          </p:cNvSpPr>
          <p:nvPr>
            <p:ph idx="1"/>
          </p:nvPr>
        </p:nvSpPr>
        <p:spPr>
          <a:xfrm>
            <a:off x="838200" y="1413164"/>
            <a:ext cx="7420429" cy="4763799"/>
          </a:xfrm>
        </p:spPr>
        <p:txBody>
          <a:bodyPr>
            <a:normAutofit fontScale="92500"/>
          </a:bodyPr>
          <a:lstStyle/>
          <a:p>
            <a:pPr algn="just"/>
            <a:r>
              <a:rPr lang="en-US" dirty="0" smtClean="0">
                <a:latin typeface="Baskerville Old Face" panose="02020602080505020303" pitchFamily="18" charset="0"/>
              </a:rPr>
              <a:t>WMS data can help Government for statistical data analysis, to measure the magnitude of governance and identify the systemic issues</a:t>
            </a:r>
          </a:p>
          <a:p>
            <a:pPr algn="just"/>
            <a:r>
              <a:rPr lang="en-US" dirty="0" smtClean="0">
                <a:latin typeface="Baskerville Old Face" panose="02020602080505020303" pitchFamily="18" charset="0"/>
              </a:rPr>
              <a:t>Use data </a:t>
            </a:r>
            <a:r>
              <a:rPr lang="en-US" dirty="0">
                <a:latin typeface="Baskerville Old Face" panose="02020602080505020303" pitchFamily="18" charset="0"/>
              </a:rPr>
              <a:t>insights to advocate </a:t>
            </a:r>
            <a:r>
              <a:rPr lang="en-US" dirty="0" smtClean="0">
                <a:latin typeface="Baskerville Old Face" panose="02020602080505020303" pitchFamily="18" charset="0"/>
              </a:rPr>
              <a:t>policy changes, address </a:t>
            </a:r>
            <a:r>
              <a:rPr lang="en-US" dirty="0">
                <a:latin typeface="Baskerville Old Face" panose="02020602080505020303" pitchFamily="18" charset="0"/>
              </a:rPr>
              <a:t>identified gaps and improve </a:t>
            </a:r>
            <a:r>
              <a:rPr lang="en-US" dirty="0" smtClean="0">
                <a:latin typeface="Baskerville Old Face" panose="02020602080505020303" pitchFamily="18" charset="0"/>
              </a:rPr>
              <a:t>service </a:t>
            </a:r>
            <a:r>
              <a:rPr lang="en-US" dirty="0">
                <a:latin typeface="Baskerville Old Face" panose="02020602080505020303" pitchFamily="18" charset="0"/>
              </a:rPr>
              <a:t>delivery.</a:t>
            </a:r>
            <a:endParaRPr lang="en-US" dirty="0" smtClean="0">
              <a:latin typeface="Baskerville Old Face" panose="02020602080505020303" pitchFamily="18" charset="0"/>
            </a:endParaRPr>
          </a:p>
          <a:p>
            <a:pPr algn="just"/>
            <a:r>
              <a:rPr lang="en-US" dirty="0" smtClean="0">
                <a:latin typeface="Baskerville Old Face" panose="02020602080505020303" pitchFamily="18" charset="0"/>
              </a:rPr>
              <a:t>Develop </a:t>
            </a:r>
            <a:r>
              <a:rPr lang="en-US" dirty="0">
                <a:latin typeface="Baskerville Old Face" panose="02020602080505020303" pitchFamily="18" charset="0"/>
              </a:rPr>
              <a:t>structured channels for continuous public feedback to refine services and adapt to changing needs</a:t>
            </a:r>
            <a:r>
              <a:rPr lang="en-US" dirty="0" smtClean="0">
                <a:latin typeface="Baskerville Old Face" panose="02020602080505020303" pitchFamily="18" charset="0"/>
              </a:rPr>
              <a:t>.</a:t>
            </a:r>
          </a:p>
          <a:p>
            <a:pPr algn="just"/>
            <a:r>
              <a:rPr lang="en-US" dirty="0" smtClean="0">
                <a:latin typeface="Baskerville Old Face" panose="02020602080505020303" pitchFamily="18" charset="0"/>
              </a:rPr>
              <a:t>Implement </a:t>
            </a:r>
            <a:r>
              <a:rPr lang="en-US" dirty="0">
                <a:latin typeface="Baskerville Old Face" panose="02020602080505020303" pitchFamily="18" charset="0"/>
              </a:rPr>
              <a:t>advanced analytics tools and technologies to enhance data processing, predictive analysis, and reporting capabilities.</a:t>
            </a:r>
          </a:p>
        </p:txBody>
      </p:sp>
      <p:pic>
        <p:nvPicPr>
          <p:cNvPr id="6" name="Picture 5">
            <a:extLst>
              <a:ext uri="{FF2B5EF4-FFF2-40B4-BE49-F238E27FC236}">
                <a16:creationId xmlns:a16="http://schemas.microsoft.com/office/drawing/2014/main" id="{1743FCFE-B314-1855-3783-122CBB7E8B6B}"/>
              </a:ext>
            </a:extLst>
          </p:cNvPr>
          <p:cNvPicPr>
            <a:picLocks noChangeAspect="1"/>
          </p:cNvPicPr>
          <p:nvPr/>
        </p:nvPicPr>
        <p:blipFill>
          <a:blip r:embed="rId2" cstate="print"/>
          <a:stretch>
            <a:fillRect/>
          </a:stretch>
        </p:blipFill>
        <p:spPr>
          <a:xfrm>
            <a:off x="11023508" y="5956523"/>
            <a:ext cx="1033246" cy="773388"/>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7360" y="2875764"/>
            <a:ext cx="2930723" cy="2218750"/>
          </a:xfrm>
          <a:prstGeom prst="rect">
            <a:avLst/>
          </a:prstGeom>
        </p:spPr>
      </p:pic>
    </p:spTree>
    <p:extLst>
      <p:ext uri="{BB962C8B-B14F-4D97-AF65-F5344CB8AC3E}">
        <p14:creationId xmlns:p14="http://schemas.microsoft.com/office/powerpoint/2010/main" val="37016557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2945" y="401926"/>
            <a:ext cx="9144000" cy="2387600"/>
          </a:xfrm>
        </p:spPr>
        <p:txBody>
          <a:bodyPr/>
          <a:lstStyle/>
          <a:p>
            <a:r>
              <a:rPr lang="en-US" dirty="0" smtClean="0">
                <a:latin typeface="Baskerville Old Face" panose="02020602080505020303" pitchFamily="18" charset="0"/>
              </a:rPr>
              <a:t>Thank you</a:t>
            </a:r>
            <a:endParaRPr lang="en-US" dirty="0">
              <a:latin typeface="Baskerville Old Face" panose="02020602080505020303" pitchFamily="18" charset="0"/>
            </a:endParaRPr>
          </a:p>
        </p:txBody>
      </p:sp>
      <p:sp>
        <p:nvSpPr>
          <p:cNvPr id="3" name="Subtitle 2"/>
          <p:cNvSpPr>
            <a:spLocks noGrp="1"/>
          </p:cNvSpPr>
          <p:nvPr>
            <p:ph type="subTitle" idx="1"/>
          </p:nvPr>
        </p:nvSpPr>
        <p:spPr>
          <a:xfrm>
            <a:off x="1163782" y="3713018"/>
            <a:ext cx="9864436" cy="2506807"/>
          </a:xfrm>
        </p:spPr>
        <p:txBody>
          <a:bodyPr>
            <a:normAutofit/>
          </a:bodyPr>
          <a:lstStyle/>
          <a:p>
            <a:r>
              <a:rPr lang="en-US" dirty="0">
                <a:latin typeface="Baskerville Old Face" panose="02020602080505020303" pitchFamily="18" charset="0"/>
              </a:rPr>
              <a:t>mohtasib.registrar@gmail.com</a:t>
            </a:r>
          </a:p>
          <a:p>
            <a:r>
              <a:rPr lang="en-US" dirty="0">
                <a:latin typeface="Baskerville Old Face" panose="02020602080505020303" pitchFamily="18" charset="0"/>
              </a:rPr>
              <a:t>Wafaqi Mohtasib's Secretariat, 36 </a:t>
            </a:r>
            <a:r>
              <a:rPr lang="en-US" dirty="0" smtClean="0">
                <a:latin typeface="Baskerville Old Face" panose="02020602080505020303" pitchFamily="18" charset="0"/>
              </a:rPr>
              <a:t>Constitution </a:t>
            </a:r>
            <a:r>
              <a:rPr lang="en-US" dirty="0">
                <a:latin typeface="Baskerville Old Face" panose="02020602080505020303" pitchFamily="18" charset="0"/>
              </a:rPr>
              <a:t>Avenue G-5/2, Islamabad</a:t>
            </a:r>
            <a:r>
              <a:rPr lang="en-US" dirty="0" smtClean="0">
                <a:latin typeface="Baskerville Old Face" panose="02020602080505020303" pitchFamily="18" charset="0"/>
              </a:rPr>
              <a:t>)</a:t>
            </a:r>
          </a:p>
          <a:p>
            <a:r>
              <a:rPr lang="en-US" dirty="0" smtClean="0">
                <a:latin typeface="Baskerville Old Face" panose="02020602080505020303" pitchFamily="18" charset="0"/>
              </a:rPr>
              <a:t>   General Inquiry: 1055 / for children </a:t>
            </a:r>
            <a:r>
              <a:rPr lang="en-US" dirty="0">
                <a:latin typeface="Baskerville Old Face" panose="02020602080505020303" pitchFamily="18" charset="0"/>
              </a:rPr>
              <a:t>contact us </a:t>
            </a:r>
            <a:r>
              <a:rPr lang="en-US" dirty="0" smtClean="0">
                <a:latin typeface="Baskerville Old Face" panose="02020602080505020303" pitchFamily="18" charset="0"/>
              </a:rPr>
              <a:t>1056</a:t>
            </a:r>
          </a:p>
          <a:p>
            <a:r>
              <a:rPr lang="en-US" dirty="0">
                <a:latin typeface="Baskerville Old Face" panose="02020602080505020303" pitchFamily="18" charset="0"/>
              </a:rPr>
              <a:t>https://</a:t>
            </a:r>
            <a:r>
              <a:rPr lang="en-US" dirty="0" smtClean="0">
                <a:latin typeface="Baskerville Old Face" panose="02020602080505020303" pitchFamily="18" charset="0"/>
              </a:rPr>
              <a:t>mohtasib.gov.pk</a:t>
            </a:r>
            <a:endParaRPr lang="en-US" dirty="0">
              <a:latin typeface="Baskerville Old Face" panose="02020602080505020303" pitchFamily="18" charset="0"/>
            </a:endParaRPr>
          </a:p>
        </p:txBody>
      </p:sp>
      <p:sp>
        <p:nvSpPr>
          <p:cNvPr id="10" name="AutoShape 8" descr="Address Icon png vector - Pixsector: Free vector images ..."/>
          <p:cNvSpPr>
            <a:spLocks noChangeAspect="1" noChangeArrowheads="1"/>
          </p:cNvSpPr>
          <p:nvPr/>
        </p:nvSpPr>
        <p:spPr bwMode="auto">
          <a:xfrm>
            <a:off x="515793" y="8175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363" y="4073237"/>
            <a:ext cx="571500" cy="571500"/>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5470" y="4644738"/>
            <a:ext cx="430858" cy="453736"/>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1996" y="5098474"/>
            <a:ext cx="516080" cy="51608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1968" y="3592554"/>
            <a:ext cx="582428" cy="582428"/>
          </a:xfrm>
          <a:prstGeom prst="rect">
            <a:avLst/>
          </a:prstGeom>
        </p:spPr>
      </p:pic>
    </p:spTree>
    <p:extLst>
      <p:ext uri="{BB962C8B-B14F-4D97-AF65-F5344CB8AC3E}">
        <p14:creationId xmlns:p14="http://schemas.microsoft.com/office/powerpoint/2010/main" val="7168071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2421</TotalTime>
  <Words>1650</Words>
  <Application>Microsoft Office PowerPoint</Application>
  <PresentationFormat>Widescreen</PresentationFormat>
  <Paragraphs>184</Paragraphs>
  <Slides>22</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Baskerville Old Face</vt:lpstr>
      <vt:lpstr>Book Antiqua</vt:lpstr>
      <vt:lpstr>Calibri</vt:lpstr>
      <vt:lpstr>Calibri Light</vt:lpstr>
      <vt:lpstr>Times New Roman</vt:lpstr>
      <vt:lpstr>Wingdings</vt:lpstr>
      <vt:lpstr>Office Theme</vt:lpstr>
      <vt:lpstr>PowerPoint Presentation</vt:lpstr>
      <vt:lpstr>PowerPoint Presentation</vt:lpstr>
      <vt:lpstr> INTRODUCTION</vt:lpstr>
      <vt:lpstr>PowerPoint Presentation</vt:lpstr>
      <vt:lpstr>PowerPoint Presentation</vt:lpstr>
      <vt:lpstr>Geographical Representation of Wafaqi Mohtasib</vt:lpstr>
      <vt:lpstr>Complaint Processing Mechanism </vt:lpstr>
      <vt:lpstr>Complaint Management Information System</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 Informal Resolution of Disputes</vt:lpstr>
      <vt:lpstr>Special Initiatives taken by WMS to Improve Governance</vt:lpstr>
      <vt:lpstr>PowerPoint Presentation</vt:lpstr>
      <vt:lpstr>  </vt:lpstr>
      <vt:lpstr>Significance of WMS Data Management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Bilal</dc:creator>
  <cp:lastModifiedBy>Rabia Liaquat (Statistical Officer)</cp:lastModifiedBy>
  <cp:revision>219</cp:revision>
  <dcterms:created xsi:type="dcterms:W3CDTF">2024-09-18T04:42:33Z</dcterms:created>
  <dcterms:modified xsi:type="dcterms:W3CDTF">2025-11-06T10:41:56Z</dcterms:modified>
</cp:coreProperties>
</file>