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7.xml" ContentType="application/vnd.openxmlformats-officedocument.presentationml.tags+xml"/>
  <Override PartName="/ppt/tags/tag8.xml" ContentType="application/vnd.openxmlformats-officedocument.presentationml.tags+xml"/>
  <Override PartName="/ppt/notesSlides/notesSlide1.xml" ContentType="application/vnd.openxmlformats-officedocument.presentationml.notesSlide+xml"/>
  <Override PartName="/ppt/tags/tag9.xml" ContentType="application/vnd.openxmlformats-officedocument.presentationml.tags+xml"/>
  <Override PartName="/ppt/notesSlides/notesSlide2.xml" ContentType="application/vnd.openxmlformats-officedocument.presentationml.notesSlide+xml"/>
  <Override PartName="/ppt/tags/tag10.xml" ContentType="application/vnd.openxmlformats-officedocument.presentationml.tags+xml"/>
  <Override PartName="/ppt/notesSlides/notesSlide3.xml" ContentType="application/vnd.openxmlformats-officedocument.presentationml.notesSlide+xml"/>
  <Override PartName="/ppt/tags/tag11.xml" ContentType="application/vnd.openxmlformats-officedocument.presentationml.tags+xml"/>
  <Override PartName="/ppt/notesSlides/notesSlide4.xml" ContentType="application/vnd.openxmlformats-officedocument.presentationml.notesSlide+xml"/>
  <Override PartName="/ppt/tags/tag12.xml" ContentType="application/vnd.openxmlformats-officedocument.presentationml.tags+xml"/>
  <Override PartName="/ppt/notesSlides/notesSlide5.xml" ContentType="application/vnd.openxmlformats-officedocument.presentationml.notesSlide+xml"/>
  <Override PartName="/ppt/tags/tag13.xml" ContentType="application/vnd.openxmlformats-officedocument.presentationml.tags+xml"/>
  <Override PartName="/ppt/notesSlides/notesSlide6.xml" ContentType="application/vnd.openxmlformats-officedocument.presentationml.notesSlide+xml"/>
  <Override PartName="/ppt/tags/tag14.xml" ContentType="application/vnd.openxmlformats-officedocument.presentationml.tags+xml"/>
  <Override PartName="/ppt/notesSlides/notesSlide7.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1" r:id="rId5"/>
  </p:sldMasterIdLst>
  <p:notesMasterIdLst>
    <p:notesMasterId r:id="rId16"/>
  </p:notesMasterIdLst>
  <p:handoutMasterIdLst>
    <p:handoutMasterId r:id="rId17"/>
  </p:handoutMasterIdLst>
  <p:sldIdLst>
    <p:sldId id="256" r:id="rId6"/>
    <p:sldId id="553" r:id="rId7"/>
    <p:sldId id="554" r:id="rId8"/>
    <p:sldId id="555" r:id="rId9"/>
    <p:sldId id="556" r:id="rId10"/>
    <p:sldId id="551" r:id="rId11"/>
    <p:sldId id="2922" r:id="rId12"/>
    <p:sldId id="2923" r:id="rId13"/>
    <p:sldId id="293" r:id="rId14"/>
    <p:sldId id="292" r:id="rId15"/>
  </p:sldIdLst>
  <p:sldSz cx="12192000" cy="6858000"/>
  <p:notesSz cx="6858000" cy="9144000"/>
  <p:custDataLst>
    <p:tags r:id="rId18"/>
  </p:custDataLst>
  <p:defaultTextStyle>
    <a:defPPr>
      <a:defRPr lang="en-P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ERM" id="{A2B6DC8A-9748-4D78-A7B8-B699F545C0C4}">
          <p14:sldIdLst>
            <p14:sldId id="256"/>
            <p14:sldId id="553"/>
            <p14:sldId id="554"/>
            <p14:sldId id="555"/>
            <p14:sldId id="556"/>
          </p14:sldIdLst>
        </p14:section>
        <p14:section name="Key Highlights" id="{C4001607-395D-41C8-B21F-39164C59B1D5}">
          <p14:sldIdLst>
            <p14:sldId id="551"/>
            <p14:sldId id="2922"/>
            <p14:sldId id="2923"/>
            <p14:sldId id="293"/>
            <p14:sldId id="29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0A39E5A-618F-65A1-18BD-3A76A4A60CF3}" name="Nabiya Imran" initials="NI" userId="S::nabiya.imran@renewablesfirst.org::8abac62e-d99e-42d7-8efa-765b38ed84a5" providerId="AD"/>
  <p188:author id="{5A219AA0-CFCC-FA9E-1054-4CDD2AD61B30}" name="Sahrish Qamar" initials="SQ" userId="S::sahrish.qamar@renewablesfirst.org::b4214bb9-95d8-4924-bd04-8f038e1be0ac" providerId="AD"/>
  <p188:author id="{99B348D1-25E1-1759-B6B6-7BEE54B5CF79}" name="huma" initials="h" userId="huma" providerId="None"/>
  <p188:author id="{E88E23E7-7AE6-ACA8-3815-0F3ADFAA6EF3}" name="Rabia  Babar" initials="RB" userId="S::rabia.babar@renewablesfirst.org::e9c0b306-65ac-4ee4-ad1d-476e99854279" providerId="AD"/>
  <p188:author id="{D481E9E8-69E2-26CC-9CC1-712FC10E9773}" name="Huma Naveed" initials="HN" userId="S::huma.naveed@renewablesfirst.org::2d6ea874-6896-42d0-b336-a8c89a1271e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8B9"/>
    <a:srgbClr val="FEFEF2"/>
    <a:srgbClr val="1EA58C"/>
    <a:srgbClr val="0280B3"/>
    <a:srgbClr val="EEEDEC"/>
    <a:srgbClr val="8AE1CE"/>
    <a:srgbClr val="90908E"/>
    <a:srgbClr val="81917B"/>
    <a:srgbClr val="D7D3A1"/>
    <a:srgbClr val="FFFE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p:scale>
          <a:sx n="125" d="100"/>
          <a:sy n="125" d="100"/>
        </p:scale>
        <p:origin x="1614" y="672"/>
      </p:cViewPr>
      <p:guideLst/>
    </p:cSldViewPr>
  </p:slideViewPr>
  <p:notesTextViewPr>
    <p:cViewPr>
      <p:scale>
        <a:sx n="1" d="1"/>
        <a:sy n="1" d="1"/>
      </p:scale>
      <p:origin x="0" y="0"/>
    </p:cViewPr>
  </p:notesTextViewPr>
  <p:notesViewPr>
    <p:cSldViewPr snapToGrid="0" showGuides="1">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8/10/relationships/authors" Target="authors.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1766786-71D6-439A-620F-4D01365D1B1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PK"/>
          </a:p>
        </p:txBody>
      </p:sp>
      <p:sp>
        <p:nvSpPr>
          <p:cNvPr id="3" name="Date Placeholder 2">
            <a:extLst>
              <a:ext uri="{FF2B5EF4-FFF2-40B4-BE49-F238E27FC236}">
                <a16:creationId xmlns:a16="http://schemas.microsoft.com/office/drawing/2014/main" id="{E2E45DDF-C1B5-D103-F0C9-6F09BB2E676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B41F8C0-B007-4B24-A0BE-1B049A0F26CA}" type="datetimeFigureOut">
              <a:rPr lang="en-PK" smtClean="0"/>
              <a:t>15/10/2025</a:t>
            </a:fld>
            <a:endParaRPr lang="en-PK"/>
          </a:p>
        </p:txBody>
      </p:sp>
      <p:sp>
        <p:nvSpPr>
          <p:cNvPr id="4" name="Footer Placeholder 3">
            <a:extLst>
              <a:ext uri="{FF2B5EF4-FFF2-40B4-BE49-F238E27FC236}">
                <a16:creationId xmlns:a16="http://schemas.microsoft.com/office/drawing/2014/main" id="{783336B8-B8EB-6F4E-73EA-582BCDB7423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PK"/>
          </a:p>
        </p:txBody>
      </p:sp>
      <p:sp>
        <p:nvSpPr>
          <p:cNvPr id="5" name="Slide Number Placeholder 4">
            <a:extLst>
              <a:ext uri="{FF2B5EF4-FFF2-40B4-BE49-F238E27FC236}">
                <a16:creationId xmlns:a16="http://schemas.microsoft.com/office/drawing/2014/main" id="{A70D637E-905F-B4EB-648E-1A9093CA4F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9929A29-83A8-4A74-A686-605E5E34331C}" type="slidenum">
              <a:rPr lang="en-PK" smtClean="0"/>
              <a:t>‹#›</a:t>
            </a:fld>
            <a:endParaRPr lang="en-PK"/>
          </a:p>
        </p:txBody>
      </p:sp>
    </p:spTree>
    <p:extLst>
      <p:ext uri="{BB962C8B-B14F-4D97-AF65-F5344CB8AC3E}">
        <p14:creationId xmlns:p14="http://schemas.microsoft.com/office/powerpoint/2010/main" val="364636994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PK"/>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67300B-B2BC-4088-A83A-249DC41840E8}" type="datetimeFigureOut">
              <a:rPr lang="en-PK" smtClean="0"/>
              <a:t>15/10/2025</a:t>
            </a:fld>
            <a:endParaRPr lang="en-PK"/>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PK"/>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K"/>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PK"/>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CAC773-2EB3-42B7-AC73-F35F9518CDC2}" type="slidenum">
              <a:rPr lang="en-PK" smtClean="0"/>
              <a:t>‹#›</a:t>
            </a:fld>
            <a:endParaRPr lang="en-PK"/>
          </a:p>
        </p:txBody>
      </p:sp>
    </p:spTree>
    <p:extLst>
      <p:ext uri="{BB962C8B-B14F-4D97-AF65-F5344CB8AC3E}">
        <p14:creationId xmlns:p14="http://schemas.microsoft.com/office/powerpoint/2010/main" val="151813509"/>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7A73EC-75B7-A750-04B3-CFDEA02CFC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4BB9AC-655D-3B10-9D3D-B90FB9BFED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409197-CEC7-FD75-C2C5-C638612A2A7D}"/>
              </a:ext>
            </a:extLst>
          </p:cNvPr>
          <p:cNvSpPr>
            <a:spLocks noGrp="1"/>
          </p:cNvSpPr>
          <p:nvPr>
            <p:ph type="body" idx="1"/>
          </p:nvPr>
        </p:nvSpPr>
        <p:spPr/>
        <p:txBody>
          <a:bodyPr/>
          <a:lstStyle/>
          <a:p>
            <a:endParaRPr lang="en-PK"/>
          </a:p>
        </p:txBody>
      </p:sp>
      <p:sp>
        <p:nvSpPr>
          <p:cNvPr id="4" name="Footer Placeholder 3">
            <a:extLst>
              <a:ext uri="{FF2B5EF4-FFF2-40B4-BE49-F238E27FC236}">
                <a16:creationId xmlns:a16="http://schemas.microsoft.com/office/drawing/2014/main" id="{64774C45-86F3-E360-5977-EAA518E2EE20}"/>
              </a:ext>
            </a:extLst>
          </p:cNvPr>
          <p:cNvSpPr>
            <a:spLocks noGrp="1"/>
          </p:cNvSpPr>
          <p:nvPr>
            <p:ph type="ftr" sz="quarter" idx="4"/>
          </p:nvPr>
        </p:nvSpPr>
        <p:spPr/>
        <p:txBody>
          <a:bodyPr/>
          <a:lstStyle/>
          <a:p>
            <a:endParaRPr lang="en-PK"/>
          </a:p>
        </p:txBody>
      </p:sp>
      <p:sp>
        <p:nvSpPr>
          <p:cNvPr id="5" name="Slide Number Placeholder 4">
            <a:extLst>
              <a:ext uri="{FF2B5EF4-FFF2-40B4-BE49-F238E27FC236}">
                <a16:creationId xmlns:a16="http://schemas.microsoft.com/office/drawing/2014/main" id="{42F8472C-1D04-965F-1533-C317EC6B8B87}"/>
              </a:ext>
            </a:extLst>
          </p:cNvPr>
          <p:cNvSpPr>
            <a:spLocks noGrp="1"/>
          </p:cNvSpPr>
          <p:nvPr>
            <p:ph type="sldNum" sz="quarter" idx="5"/>
          </p:nvPr>
        </p:nvSpPr>
        <p:spPr/>
        <p:txBody>
          <a:bodyPr/>
          <a:lstStyle/>
          <a:p>
            <a:fld id="{81CAC773-2EB3-42B7-AC73-F35F9518CDC2}" type="slidenum">
              <a:rPr lang="en-PK" smtClean="0"/>
              <a:t>2</a:t>
            </a:fld>
            <a:endParaRPr lang="en-PK"/>
          </a:p>
        </p:txBody>
      </p:sp>
    </p:spTree>
    <p:extLst>
      <p:ext uri="{BB962C8B-B14F-4D97-AF65-F5344CB8AC3E}">
        <p14:creationId xmlns:p14="http://schemas.microsoft.com/office/powerpoint/2010/main" val="39791855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E524C-2AB0-DDB8-508A-D647D392A4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897EFA-DB12-49C0-1BC8-1BC76AB42E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FB26D6-FDCE-1EAF-1E47-D362E2FC8D96}"/>
              </a:ext>
            </a:extLst>
          </p:cNvPr>
          <p:cNvSpPr>
            <a:spLocks noGrp="1"/>
          </p:cNvSpPr>
          <p:nvPr>
            <p:ph type="body" idx="1"/>
          </p:nvPr>
        </p:nvSpPr>
        <p:spPr/>
        <p:txBody>
          <a:bodyPr/>
          <a:lstStyle/>
          <a:p>
            <a:endParaRPr lang="en-PK"/>
          </a:p>
        </p:txBody>
      </p:sp>
      <p:sp>
        <p:nvSpPr>
          <p:cNvPr id="4" name="Footer Placeholder 3">
            <a:extLst>
              <a:ext uri="{FF2B5EF4-FFF2-40B4-BE49-F238E27FC236}">
                <a16:creationId xmlns:a16="http://schemas.microsoft.com/office/drawing/2014/main" id="{96DA5B19-0067-FF59-32A5-B0BFE097A194}"/>
              </a:ext>
            </a:extLst>
          </p:cNvPr>
          <p:cNvSpPr>
            <a:spLocks noGrp="1"/>
          </p:cNvSpPr>
          <p:nvPr>
            <p:ph type="ftr" sz="quarter" idx="4"/>
          </p:nvPr>
        </p:nvSpPr>
        <p:spPr/>
        <p:txBody>
          <a:bodyPr/>
          <a:lstStyle/>
          <a:p>
            <a:endParaRPr lang="en-PK"/>
          </a:p>
        </p:txBody>
      </p:sp>
      <p:sp>
        <p:nvSpPr>
          <p:cNvPr id="5" name="Slide Number Placeholder 4">
            <a:extLst>
              <a:ext uri="{FF2B5EF4-FFF2-40B4-BE49-F238E27FC236}">
                <a16:creationId xmlns:a16="http://schemas.microsoft.com/office/drawing/2014/main" id="{792ECACA-F848-753C-7852-D5EBA6946A96}"/>
              </a:ext>
            </a:extLst>
          </p:cNvPr>
          <p:cNvSpPr>
            <a:spLocks noGrp="1"/>
          </p:cNvSpPr>
          <p:nvPr>
            <p:ph type="sldNum" sz="quarter" idx="5"/>
          </p:nvPr>
        </p:nvSpPr>
        <p:spPr/>
        <p:txBody>
          <a:bodyPr/>
          <a:lstStyle/>
          <a:p>
            <a:fld id="{81CAC773-2EB3-42B7-AC73-F35F9518CDC2}" type="slidenum">
              <a:rPr lang="en-PK" smtClean="0"/>
              <a:t>3</a:t>
            </a:fld>
            <a:endParaRPr lang="en-PK"/>
          </a:p>
        </p:txBody>
      </p:sp>
    </p:spTree>
    <p:extLst>
      <p:ext uri="{BB962C8B-B14F-4D97-AF65-F5344CB8AC3E}">
        <p14:creationId xmlns:p14="http://schemas.microsoft.com/office/powerpoint/2010/main" val="40099634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FA168-5874-A317-22AE-07CBBA53AC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FAF23D-A348-6981-97BA-BAA1921799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4D3D31-9A9D-F60D-1742-D709CA093626}"/>
              </a:ext>
            </a:extLst>
          </p:cNvPr>
          <p:cNvSpPr>
            <a:spLocks noGrp="1"/>
          </p:cNvSpPr>
          <p:nvPr>
            <p:ph type="body" idx="1"/>
          </p:nvPr>
        </p:nvSpPr>
        <p:spPr/>
        <p:txBody>
          <a:bodyPr/>
          <a:lstStyle/>
          <a:p>
            <a:endParaRPr lang="en-PK"/>
          </a:p>
        </p:txBody>
      </p:sp>
      <p:sp>
        <p:nvSpPr>
          <p:cNvPr id="4" name="Footer Placeholder 3">
            <a:extLst>
              <a:ext uri="{FF2B5EF4-FFF2-40B4-BE49-F238E27FC236}">
                <a16:creationId xmlns:a16="http://schemas.microsoft.com/office/drawing/2014/main" id="{0A8BC762-F7A8-978B-D0C6-299892F03425}"/>
              </a:ext>
            </a:extLst>
          </p:cNvPr>
          <p:cNvSpPr>
            <a:spLocks noGrp="1"/>
          </p:cNvSpPr>
          <p:nvPr>
            <p:ph type="ftr" sz="quarter" idx="4"/>
          </p:nvPr>
        </p:nvSpPr>
        <p:spPr/>
        <p:txBody>
          <a:bodyPr/>
          <a:lstStyle/>
          <a:p>
            <a:endParaRPr lang="en-PK"/>
          </a:p>
        </p:txBody>
      </p:sp>
      <p:sp>
        <p:nvSpPr>
          <p:cNvPr id="5" name="Slide Number Placeholder 4">
            <a:extLst>
              <a:ext uri="{FF2B5EF4-FFF2-40B4-BE49-F238E27FC236}">
                <a16:creationId xmlns:a16="http://schemas.microsoft.com/office/drawing/2014/main" id="{79B57AB7-1C4E-2E09-50CB-42A798381049}"/>
              </a:ext>
            </a:extLst>
          </p:cNvPr>
          <p:cNvSpPr>
            <a:spLocks noGrp="1"/>
          </p:cNvSpPr>
          <p:nvPr>
            <p:ph type="sldNum" sz="quarter" idx="5"/>
          </p:nvPr>
        </p:nvSpPr>
        <p:spPr/>
        <p:txBody>
          <a:bodyPr/>
          <a:lstStyle/>
          <a:p>
            <a:fld id="{81CAC773-2EB3-42B7-AC73-F35F9518CDC2}" type="slidenum">
              <a:rPr lang="en-PK" smtClean="0"/>
              <a:t>4</a:t>
            </a:fld>
            <a:endParaRPr lang="en-PK"/>
          </a:p>
        </p:txBody>
      </p:sp>
    </p:spTree>
    <p:extLst>
      <p:ext uri="{BB962C8B-B14F-4D97-AF65-F5344CB8AC3E}">
        <p14:creationId xmlns:p14="http://schemas.microsoft.com/office/powerpoint/2010/main" val="11350020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FF62C8-CE97-6EE8-CCD6-68C13618CC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BF262A-89B8-11BA-0F1B-A4C9A4D3AD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7EEF6E-75F9-F5D2-D85C-10C369FB8FA3}"/>
              </a:ext>
            </a:extLst>
          </p:cNvPr>
          <p:cNvSpPr>
            <a:spLocks noGrp="1"/>
          </p:cNvSpPr>
          <p:nvPr>
            <p:ph type="body" idx="1"/>
          </p:nvPr>
        </p:nvSpPr>
        <p:spPr/>
        <p:txBody>
          <a:bodyPr/>
          <a:lstStyle/>
          <a:p>
            <a:endParaRPr lang="en-PK" dirty="0"/>
          </a:p>
        </p:txBody>
      </p:sp>
      <p:sp>
        <p:nvSpPr>
          <p:cNvPr id="4" name="Footer Placeholder 3">
            <a:extLst>
              <a:ext uri="{FF2B5EF4-FFF2-40B4-BE49-F238E27FC236}">
                <a16:creationId xmlns:a16="http://schemas.microsoft.com/office/drawing/2014/main" id="{703D0C46-D22E-4936-4149-D7E286533079}"/>
              </a:ext>
            </a:extLst>
          </p:cNvPr>
          <p:cNvSpPr>
            <a:spLocks noGrp="1"/>
          </p:cNvSpPr>
          <p:nvPr>
            <p:ph type="ftr" sz="quarter" idx="4"/>
          </p:nvPr>
        </p:nvSpPr>
        <p:spPr/>
        <p:txBody>
          <a:bodyPr/>
          <a:lstStyle/>
          <a:p>
            <a:endParaRPr lang="en-PK"/>
          </a:p>
        </p:txBody>
      </p:sp>
      <p:sp>
        <p:nvSpPr>
          <p:cNvPr id="5" name="Slide Number Placeholder 4">
            <a:extLst>
              <a:ext uri="{FF2B5EF4-FFF2-40B4-BE49-F238E27FC236}">
                <a16:creationId xmlns:a16="http://schemas.microsoft.com/office/drawing/2014/main" id="{487BD9D3-14D2-CF2D-CAEA-5AB5447FA958}"/>
              </a:ext>
            </a:extLst>
          </p:cNvPr>
          <p:cNvSpPr>
            <a:spLocks noGrp="1"/>
          </p:cNvSpPr>
          <p:nvPr>
            <p:ph type="sldNum" sz="quarter" idx="5"/>
          </p:nvPr>
        </p:nvSpPr>
        <p:spPr/>
        <p:txBody>
          <a:bodyPr/>
          <a:lstStyle/>
          <a:p>
            <a:fld id="{81CAC773-2EB3-42B7-AC73-F35F9518CDC2}" type="slidenum">
              <a:rPr lang="en-PK" smtClean="0"/>
              <a:t>5</a:t>
            </a:fld>
            <a:endParaRPr lang="en-PK"/>
          </a:p>
        </p:txBody>
      </p:sp>
    </p:spTree>
    <p:extLst>
      <p:ext uri="{BB962C8B-B14F-4D97-AF65-F5344CB8AC3E}">
        <p14:creationId xmlns:p14="http://schemas.microsoft.com/office/powerpoint/2010/main" val="22763961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A9911-5F26-D13C-44C8-B996912C8F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DADF99-17E7-7599-F555-761CBEC1A7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174633-657F-E1D7-7CF5-773BB057FE49}"/>
              </a:ext>
            </a:extLst>
          </p:cNvPr>
          <p:cNvSpPr>
            <a:spLocks noGrp="1"/>
          </p:cNvSpPr>
          <p:nvPr>
            <p:ph type="body" idx="1"/>
          </p:nvPr>
        </p:nvSpPr>
        <p:spPr/>
        <p:txBody>
          <a:bodyPr/>
          <a:lstStyle/>
          <a:p>
            <a:endParaRPr lang="en-PK"/>
          </a:p>
        </p:txBody>
      </p:sp>
      <p:sp>
        <p:nvSpPr>
          <p:cNvPr id="4" name="Footer Placeholder 3">
            <a:extLst>
              <a:ext uri="{FF2B5EF4-FFF2-40B4-BE49-F238E27FC236}">
                <a16:creationId xmlns:a16="http://schemas.microsoft.com/office/drawing/2014/main" id="{055B6C2C-855E-6862-6838-D8714DB1D6D9}"/>
              </a:ext>
            </a:extLst>
          </p:cNvPr>
          <p:cNvSpPr>
            <a:spLocks noGrp="1"/>
          </p:cNvSpPr>
          <p:nvPr>
            <p:ph type="ftr" sz="quarter" idx="4"/>
          </p:nvPr>
        </p:nvSpPr>
        <p:spPr/>
        <p:txBody>
          <a:bodyPr/>
          <a:lstStyle/>
          <a:p>
            <a:endParaRPr lang="en-PK"/>
          </a:p>
        </p:txBody>
      </p:sp>
      <p:sp>
        <p:nvSpPr>
          <p:cNvPr id="5" name="Slide Number Placeholder 4">
            <a:extLst>
              <a:ext uri="{FF2B5EF4-FFF2-40B4-BE49-F238E27FC236}">
                <a16:creationId xmlns:a16="http://schemas.microsoft.com/office/drawing/2014/main" id="{4B75FB00-7E5E-78C0-3541-41E2516D6CCF}"/>
              </a:ext>
            </a:extLst>
          </p:cNvPr>
          <p:cNvSpPr>
            <a:spLocks noGrp="1"/>
          </p:cNvSpPr>
          <p:nvPr>
            <p:ph type="sldNum" sz="quarter" idx="5"/>
          </p:nvPr>
        </p:nvSpPr>
        <p:spPr/>
        <p:txBody>
          <a:bodyPr/>
          <a:lstStyle/>
          <a:p>
            <a:fld id="{81CAC773-2EB3-42B7-AC73-F35F9518CDC2}" type="slidenum">
              <a:rPr lang="en-PK" smtClean="0"/>
              <a:t>6</a:t>
            </a:fld>
            <a:endParaRPr lang="en-PK"/>
          </a:p>
        </p:txBody>
      </p:sp>
    </p:spTree>
    <p:extLst>
      <p:ext uri="{BB962C8B-B14F-4D97-AF65-F5344CB8AC3E}">
        <p14:creationId xmlns:p14="http://schemas.microsoft.com/office/powerpoint/2010/main" val="466879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A9911-5F26-D13C-44C8-B996912C8F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DADF99-17E7-7599-F555-761CBEC1A7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174633-657F-E1D7-7CF5-773BB057FE49}"/>
              </a:ext>
            </a:extLst>
          </p:cNvPr>
          <p:cNvSpPr>
            <a:spLocks noGrp="1"/>
          </p:cNvSpPr>
          <p:nvPr>
            <p:ph type="body" idx="1"/>
          </p:nvPr>
        </p:nvSpPr>
        <p:spPr/>
        <p:txBody>
          <a:bodyPr/>
          <a:lstStyle/>
          <a:p>
            <a:endParaRPr lang="en-PK"/>
          </a:p>
        </p:txBody>
      </p:sp>
      <p:sp>
        <p:nvSpPr>
          <p:cNvPr id="4" name="Footer Placeholder 3">
            <a:extLst>
              <a:ext uri="{FF2B5EF4-FFF2-40B4-BE49-F238E27FC236}">
                <a16:creationId xmlns:a16="http://schemas.microsoft.com/office/drawing/2014/main" id="{055B6C2C-855E-6862-6838-D8714DB1D6D9}"/>
              </a:ext>
            </a:extLst>
          </p:cNvPr>
          <p:cNvSpPr>
            <a:spLocks noGrp="1"/>
          </p:cNvSpPr>
          <p:nvPr>
            <p:ph type="ftr" sz="quarter" idx="4"/>
          </p:nvPr>
        </p:nvSpPr>
        <p:spPr/>
        <p:txBody>
          <a:bodyPr/>
          <a:lstStyle/>
          <a:p>
            <a:endParaRPr lang="en-PK"/>
          </a:p>
        </p:txBody>
      </p:sp>
      <p:sp>
        <p:nvSpPr>
          <p:cNvPr id="5" name="Slide Number Placeholder 4">
            <a:extLst>
              <a:ext uri="{FF2B5EF4-FFF2-40B4-BE49-F238E27FC236}">
                <a16:creationId xmlns:a16="http://schemas.microsoft.com/office/drawing/2014/main" id="{4B75FB00-7E5E-78C0-3541-41E2516D6CCF}"/>
              </a:ext>
            </a:extLst>
          </p:cNvPr>
          <p:cNvSpPr>
            <a:spLocks noGrp="1"/>
          </p:cNvSpPr>
          <p:nvPr>
            <p:ph type="sldNum" sz="quarter" idx="5"/>
          </p:nvPr>
        </p:nvSpPr>
        <p:spPr/>
        <p:txBody>
          <a:bodyPr/>
          <a:lstStyle/>
          <a:p>
            <a:fld id="{81CAC773-2EB3-42B7-AC73-F35F9518CDC2}" type="slidenum">
              <a:rPr lang="en-PK" smtClean="0"/>
              <a:t>7</a:t>
            </a:fld>
            <a:endParaRPr lang="en-PK"/>
          </a:p>
        </p:txBody>
      </p:sp>
    </p:spTree>
    <p:extLst>
      <p:ext uri="{BB962C8B-B14F-4D97-AF65-F5344CB8AC3E}">
        <p14:creationId xmlns:p14="http://schemas.microsoft.com/office/powerpoint/2010/main" val="1799677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5C7BC8-6BD4-B3BC-4EF5-AC3FF15FF4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A22521-65A5-D8BB-200D-23ABA34D01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E77E49-A1CC-C0E8-E052-6A16A5B530FC}"/>
              </a:ext>
            </a:extLst>
          </p:cNvPr>
          <p:cNvSpPr>
            <a:spLocks noGrp="1"/>
          </p:cNvSpPr>
          <p:nvPr>
            <p:ph type="body" idx="1"/>
          </p:nvPr>
        </p:nvSpPr>
        <p:spPr/>
        <p:txBody>
          <a:bodyPr/>
          <a:lstStyle/>
          <a:p>
            <a:endParaRPr lang="en-PK"/>
          </a:p>
        </p:txBody>
      </p:sp>
      <p:sp>
        <p:nvSpPr>
          <p:cNvPr id="4" name="Footer Placeholder 3">
            <a:extLst>
              <a:ext uri="{FF2B5EF4-FFF2-40B4-BE49-F238E27FC236}">
                <a16:creationId xmlns:a16="http://schemas.microsoft.com/office/drawing/2014/main" id="{CF45DE75-738F-9679-FB32-C981A0880F19}"/>
              </a:ext>
            </a:extLst>
          </p:cNvPr>
          <p:cNvSpPr>
            <a:spLocks noGrp="1"/>
          </p:cNvSpPr>
          <p:nvPr>
            <p:ph type="ftr" sz="quarter" idx="4"/>
          </p:nvPr>
        </p:nvSpPr>
        <p:spPr/>
        <p:txBody>
          <a:bodyPr/>
          <a:lstStyle/>
          <a:p>
            <a:endParaRPr lang="en-PK"/>
          </a:p>
        </p:txBody>
      </p:sp>
      <p:sp>
        <p:nvSpPr>
          <p:cNvPr id="5" name="Slide Number Placeholder 4">
            <a:extLst>
              <a:ext uri="{FF2B5EF4-FFF2-40B4-BE49-F238E27FC236}">
                <a16:creationId xmlns:a16="http://schemas.microsoft.com/office/drawing/2014/main" id="{2CC314AD-065F-4A07-CD5E-E6471E82AF80}"/>
              </a:ext>
            </a:extLst>
          </p:cNvPr>
          <p:cNvSpPr>
            <a:spLocks noGrp="1"/>
          </p:cNvSpPr>
          <p:nvPr>
            <p:ph type="sldNum" sz="quarter" idx="5"/>
          </p:nvPr>
        </p:nvSpPr>
        <p:spPr/>
        <p:txBody>
          <a:bodyPr/>
          <a:lstStyle/>
          <a:p>
            <a:fld id="{81CAC773-2EB3-42B7-AC73-F35F9518CDC2}" type="slidenum">
              <a:rPr lang="en-PK" smtClean="0"/>
              <a:t>8</a:t>
            </a:fld>
            <a:endParaRPr lang="en-PK"/>
          </a:p>
        </p:txBody>
      </p:sp>
    </p:spTree>
    <p:extLst>
      <p:ext uri="{BB962C8B-B14F-4D97-AF65-F5344CB8AC3E}">
        <p14:creationId xmlns:p14="http://schemas.microsoft.com/office/powerpoint/2010/main" val="32511476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4.xml"/><Relationship Id="rId5" Type="http://schemas.openxmlformats.org/officeDocument/2006/relationships/image" Target="../media/image2.png"/><Relationship Id="rId4" Type="http://schemas.openxmlformats.org/officeDocument/2006/relationships/image" Target="../media/image1.emf"/></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5.xml"/><Relationship Id="rId5" Type="http://schemas.openxmlformats.org/officeDocument/2006/relationships/image" Target="../media/image2.png"/><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2.xml"/><Relationship Id="rId1" Type="http://schemas.openxmlformats.org/officeDocument/2006/relationships/tags" Target="../tags/tag6.xml"/><Relationship Id="rId5" Type="http://schemas.openxmlformats.org/officeDocument/2006/relationships/image" Target="../media/image2.png"/><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ADEDF-0580-D602-73B3-259F512AEE7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PK"/>
          </a:p>
        </p:txBody>
      </p:sp>
      <p:sp>
        <p:nvSpPr>
          <p:cNvPr id="3" name="Subtitle 2">
            <a:extLst>
              <a:ext uri="{FF2B5EF4-FFF2-40B4-BE49-F238E27FC236}">
                <a16:creationId xmlns:a16="http://schemas.microsoft.com/office/drawing/2014/main" id="{27CCC378-0E92-5C80-AA48-D2EAB4B21F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PK"/>
          </a:p>
        </p:txBody>
      </p:sp>
      <p:sp>
        <p:nvSpPr>
          <p:cNvPr id="4" name="Date Placeholder 3">
            <a:extLst>
              <a:ext uri="{FF2B5EF4-FFF2-40B4-BE49-F238E27FC236}">
                <a16:creationId xmlns:a16="http://schemas.microsoft.com/office/drawing/2014/main" id="{720E262B-E15C-DAA4-191B-4B6714AB7B13}"/>
              </a:ext>
            </a:extLst>
          </p:cNvPr>
          <p:cNvSpPr>
            <a:spLocks noGrp="1"/>
          </p:cNvSpPr>
          <p:nvPr>
            <p:ph type="dt" sz="half" idx="10"/>
          </p:nvPr>
        </p:nvSpPr>
        <p:spPr/>
        <p:txBody>
          <a:bodyPr/>
          <a:lstStyle/>
          <a:p>
            <a:fld id="{7759B2BB-6F15-4414-831E-2F3D3238A59D}" type="datetime8">
              <a:rPr lang="en-PK" smtClean="0"/>
              <a:t>15/10/2025 16:28</a:t>
            </a:fld>
            <a:endParaRPr lang="en-PK"/>
          </a:p>
        </p:txBody>
      </p:sp>
      <p:sp>
        <p:nvSpPr>
          <p:cNvPr id="5" name="Footer Placeholder 4">
            <a:extLst>
              <a:ext uri="{FF2B5EF4-FFF2-40B4-BE49-F238E27FC236}">
                <a16:creationId xmlns:a16="http://schemas.microsoft.com/office/drawing/2014/main" id="{EC0CE943-1FCC-2428-16C4-EA6E0ABCA3EC}"/>
              </a:ext>
            </a:extLst>
          </p:cNvPr>
          <p:cNvSpPr>
            <a:spLocks noGrp="1"/>
          </p:cNvSpPr>
          <p:nvPr>
            <p:ph type="ftr" sz="quarter" idx="11"/>
          </p:nvPr>
        </p:nvSpPr>
        <p:spPr/>
        <p:txBody>
          <a:bodyPr/>
          <a:lstStyle/>
          <a:p>
            <a:r>
              <a:rPr lang="en-US"/>
              <a:t>Data source: Energy year book 2024 &amp; RFs' calculation</a:t>
            </a:r>
            <a:endParaRPr lang="en-PK"/>
          </a:p>
        </p:txBody>
      </p:sp>
      <p:sp>
        <p:nvSpPr>
          <p:cNvPr id="6" name="Slide Number Placeholder 5">
            <a:extLst>
              <a:ext uri="{FF2B5EF4-FFF2-40B4-BE49-F238E27FC236}">
                <a16:creationId xmlns:a16="http://schemas.microsoft.com/office/drawing/2014/main" id="{CD3074A1-84AD-8C87-7689-93D8688E317F}"/>
              </a:ext>
            </a:extLst>
          </p:cNvPr>
          <p:cNvSpPr>
            <a:spLocks noGrp="1"/>
          </p:cNvSpPr>
          <p:nvPr>
            <p:ph type="sldNum" sz="quarter" idx="12"/>
          </p:nvPr>
        </p:nvSpPr>
        <p:spPr/>
        <p:txBody>
          <a:bodyPr/>
          <a:lstStyle/>
          <a:p>
            <a:fld id="{2CC39A78-BC08-4E0B-BCAB-5C8517C430EC}" type="slidenum">
              <a:rPr lang="en-PK" smtClean="0"/>
              <a:t>‹#›</a:t>
            </a:fld>
            <a:endParaRPr lang="en-PK"/>
          </a:p>
        </p:txBody>
      </p:sp>
    </p:spTree>
    <p:extLst>
      <p:ext uri="{BB962C8B-B14F-4D97-AF65-F5344CB8AC3E}">
        <p14:creationId xmlns:p14="http://schemas.microsoft.com/office/powerpoint/2010/main" val="3068591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F004D-09DD-6723-9394-AB81FD643CD9}"/>
              </a:ext>
            </a:extLst>
          </p:cNvPr>
          <p:cNvSpPr>
            <a:spLocks noGrp="1"/>
          </p:cNvSpPr>
          <p:nvPr>
            <p:ph type="title"/>
          </p:nvPr>
        </p:nvSpPr>
        <p:spPr/>
        <p:txBody>
          <a:bodyPr/>
          <a:lstStyle/>
          <a:p>
            <a:r>
              <a:rPr lang="en-US"/>
              <a:t>Click to edit Master title style</a:t>
            </a:r>
            <a:endParaRPr lang="en-PK"/>
          </a:p>
        </p:txBody>
      </p:sp>
      <p:sp>
        <p:nvSpPr>
          <p:cNvPr id="3" name="Content Placeholder 2">
            <a:extLst>
              <a:ext uri="{FF2B5EF4-FFF2-40B4-BE49-F238E27FC236}">
                <a16:creationId xmlns:a16="http://schemas.microsoft.com/office/drawing/2014/main" id="{927B40C0-8E71-E3CB-CFE4-D676FDC8A5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K"/>
          </a:p>
        </p:txBody>
      </p:sp>
      <p:sp>
        <p:nvSpPr>
          <p:cNvPr id="4" name="Date Placeholder 3">
            <a:extLst>
              <a:ext uri="{FF2B5EF4-FFF2-40B4-BE49-F238E27FC236}">
                <a16:creationId xmlns:a16="http://schemas.microsoft.com/office/drawing/2014/main" id="{3E08A3E2-04D6-1F5F-06D0-4E77EAAA2F68}"/>
              </a:ext>
            </a:extLst>
          </p:cNvPr>
          <p:cNvSpPr>
            <a:spLocks noGrp="1"/>
          </p:cNvSpPr>
          <p:nvPr>
            <p:ph type="dt" sz="half" idx="10"/>
          </p:nvPr>
        </p:nvSpPr>
        <p:spPr/>
        <p:txBody>
          <a:bodyPr/>
          <a:lstStyle/>
          <a:p>
            <a:fld id="{45E48241-9F3C-40DE-9F29-B66D623D7D64}" type="datetime8">
              <a:rPr lang="en-PK" smtClean="0"/>
              <a:t>15/10/2025 16:28</a:t>
            </a:fld>
            <a:endParaRPr lang="en-PK"/>
          </a:p>
        </p:txBody>
      </p:sp>
      <p:sp>
        <p:nvSpPr>
          <p:cNvPr id="5" name="Footer Placeholder 4">
            <a:extLst>
              <a:ext uri="{FF2B5EF4-FFF2-40B4-BE49-F238E27FC236}">
                <a16:creationId xmlns:a16="http://schemas.microsoft.com/office/drawing/2014/main" id="{BE4C1E86-9185-77C2-951E-E75116C652A8}"/>
              </a:ext>
            </a:extLst>
          </p:cNvPr>
          <p:cNvSpPr>
            <a:spLocks noGrp="1"/>
          </p:cNvSpPr>
          <p:nvPr>
            <p:ph type="ftr" sz="quarter" idx="11"/>
          </p:nvPr>
        </p:nvSpPr>
        <p:spPr/>
        <p:txBody>
          <a:bodyPr/>
          <a:lstStyle/>
          <a:p>
            <a:r>
              <a:rPr lang="en-US"/>
              <a:t>Data source: Energy year book 2024 &amp; RFs' calculation</a:t>
            </a:r>
            <a:endParaRPr lang="en-PK"/>
          </a:p>
        </p:txBody>
      </p:sp>
      <p:sp>
        <p:nvSpPr>
          <p:cNvPr id="6" name="Slide Number Placeholder 5">
            <a:extLst>
              <a:ext uri="{FF2B5EF4-FFF2-40B4-BE49-F238E27FC236}">
                <a16:creationId xmlns:a16="http://schemas.microsoft.com/office/drawing/2014/main" id="{D2FDD853-6378-47F9-658D-7D1A3574A3C7}"/>
              </a:ext>
            </a:extLst>
          </p:cNvPr>
          <p:cNvSpPr>
            <a:spLocks noGrp="1"/>
          </p:cNvSpPr>
          <p:nvPr>
            <p:ph type="sldNum" sz="quarter" idx="12"/>
          </p:nvPr>
        </p:nvSpPr>
        <p:spPr/>
        <p:txBody>
          <a:bodyPr/>
          <a:lstStyle/>
          <a:p>
            <a:fld id="{2CC39A78-BC08-4E0B-BCAB-5C8517C430EC}" type="slidenum">
              <a:rPr lang="en-PK" smtClean="0"/>
              <a:t>‹#›</a:t>
            </a:fld>
            <a:endParaRPr lang="en-PK"/>
          </a:p>
        </p:txBody>
      </p:sp>
    </p:spTree>
    <p:extLst>
      <p:ext uri="{BB962C8B-B14F-4D97-AF65-F5344CB8AC3E}">
        <p14:creationId xmlns:p14="http://schemas.microsoft.com/office/powerpoint/2010/main" val="6191240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DCE0C-FEB1-D997-AAD6-D54C18C5BF6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PK"/>
          </a:p>
        </p:txBody>
      </p:sp>
      <p:sp>
        <p:nvSpPr>
          <p:cNvPr id="3" name="Text Placeholder 2">
            <a:extLst>
              <a:ext uri="{FF2B5EF4-FFF2-40B4-BE49-F238E27FC236}">
                <a16:creationId xmlns:a16="http://schemas.microsoft.com/office/drawing/2014/main" id="{63CA1AA1-A108-5627-E0DF-0585770F4C4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1C2669E-109B-D397-984F-E7701FA85989}"/>
              </a:ext>
            </a:extLst>
          </p:cNvPr>
          <p:cNvSpPr>
            <a:spLocks noGrp="1"/>
          </p:cNvSpPr>
          <p:nvPr>
            <p:ph type="dt" sz="half" idx="10"/>
          </p:nvPr>
        </p:nvSpPr>
        <p:spPr/>
        <p:txBody>
          <a:bodyPr/>
          <a:lstStyle/>
          <a:p>
            <a:fld id="{C26B148C-5A9D-47AB-AC5E-42869DD35510}" type="datetime8">
              <a:rPr lang="en-PK" smtClean="0"/>
              <a:t>15/10/2025 16:28</a:t>
            </a:fld>
            <a:endParaRPr lang="en-PK"/>
          </a:p>
        </p:txBody>
      </p:sp>
      <p:sp>
        <p:nvSpPr>
          <p:cNvPr id="5" name="Footer Placeholder 4">
            <a:extLst>
              <a:ext uri="{FF2B5EF4-FFF2-40B4-BE49-F238E27FC236}">
                <a16:creationId xmlns:a16="http://schemas.microsoft.com/office/drawing/2014/main" id="{2228A761-7393-3F28-E2C5-877A1E7D334B}"/>
              </a:ext>
            </a:extLst>
          </p:cNvPr>
          <p:cNvSpPr>
            <a:spLocks noGrp="1"/>
          </p:cNvSpPr>
          <p:nvPr>
            <p:ph type="ftr" sz="quarter" idx="11"/>
          </p:nvPr>
        </p:nvSpPr>
        <p:spPr/>
        <p:txBody>
          <a:bodyPr/>
          <a:lstStyle/>
          <a:p>
            <a:r>
              <a:rPr lang="en-US"/>
              <a:t>Data source: Energy year book 2024 &amp; RFs' calculation</a:t>
            </a:r>
            <a:endParaRPr lang="en-PK"/>
          </a:p>
        </p:txBody>
      </p:sp>
      <p:sp>
        <p:nvSpPr>
          <p:cNvPr id="6" name="Slide Number Placeholder 5">
            <a:extLst>
              <a:ext uri="{FF2B5EF4-FFF2-40B4-BE49-F238E27FC236}">
                <a16:creationId xmlns:a16="http://schemas.microsoft.com/office/drawing/2014/main" id="{353E2F18-E12A-6FB5-0E2F-F6AB5A62062A}"/>
              </a:ext>
            </a:extLst>
          </p:cNvPr>
          <p:cNvSpPr>
            <a:spLocks noGrp="1"/>
          </p:cNvSpPr>
          <p:nvPr>
            <p:ph type="sldNum" sz="quarter" idx="12"/>
          </p:nvPr>
        </p:nvSpPr>
        <p:spPr/>
        <p:txBody>
          <a:bodyPr/>
          <a:lstStyle/>
          <a:p>
            <a:fld id="{2CC39A78-BC08-4E0B-BCAB-5C8517C430EC}" type="slidenum">
              <a:rPr lang="en-PK" smtClean="0"/>
              <a:t>‹#›</a:t>
            </a:fld>
            <a:endParaRPr lang="en-PK"/>
          </a:p>
        </p:txBody>
      </p:sp>
    </p:spTree>
    <p:extLst>
      <p:ext uri="{BB962C8B-B14F-4D97-AF65-F5344CB8AC3E}">
        <p14:creationId xmlns:p14="http://schemas.microsoft.com/office/powerpoint/2010/main" val="3469909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16F8C-7C66-DF4C-1C52-9D1884A15864}"/>
              </a:ext>
            </a:extLst>
          </p:cNvPr>
          <p:cNvSpPr>
            <a:spLocks noGrp="1"/>
          </p:cNvSpPr>
          <p:nvPr>
            <p:ph type="title"/>
          </p:nvPr>
        </p:nvSpPr>
        <p:spPr/>
        <p:txBody>
          <a:bodyPr/>
          <a:lstStyle/>
          <a:p>
            <a:r>
              <a:rPr lang="en-US"/>
              <a:t>Click to edit Master title style</a:t>
            </a:r>
            <a:endParaRPr lang="en-PK"/>
          </a:p>
        </p:txBody>
      </p:sp>
      <p:sp>
        <p:nvSpPr>
          <p:cNvPr id="3" name="Content Placeholder 2">
            <a:extLst>
              <a:ext uri="{FF2B5EF4-FFF2-40B4-BE49-F238E27FC236}">
                <a16:creationId xmlns:a16="http://schemas.microsoft.com/office/drawing/2014/main" id="{84142D8C-31A6-1D96-6D2D-C4EFB6A8306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K"/>
          </a:p>
        </p:txBody>
      </p:sp>
      <p:sp>
        <p:nvSpPr>
          <p:cNvPr id="4" name="Content Placeholder 3">
            <a:extLst>
              <a:ext uri="{FF2B5EF4-FFF2-40B4-BE49-F238E27FC236}">
                <a16:creationId xmlns:a16="http://schemas.microsoft.com/office/drawing/2014/main" id="{1F400A5E-C59F-E18C-D713-7E2759BB1DA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K"/>
          </a:p>
        </p:txBody>
      </p:sp>
      <p:sp>
        <p:nvSpPr>
          <p:cNvPr id="5" name="Date Placeholder 4">
            <a:extLst>
              <a:ext uri="{FF2B5EF4-FFF2-40B4-BE49-F238E27FC236}">
                <a16:creationId xmlns:a16="http://schemas.microsoft.com/office/drawing/2014/main" id="{A899B4FA-31D3-1003-58C6-B487F199F62B}"/>
              </a:ext>
            </a:extLst>
          </p:cNvPr>
          <p:cNvSpPr>
            <a:spLocks noGrp="1"/>
          </p:cNvSpPr>
          <p:nvPr>
            <p:ph type="dt" sz="half" idx="10"/>
          </p:nvPr>
        </p:nvSpPr>
        <p:spPr/>
        <p:txBody>
          <a:bodyPr/>
          <a:lstStyle/>
          <a:p>
            <a:fld id="{201A1606-14B6-4CE4-8E7C-2CDA91502830}" type="datetime8">
              <a:rPr lang="en-PK" smtClean="0"/>
              <a:t>15/10/2025 16:28</a:t>
            </a:fld>
            <a:endParaRPr lang="en-PK"/>
          </a:p>
        </p:txBody>
      </p:sp>
      <p:sp>
        <p:nvSpPr>
          <p:cNvPr id="6" name="Footer Placeholder 5">
            <a:extLst>
              <a:ext uri="{FF2B5EF4-FFF2-40B4-BE49-F238E27FC236}">
                <a16:creationId xmlns:a16="http://schemas.microsoft.com/office/drawing/2014/main" id="{10B8C09B-008F-EE19-E6D2-21D0F8C5EC7A}"/>
              </a:ext>
            </a:extLst>
          </p:cNvPr>
          <p:cNvSpPr>
            <a:spLocks noGrp="1"/>
          </p:cNvSpPr>
          <p:nvPr>
            <p:ph type="ftr" sz="quarter" idx="11"/>
          </p:nvPr>
        </p:nvSpPr>
        <p:spPr/>
        <p:txBody>
          <a:bodyPr/>
          <a:lstStyle/>
          <a:p>
            <a:r>
              <a:rPr lang="en-US"/>
              <a:t>Data source: Energy year book 2024 &amp; RFs' calculation</a:t>
            </a:r>
            <a:endParaRPr lang="en-PK"/>
          </a:p>
        </p:txBody>
      </p:sp>
      <p:sp>
        <p:nvSpPr>
          <p:cNvPr id="7" name="Slide Number Placeholder 6">
            <a:extLst>
              <a:ext uri="{FF2B5EF4-FFF2-40B4-BE49-F238E27FC236}">
                <a16:creationId xmlns:a16="http://schemas.microsoft.com/office/drawing/2014/main" id="{A873EC90-7C2C-FF7E-5365-FA59952C5E98}"/>
              </a:ext>
            </a:extLst>
          </p:cNvPr>
          <p:cNvSpPr>
            <a:spLocks noGrp="1"/>
          </p:cNvSpPr>
          <p:nvPr>
            <p:ph type="sldNum" sz="quarter" idx="12"/>
          </p:nvPr>
        </p:nvSpPr>
        <p:spPr/>
        <p:txBody>
          <a:bodyPr/>
          <a:lstStyle/>
          <a:p>
            <a:fld id="{2CC39A78-BC08-4E0B-BCAB-5C8517C430EC}" type="slidenum">
              <a:rPr lang="en-PK" smtClean="0"/>
              <a:t>‹#›</a:t>
            </a:fld>
            <a:endParaRPr lang="en-PK"/>
          </a:p>
        </p:txBody>
      </p:sp>
    </p:spTree>
    <p:extLst>
      <p:ext uri="{BB962C8B-B14F-4D97-AF65-F5344CB8AC3E}">
        <p14:creationId xmlns:p14="http://schemas.microsoft.com/office/powerpoint/2010/main" val="38867394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A8BFD-95E1-DF04-26B3-1AE9772966C8}"/>
              </a:ext>
            </a:extLst>
          </p:cNvPr>
          <p:cNvSpPr>
            <a:spLocks noGrp="1"/>
          </p:cNvSpPr>
          <p:nvPr>
            <p:ph type="title"/>
          </p:nvPr>
        </p:nvSpPr>
        <p:spPr>
          <a:xfrm>
            <a:off x="839788" y="365125"/>
            <a:ext cx="10515600" cy="1325563"/>
          </a:xfrm>
        </p:spPr>
        <p:txBody>
          <a:bodyPr/>
          <a:lstStyle/>
          <a:p>
            <a:r>
              <a:rPr lang="en-US"/>
              <a:t>Click to edit Master title style</a:t>
            </a:r>
            <a:endParaRPr lang="en-PK"/>
          </a:p>
        </p:txBody>
      </p:sp>
      <p:sp>
        <p:nvSpPr>
          <p:cNvPr id="3" name="Text Placeholder 2">
            <a:extLst>
              <a:ext uri="{FF2B5EF4-FFF2-40B4-BE49-F238E27FC236}">
                <a16:creationId xmlns:a16="http://schemas.microsoft.com/office/drawing/2014/main" id="{909111D2-BB23-D7EB-755C-D4E13FBAFD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AE67BE6-A596-EF59-6ADA-F32204288FE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K"/>
          </a:p>
        </p:txBody>
      </p:sp>
      <p:sp>
        <p:nvSpPr>
          <p:cNvPr id="5" name="Text Placeholder 4">
            <a:extLst>
              <a:ext uri="{FF2B5EF4-FFF2-40B4-BE49-F238E27FC236}">
                <a16:creationId xmlns:a16="http://schemas.microsoft.com/office/drawing/2014/main" id="{414B4C98-0C7D-7652-E662-85EDFBF7871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6D8A88D-2E9F-A295-3C1F-580265546B3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K"/>
          </a:p>
        </p:txBody>
      </p:sp>
      <p:sp>
        <p:nvSpPr>
          <p:cNvPr id="7" name="Date Placeholder 6">
            <a:extLst>
              <a:ext uri="{FF2B5EF4-FFF2-40B4-BE49-F238E27FC236}">
                <a16:creationId xmlns:a16="http://schemas.microsoft.com/office/drawing/2014/main" id="{7E8F305F-1E5B-F57F-B06C-0C13404F375C}"/>
              </a:ext>
            </a:extLst>
          </p:cNvPr>
          <p:cNvSpPr>
            <a:spLocks noGrp="1"/>
          </p:cNvSpPr>
          <p:nvPr>
            <p:ph type="dt" sz="half" idx="10"/>
          </p:nvPr>
        </p:nvSpPr>
        <p:spPr/>
        <p:txBody>
          <a:bodyPr/>
          <a:lstStyle/>
          <a:p>
            <a:fld id="{9B46D6CE-38F3-4EA9-B97B-449498DB2AA6}" type="datetime8">
              <a:rPr lang="en-PK" smtClean="0"/>
              <a:t>15/10/2025 16:28</a:t>
            </a:fld>
            <a:endParaRPr lang="en-PK"/>
          </a:p>
        </p:txBody>
      </p:sp>
      <p:sp>
        <p:nvSpPr>
          <p:cNvPr id="8" name="Footer Placeholder 7">
            <a:extLst>
              <a:ext uri="{FF2B5EF4-FFF2-40B4-BE49-F238E27FC236}">
                <a16:creationId xmlns:a16="http://schemas.microsoft.com/office/drawing/2014/main" id="{C413F9D9-89F6-30B1-6F6A-1A87442B071E}"/>
              </a:ext>
            </a:extLst>
          </p:cNvPr>
          <p:cNvSpPr>
            <a:spLocks noGrp="1"/>
          </p:cNvSpPr>
          <p:nvPr>
            <p:ph type="ftr" sz="quarter" idx="11"/>
          </p:nvPr>
        </p:nvSpPr>
        <p:spPr/>
        <p:txBody>
          <a:bodyPr/>
          <a:lstStyle/>
          <a:p>
            <a:r>
              <a:rPr lang="en-US"/>
              <a:t>Data source: Energy year book 2024 &amp; RFs' calculation</a:t>
            </a:r>
            <a:endParaRPr lang="en-PK"/>
          </a:p>
        </p:txBody>
      </p:sp>
      <p:sp>
        <p:nvSpPr>
          <p:cNvPr id="9" name="Slide Number Placeholder 8">
            <a:extLst>
              <a:ext uri="{FF2B5EF4-FFF2-40B4-BE49-F238E27FC236}">
                <a16:creationId xmlns:a16="http://schemas.microsoft.com/office/drawing/2014/main" id="{3C084101-298B-89A9-8364-097F7EF9FEFF}"/>
              </a:ext>
            </a:extLst>
          </p:cNvPr>
          <p:cNvSpPr>
            <a:spLocks noGrp="1"/>
          </p:cNvSpPr>
          <p:nvPr>
            <p:ph type="sldNum" sz="quarter" idx="12"/>
          </p:nvPr>
        </p:nvSpPr>
        <p:spPr/>
        <p:txBody>
          <a:bodyPr/>
          <a:lstStyle/>
          <a:p>
            <a:fld id="{2CC39A78-BC08-4E0B-BCAB-5C8517C430EC}" type="slidenum">
              <a:rPr lang="en-PK" smtClean="0"/>
              <a:t>‹#›</a:t>
            </a:fld>
            <a:endParaRPr lang="en-PK"/>
          </a:p>
        </p:txBody>
      </p:sp>
    </p:spTree>
    <p:extLst>
      <p:ext uri="{BB962C8B-B14F-4D97-AF65-F5344CB8AC3E}">
        <p14:creationId xmlns:p14="http://schemas.microsoft.com/office/powerpoint/2010/main" val="1759668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15225-B009-21BF-EC43-D15C8E3D1B08}"/>
              </a:ext>
            </a:extLst>
          </p:cNvPr>
          <p:cNvSpPr>
            <a:spLocks noGrp="1"/>
          </p:cNvSpPr>
          <p:nvPr>
            <p:ph type="title"/>
          </p:nvPr>
        </p:nvSpPr>
        <p:spPr/>
        <p:txBody>
          <a:bodyPr/>
          <a:lstStyle/>
          <a:p>
            <a:r>
              <a:rPr lang="en-US"/>
              <a:t>Click to edit Master title style</a:t>
            </a:r>
            <a:endParaRPr lang="en-PK"/>
          </a:p>
        </p:txBody>
      </p:sp>
      <p:sp>
        <p:nvSpPr>
          <p:cNvPr id="3" name="Date Placeholder 2">
            <a:extLst>
              <a:ext uri="{FF2B5EF4-FFF2-40B4-BE49-F238E27FC236}">
                <a16:creationId xmlns:a16="http://schemas.microsoft.com/office/drawing/2014/main" id="{ACEDE994-1311-9CA6-AC31-42280AA6F131}"/>
              </a:ext>
            </a:extLst>
          </p:cNvPr>
          <p:cNvSpPr>
            <a:spLocks noGrp="1"/>
          </p:cNvSpPr>
          <p:nvPr>
            <p:ph type="dt" sz="half" idx="10"/>
          </p:nvPr>
        </p:nvSpPr>
        <p:spPr/>
        <p:txBody>
          <a:bodyPr/>
          <a:lstStyle/>
          <a:p>
            <a:fld id="{F55082CC-C5E3-44D3-9C30-C7624371915E}" type="datetime8">
              <a:rPr lang="en-PK" smtClean="0"/>
              <a:t>15/10/2025 16:28</a:t>
            </a:fld>
            <a:endParaRPr lang="en-PK"/>
          </a:p>
        </p:txBody>
      </p:sp>
      <p:sp>
        <p:nvSpPr>
          <p:cNvPr id="4" name="Footer Placeholder 3">
            <a:extLst>
              <a:ext uri="{FF2B5EF4-FFF2-40B4-BE49-F238E27FC236}">
                <a16:creationId xmlns:a16="http://schemas.microsoft.com/office/drawing/2014/main" id="{39CB13E3-4F54-D9F1-3A2F-897B5998B8D7}"/>
              </a:ext>
            </a:extLst>
          </p:cNvPr>
          <p:cNvSpPr>
            <a:spLocks noGrp="1"/>
          </p:cNvSpPr>
          <p:nvPr>
            <p:ph type="ftr" sz="quarter" idx="11"/>
          </p:nvPr>
        </p:nvSpPr>
        <p:spPr/>
        <p:txBody>
          <a:bodyPr/>
          <a:lstStyle/>
          <a:p>
            <a:r>
              <a:rPr lang="en-US"/>
              <a:t>Data source: Energy year book 2024 &amp; RFs' calculation</a:t>
            </a:r>
            <a:endParaRPr lang="en-PK"/>
          </a:p>
        </p:txBody>
      </p:sp>
      <p:sp>
        <p:nvSpPr>
          <p:cNvPr id="5" name="Slide Number Placeholder 4">
            <a:extLst>
              <a:ext uri="{FF2B5EF4-FFF2-40B4-BE49-F238E27FC236}">
                <a16:creationId xmlns:a16="http://schemas.microsoft.com/office/drawing/2014/main" id="{DF8CD6E0-F953-1F6E-5448-D769F6132487}"/>
              </a:ext>
            </a:extLst>
          </p:cNvPr>
          <p:cNvSpPr>
            <a:spLocks noGrp="1"/>
          </p:cNvSpPr>
          <p:nvPr>
            <p:ph type="sldNum" sz="quarter" idx="12"/>
          </p:nvPr>
        </p:nvSpPr>
        <p:spPr/>
        <p:txBody>
          <a:bodyPr/>
          <a:lstStyle/>
          <a:p>
            <a:fld id="{2CC39A78-BC08-4E0B-BCAB-5C8517C430EC}" type="slidenum">
              <a:rPr lang="en-PK" smtClean="0"/>
              <a:t>‹#›</a:t>
            </a:fld>
            <a:endParaRPr lang="en-PK"/>
          </a:p>
        </p:txBody>
      </p:sp>
    </p:spTree>
    <p:extLst>
      <p:ext uri="{BB962C8B-B14F-4D97-AF65-F5344CB8AC3E}">
        <p14:creationId xmlns:p14="http://schemas.microsoft.com/office/powerpoint/2010/main" val="7362693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4C56408-7CB8-27A6-D072-FCCB52C00A1E}"/>
              </a:ext>
            </a:extLst>
          </p:cNvPr>
          <p:cNvSpPr>
            <a:spLocks noGrp="1"/>
          </p:cNvSpPr>
          <p:nvPr>
            <p:ph type="dt" sz="half" idx="10"/>
          </p:nvPr>
        </p:nvSpPr>
        <p:spPr/>
        <p:txBody>
          <a:bodyPr/>
          <a:lstStyle/>
          <a:p>
            <a:fld id="{6B40A3A6-A88E-49BD-8987-EA5EF8F5F69E}" type="datetime8">
              <a:rPr lang="en-PK" smtClean="0"/>
              <a:t>15/10/2025 16:28</a:t>
            </a:fld>
            <a:endParaRPr lang="en-PK"/>
          </a:p>
        </p:txBody>
      </p:sp>
      <p:sp>
        <p:nvSpPr>
          <p:cNvPr id="3" name="Footer Placeholder 2">
            <a:extLst>
              <a:ext uri="{FF2B5EF4-FFF2-40B4-BE49-F238E27FC236}">
                <a16:creationId xmlns:a16="http://schemas.microsoft.com/office/drawing/2014/main" id="{CABD51B7-8C5E-8302-9E62-B1393346F5A9}"/>
              </a:ext>
            </a:extLst>
          </p:cNvPr>
          <p:cNvSpPr>
            <a:spLocks noGrp="1"/>
          </p:cNvSpPr>
          <p:nvPr>
            <p:ph type="ftr" sz="quarter" idx="11"/>
          </p:nvPr>
        </p:nvSpPr>
        <p:spPr/>
        <p:txBody>
          <a:bodyPr/>
          <a:lstStyle/>
          <a:p>
            <a:r>
              <a:rPr lang="en-US"/>
              <a:t>Data source: Energy year book 2024 &amp; RFs' calculation</a:t>
            </a:r>
            <a:endParaRPr lang="en-PK"/>
          </a:p>
        </p:txBody>
      </p:sp>
      <p:sp>
        <p:nvSpPr>
          <p:cNvPr id="4" name="Slide Number Placeholder 3">
            <a:extLst>
              <a:ext uri="{FF2B5EF4-FFF2-40B4-BE49-F238E27FC236}">
                <a16:creationId xmlns:a16="http://schemas.microsoft.com/office/drawing/2014/main" id="{292F5DEE-A3F2-5052-BAC8-6A4056C26066}"/>
              </a:ext>
            </a:extLst>
          </p:cNvPr>
          <p:cNvSpPr>
            <a:spLocks noGrp="1"/>
          </p:cNvSpPr>
          <p:nvPr>
            <p:ph type="sldNum" sz="quarter" idx="12"/>
          </p:nvPr>
        </p:nvSpPr>
        <p:spPr/>
        <p:txBody>
          <a:bodyPr/>
          <a:lstStyle/>
          <a:p>
            <a:fld id="{2CC39A78-BC08-4E0B-BCAB-5C8517C430EC}" type="slidenum">
              <a:rPr lang="en-PK" smtClean="0"/>
              <a:t>‹#›</a:t>
            </a:fld>
            <a:endParaRPr lang="en-PK"/>
          </a:p>
        </p:txBody>
      </p:sp>
    </p:spTree>
    <p:extLst>
      <p:ext uri="{BB962C8B-B14F-4D97-AF65-F5344CB8AC3E}">
        <p14:creationId xmlns:p14="http://schemas.microsoft.com/office/powerpoint/2010/main" val="40650386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0DBAF-1859-0B4A-2097-24638D2D782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K"/>
          </a:p>
        </p:txBody>
      </p:sp>
      <p:sp>
        <p:nvSpPr>
          <p:cNvPr id="3" name="Content Placeholder 2">
            <a:extLst>
              <a:ext uri="{FF2B5EF4-FFF2-40B4-BE49-F238E27FC236}">
                <a16:creationId xmlns:a16="http://schemas.microsoft.com/office/drawing/2014/main" id="{F11F0EED-96D8-70F7-2D98-B01FC6DE0DE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K"/>
          </a:p>
        </p:txBody>
      </p:sp>
      <p:sp>
        <p:nvSpPr>
          <p:cNvPr id="4" name="Text Placeholder 3">
            <a:extLst>
              <a:ext uri="{FF2B5EF4-FFF2-40B4-BE49-F238E27FC236}">
                <a16:creationId xmlns:a16="http://schemas.microsoft.com/office/drawing/2014/main" id="{B208E7FD-E38E-2769-4752-D8EB1FB303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273352-5E99-0233-33A7-6981A296E624}"/>
              </a:ext>
            </a:extLst>
          </p:cNvPr>
          <p:cNvSpPr>
            <a:spLocks noGrp="1"/>
          </p:cNvSpPr>
          <p:nvPr>
            <p:ph type="dt" sz="half" idx="10"/>
          </p:nvPr>
        </p:nvSpPr>
        <p:spPr/>
        <p:txBody>
          <a:bodyPr/>
          <a:lstStyle/>
          <a:p>
            <a:fld id="{6760E4C7-E61C-44C0-A1EF-E28D8411F86B}" type="datetime8">
              <a:rPr lang="en-PK" smtClean="0"/>
              <a:t>15/10/2025 16:28</a:t>
            </a:fld>
            <a:endParaRPr lang="en-PK"/>
          </a:p>
        </p:txBody>
      </p:sp>
      <p:sp>
        <p:nvSpPr>
          <p:cNvPr id="6" name="Footer Placeholder 5">
            <a:extLst>
              <a:ext uri="{FF2B5EF4-FFF2-40B4-BE49-F238E27FC236}">
                <a16:creationId xmlns:a16="http://schemas.microsoft.com/office/drawing/2014/main" id="{2CEFC520-4B8C-5870-6397-7C2AA6A68FE0}"/>
              </a:ext>
            </a:extLst>
          </p:cNvPr>
          <p:cNvSpPr>
            <a:spLocks noGrp="1"/>
          </p:cNvSpPr>
          <p:nvPr>
            <p:ph type="ftr" sz="quarter" idx="11"/>
          </p:nvPr>
        </p:nvSpPr>
        <p:spPr/>
        <p:txBody>
          <a:bodyPr/>
          <a:lstStyle/>
          <a:p>
            <a:r>
              <a:rPr lang="en-US"/>
              <a:t>Data source: Energy year book 2024 &amp; RFs' calculation</a:t>
            </a:r>
            <a:endParaRPr lang="en-PK"/>
          </a:p>
        </p:txBody>
      </p:sp>
      <p:sp>
        <p:nvSpPr>
          <p:cNvPr id="7" name="Slide Number Placeholder 6">
            <a:extLst>
              <a:ext uri="{FF2B5EF4-FFF2-40B4-BE49-F238E27FC236}">
                <a16:creationId xmlns:a16="http://schemas.microsoft.com/office/drawing/2014/main" id="{378AA212-B840-4488-E83B-511BC4403B22}"/>
              </a:ext>
            </a:extLst>
          </p:cNvPr>
          <p:cNvSpPr>
            <a:spLocks noGrp="1"/>
          </p:cNvSpPr>
          <p:nvPr>
            <p:ph type="sldNum" sz="quarter" idx="12"/>
          </p:nvPr>
        </p:nvSpPr>
        <p:spPr/>
        <p:txBody>
          <a:bodyPr/>
          <a:lstStyle/>
          <a:p>
            <a:fld id="{2CC39A78-BC08-4E0B-BCAB-5C8517C430EC}" type="slidenum">
              <a:rPr lang="en-PK" smtClean="0"/>
              <a:t>‹#›</a:t>
            </a:fld>
            <a:endParaRPr lang="en-PK"/>
          </a:p>
        </p:txBody>
      </p:sp>
    </p:spTree>
    <p:extLst>
      <p:ext uri="{BB962C8B-B14F-4D97-AF65-F5344CB8AC3E}">
        <p14:creationId xmlns:p14="http://schemas.microsoft.com/office/powerpoint/2010/main" val="17176024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DEE1F-F4CC-FAC0-04C1-350B50B2BF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K"/>
          </a:p>
        </p:txBody>
      </p:sp>
      <p:sp>
        <p:nvSpPr>
          <p:cNvPr id="3" name="Picture Placeholder 2">
            <a:extLst>
              <a:ext uri="{FF2B5EF4-FFF2-40B4-BE49-F238E27FC236}">
                <a16:creationId xmlns:a16="http://schemas.microsoft.com/office/drawing/2014/main" id="{40E6C1B1-D46F-88D7-DC6D-5E3354B316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PK"/>
          </a:p>
        </p:txBody>
      </p:sp>
      <p:sp>
        <p:nvSpPr>
          <p:cNvPr id="4" name="Text Placeholder 3">
            <a:extLst>
              <a:ext uri="{FF2B5EF4-FFF2-40B4-BE49-F238E27FC236}">
                <a16:creationId xmlns:a16="http://schemas.microsoft.com/office/drawing/2014/main" id="{0888863E-38C6-A895-DEE9-3A4B404CE1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C1E08B-3F92-0B42-D2DF-2FF3BB3FC0BF}"/>
              </a:ext>
            </a:extLst>
          </p:cNvPr>
          <p:cNvSpPr>
            <a:spLocks noGrp="1"/>
          </p:cNvSpPr>
          <p:nvPr>
            <p:ph type="dt" sz="half" idx="10"/>
          </p:nvPr>
        </p:nvSpPr>
        <p:spPr/>
        <p:txBody>
          <a:bodyPr/>
          <a:lstStyle/>
          <a:p>
            <a:fld id="{B18F0E92-9D13-4049-962A-4B51386A92BF}" type="datetime8">
              <a:rPr lang="en-PK" smtClean="0"/>
              <a:t>15/10/2025 16:28</a:t>
            </a:fld>
            <a:endParaRPr lang="en-PK"/>
          </a:p>
        </p:txBody>
      </p:sp>
      <p:sp>
        <p:nvSpPr>
          <p:cNvPr id="6" name="Footer Placeholder 5">
            <a:extLst>
              <a:ext uri="{FF2B5EF4-FFF2-40B4-BE49-F238E27FC236}">
                <a16:creationId xmlns:a16="http://schemas.microsoft.com/office/drawing/2014/main" id="{71762A9A-1F1E-2ADD-7463-D70103A2D7EA}"/>
              </a:ext>
            </a:extLst>
          </p:cNvPr>
          <p:cNvSpPr>
            <a:spLocks noGrp="1"/>
          </p:cNvSpPr>
          <p:nvPr>
            <p:ph type="ftr" sz="quarter" idx="11"/>
          </p:nvPr>
        </p:nvSpPr>
        <p:spPr/>
        <p:txBody>
          <a:bodyPr/>
          <a:lstStyle/>
          <a:p>
            <a:r>
              <a:rPr lang="en-US"/>
              <a:t>Data source: Energy year book 2024 &amp; RFs' calculation</a:t>
            </a:r>
            <a:endParaRPr lang="en-PK"/>
          </a:p>
        </p:txBody>
      </p:sp>
      <p:sp>
        <p:nvSpPr>
          <p:cNvPr id="7" name="Slide Number Placeholder 6">
            <a:extLst>
              <a:ext uri="{FF2B5EF4-FFF2-40B4-BE49-F238E27FC236}">
                <a16:creationId xmlns:a16="http://schemas.microsoft.com/office/drawing/2014/main" id="{B32B3DC4-2B8F-971C-49E6-0ECFCE2EB9D6}"/>
              </a:ext>
            </a:extLst>
          </p:cNvPr>
          <p:cNvSpPr>
            <a:spLocks noGrp="1"/>
          </p:cNvSpPr>
          <p:nvPr>
            <p:ph type="sldNum" sz="quarter" idx="12"/>
          </p:nvPr>
        </p:nvSpPr>
        <p:spPr/>
        <p:txBody>
          <a:bodyPr/>
          <a:lstStyle/>
          <a:p>
            <a:fld id="{2CC39A78-BC08-4E0B-BCAB-5C8517C430EC}" type="slidenum">
              <a:rPr lang="en-PK" smtClean="0"/>
              <a:t>‹#›</a:t>
            </a:fld>
            <a:endParaRPr lang="en-PK"/>
          </a:p>
        </p:txBody>
      </p:sp>
    </p:spTree>
    <p:extLst>
      <p:ext uri="{BB962C8B-B14F-4D97-AF65-F5344CB8AC3E}">
        <p14:creationId xmlns:p14="http://schemas.microsoft.com/office/powerpoint/2010/main" val="21408716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E1870-AF2B-C519-6145-152D06170EA3}"/>
              </a:ext>
            </a:extLst>
          </p:cNvPr>
          <p:cNvSpPr>
            <a:spLocks noGrp="1"/>
          </p:cNvSpPr>
          <p:nvPr>
            <p:ph type="title"/>
          </p:nvPr>
        </p:nvSpPr>
        <p:spPr/>
        <p:txBody>
          <a:bodyPr/>
          <a:lstStyle/>
          <a:p>
            <a:r>
              <a:rPr lang="en-US"/>
              <a:t>Click to edit Master title style</a:t>
            </a:r>
            <a:endParaRPr lang="en-PK"/>
          </a:p>
        </p:txBody>
      </p:sp>
      <p:sp>
        <p:nvSpPr>
          <p:cNvPr id="3" name="Vertical Text Placeholder 2">
            <a:extLst>
              <a:ext uri="{FF2B5EF4-FFF2-40B4-BE49-F238E27FC236}">
                <a16:creationId xmlns:a16="http://schemas.microsoft.com/office/drawing/2014/main" id="{41E0A249-9906-4D28-5AD6-280ECB3BBBF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K"/>
          </a:p>
        </p:txBody>
      </p:sp>
      <p:sp>
        <p:nvSpPr>
          <p:cNvPr id="4" name="Date Placeholder 3">
            <a:extLst>
              <a:ext uri="{FF2B5EF4-FFF2-40B4-BE49-F238E27FC236}">
                <a16:creationId xmlns:a16="http://schemas.microsoft.com/office/drawing/2014/main" id="{C08C49CD-C93D-85F4-57D2-BD4285FBDC64}"/>
              </a:ext>
            </a:extLst>
          </p:cNvPr>
          <p:cNvSpPr>
            <a:spLocks noGrp="1"/>
          </p:cNvSpPr>
          <p:nvPr>
            <p:ph type="dt" sz="half" idx="10"/>
          </p:nvPr>
        </p:nvSpPr>
        <p:spPr/>
        <p:txBody>
          <a:bodyPr/>
          <a:lstStyle/>
          <a:p>
            <a:fld id="{7C3EF920-86E2-4D18-A701-2E12F24AB92E}" type="datetime8">
              <a:rPr lang="en-PK" smtClean="0"/>
              <a:t>15/10/2025 16:28</a:t>
            </a:fld>
            <a:endParaRPr lang="en-PK"/>
          </a:p>
        </p:txBody>
      </p:sp>
      <p:sp>
        <p:nvSpPr>
          <p:cNvPr id="5" name="Footer Placeholder 4">
            <a:extLst>
              <a:ext uri="{FF2B5EF4-FFF2-40B4-BE49-F238E27FC236}">
                <a16:creationId xmlns:a16="http://schemas.microsoft.com/office/drawing/2014/main" id="{47EB5D6C-C729-4485-568B-1D2F567F2856}"/>
              </a:ext>
            </a:extLst>
          </p:cNvPr>
          <p:cNvSpPr>
            <a:spLocks noGrp="1"/>
          </p:cNvSpPr>
          <p:nvPr>
            <p:ph type="ftr" sz="quarter" idx="11"/>
          </p:nvPr>
        </p:nvSpPr>
        <p:spPr/>
        <p:txBody>
          <a:bodyPr/>
          <a:lstStyle/>
          <a:p>
            <a:r>
              <a:rPr lang="en-US"/>
              <a:t>Data source: Energy year book 2024 &amp; RFs' calculation</a:t>
            </a:r>
            <a:endParaRPr lang="en-PK"/>
          </a:p>
        </p:txBody>
      </p:sp>
      <p:sp>
        <p:nvSpPr>
          <p:cNvPr id="6" name="Slide Number Placeholder 5">
            <a:extLst>
              <a:ext uri="{FF2B5EF4-FFF2-40B4-BE49-F238E27FC236}">
                <a16:creationId xmlns:a16="http://schemas.microsoft.com/office/drawing/2014/main" id="{7E934E62-45EE-006D-5D8E-E816F2D95E7F}"/>
              </a:ext>
            </a:extLst>
          </p:cNvPr>
          <p:cNvSpPr>
            <a:spLocks noGrp="1"/>
          </p:cNvSpPr>
          <p:nvPr>
            <p:ph type="sldNum" sz="quarter" idx="12"/>
          </p:nvPr>
        </p:nvSpPr>
        <p:spPr/>
        <p:txBody>
          <a:bodyPr/>
          <a:lstStyle/>
          <a:p>
            <a:fld id="{2CC39A78-BC08-4E0B-BCAB-5C8517C430EC}" type="slidenum">
              <a:rPr lang="en-PK" smtClean="0"/>
              <a:t>‹#›</a:t>
            </a:fld>
            <a:endParaRPr lang="en-PK"/>
          </a:p>
        </p:txBody>
      </p:sp>
    </p:spTree>
    <p:extLst>
      <p:ext uri="{BB962C8B-B14F-4D97-AF65-F5344CB8AC3E}">
        <p14:creationId xmlns:p14="http://schemas.microsoft.com/office/powerpoint/2010/main" val="35022778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1297E7-F53B-9DF8-FC65-5C013DE6BEF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PK"/>
          </a:p>
        </p:txBody>
      </p:sp>
      <p:sp>
        <p:nvSpPr>
          <p:cNvPr id="3" name="Vertical Text Placeholder 2">
            <a:extLst>
              <a:ext uri="{FF2B5EF4-FFF2-40B4-BE49-F238E27FC236}">
                <a16:creationId xmlns:a16="http://schemas.microsoft.com/office/drawing/2014/main" id="{5C4662FF-7F09-0F9C-FBEA-1125D9C70FE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K"/>
          </a:p>
        </p:txBody>
      </p:sp>
      <p:sp>
        <p:nvSpPr>
          <p:cNvPr id="4" name="Date Placeholder 3">
            <a:extLst>
              <a:ext uri="{FF2B5EF4-FFF2-40B4-BE49-F238E27FC236}">
                <a16:creationId xmlns:a16="http://schemas.microsoft.com/office/drawing/2014/main" id="{A51068D0-374E-FAD6-7C0A-0E7D02079290}"/>
              </a:ext>
            </a:extLst>
          </p:cNvPr>
          <p:cNvSpPr>
            <a:spLocks noGrp="1"/>
          </p:cNvSpPr>
          <p:nvPr>
            <p:ph type="dt" sz="half" idx="10"/>
          </p:nvPr>
        </p:nvSpPr>
        <p:spPr/>
        <p:txBody>
          <a:bodyPr/>
          <a:lstStyle/>
          <a:p>
            <a:fld id="{28FF5A25-BAE1-4333-8C64-90FA7F1EC9E9}" type="datetime8">
              <a:rPr lang="en-PK" smtClean="0"/>
              <a:t>15/10/2025 16:28</a:t>
            </a:fld>
            <a:endParaRPr lang="en-PK"/>
          </a:p>
        </p:txBody>
      </p:sp>
      <p:sp>
        <p:nvSpPr>
          <p:cNvPr id="5" name="Footer Placeholder 4">
            <a:extLst>
              <a:ext uri="{FF2B5EF4-FFF2-40B4-BE49-F238E27FC236}">
                <a16:creationId xmlns:a16="http://schemas.microsoft.com/office/drawing/2014/main" id="{6C036050-F131-8A42-6308-CCB1265C3D2A}"/>
              </a:ext>
            </a:extLst>
          </p:cNvPr>
          <p:cNvSpPr>
            <a:spLocks noGrp="1"/>
          </p:cNvSpPr>
          <p:nvPr>
            <p:ph type="ftr" sz="quarter" idx="11"/>
          </p:nvPr>
        </p:nvSpPr>
        <p:spPr/>
        <p:txBody>
          <a:bodyPr/>
          <a:lstStyle/>
          <a:p>
            <a:r>
              <a:rPr lang="en-US"/>
              <a:t>Data source: Energy year book 2024 &amp; RFs' calculation</a:t>
            </a:r>
            <a:endParaRPr lang="en-PK"/>
          </a:p>
        </p:txBody>
      </p:sp>
      <p:sp>
        <p:nvSpPr>
          <p:cNvPr id="6" name="Slide Number Placeholder 5">
            <a:extLst>
              <a:ext uri="{FF2B5EF4-FFF2-40B4-BE49-F238E27FC236}">
                <a16:creationId xmlns:a16="http://schemas.microsoft.com/office/drawing/2014/main" id="{4C00F5CA-461D-BF53-90B4-D13C753C99C8}"/>
              </a:ext>
            </a:extLst>
          </p:cNvPr>
          <p:cNvSpPr>
            <a:spLocks noGrp="1"/>
          </p:cNvSpPr>
          <p:nvPr>
            <p:ph type="sldNum" sz="quarter" idx="12"/>
          </p:nvPr>
        </p:nvSpPr>
        <p:spPr/>
        <p:txBody>
          <a:bodyPr/>
          <a:lstStyle/>
          <a:p>
            <a:fld id="{2CC39A78-BC08-4E0B-BCAB-5C8517C430EC}" type="slidenum">
              <a:rPr lang="en-PK" smtClean="0"/>
              <a:t>‹#›</a:t>
            </a:fld>
            <a:endParaRPr lang="en-PK"/>
          </a:p>
        </p:txBody>
      </p:sp>
    </p:spTree>
    <p:extLst>
      <p:ext uri="{BB962C8B-B14F-4D97-AF65-F5344CB8AC3E}">
        <p14:creationId xmlns:p14="http://schemas.microsoft.com/office/powerpoint/2010/main" val="31218303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graphicFrame>
        <p:nvGraphicFramePr>
          <p:cNvPr id="15" name="think-cell data - do not delete" hidden="1">
            <a:extLst>
              <a:ext uri="{FF2B5EF4-FFF2-40B4-BE49-F238E27FC236}">
                <a16:creationId xmlns:a16="http://schemas.microsoft.com/office/drawing/2014/main" id="{70D30DE4-3263-D8A4-0468-BC5153C17489}"/>
              </a:ext>
            </a:extLst>
          </p:cNvPr>
          <p:cNvGraphicFramePr>
            <a:graphicFrameLocks noChangeAspect="1"/>
          </p:cNvGraphicFramePr>
          <p:nvPr userDrawn="1">
            <p:custDataLst>
              <p:tags r:id="rId1"/>
            </p:custDataLst>
            <p:extLst>
              <p:ext uri="{D42A27DB-BD31-4B8C-83A1-F6EECF244321}">
                <p14:modId xmlns:p14="http://schemas.microsoft.com/office/powerpoint/2010/main" val="1945963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15" name="think-cell data - do not delete" hidden="1">
                        <a:extLst>
                          <a:ext uri="{FF2B5EF4-FFF2-40B4-BE49-F238E27FC236}">
                            <a16:creationId xmlns:a16="http://schemas.microsoft.com/office/drawing/2014/main" id="{70D30DE4-3263-D8A4-0468-BC5153C1748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C660849-9B25-A220-9ED5-E1417E2AAB98}"/>
              </a:ext>
            </a:extLst>
          </p:cNvPr>
          <p:cNvSpPr>
            <a:spLocks noGrp="1"/>
          </p:cNvSpPr>
          <p:nvPr>
            <p:ph type="title"/>
          </p:nvPr>
        </p:nvSpPr>
        <p:spPr>
          <a:xfrm>
            <a:off x="609600" y="691104"/>
            <a:ext cx="10972800" cy="488531"/>
          </a:xfrm>
        </p:spPr>
        <p:txBody>
          <a:bodyPr vert="horz"/>
          <a:lstStyle>
            <a:lvl1pPr>
              <a:defRPr b="1">
                <a:solidFill>
                  <a:srgbClr val="0088B3"/>
                </a:solidFill>
              </a:defRPr>
            </a:lvl1pPr>
          </a:lstStyle>
          <a:p>
            <a:r>
              <a:rPr lang="en-US"/>
              <a:t>Click to edit Master title style</a:t>
            </a:r>
            <a:endParaRPr lang="en-PK"/>
          </a:p>
        </p:txBody>
      </p:sp>
      <p:sp>
        <p:nvSpPr>
          <p:cNvPr id="7" name="Slide Number Placeholder 6">
            <a:extLst>
              <a:ext uri="{FF2B5EF4-FFF2-40B4-BE49-F238E27FC236}">
                <a16:creationId xmlns:a16="http://schemas.microsoft.com/office/drawing/2014/main" id="{F4194A16-026E-96B7-E1B4-D0D021D61D17}"/>
              </a:ext>
            </a:extLst>
          </p:cNvPr>
          <p:cNvSpPr>
            <a:spLocks noGrp="1"/>
          </p:cNvSpPr>
          <p:nvPr>
            <p:ph type="sldNum" sz="quarter" idx="12"/>
          </p:nvPr>
        </p:nvSpPr>
        <p:spPr>
          <a:xfrm>
            <a:off x="8610600" y="6323658"/>
            <a:ext cx="2971800" cy="365125"/>
          </a:xfrm>
        </p:spPr>
        <p:txBody>
          <a:bodyPr/>
          <a:lstStyle>
            <a:lvl1pPr>
              <a:defRPr sz="1000"/>
            </a:lvl1pPr>
          </a:lstStyle>
          <a:p>
            <a:fld id="{E0628BA0-E04F-4E64-A933-C5A672EF0174}" type="slidenum">
              <a:rPr lang="en-PK" smtClean="0"/>
              <a:pPr/>
              <a:t>‹#›</a:t>
            </a:fld>
            <a:endParaRPr lang="en-PK"/>
          </a:p>
        </p:txBody>
      </p:sp>
      <p:sp>
        <p:nvSpPr>
          <p:cNvPr id="10" name="Rectangle 9">
            <a:extLst>
              <a:ext uri="{FF2B5EF4-FFF2-40B4-BE49-F238E27FC236}">
                <a16:creationId xmlns:a16="http://schemas.microsoft.com/office/drawing/2014/main" id="{659FC1B5-00D4-7747-248E-9607FC7B5836}"/>
              </a:ext>
            </a:extLst>
          </p:cNvPr>
          <p:cNvSpPr/>
          <p:nvPr userDrawn="1"/>
        </p:nvSpPr>
        <p:spPr>
          <a:xfrm>
            <a:off x="609600" y="681038"/>
            <a:ext cx="10972800" cy="508666"/>
          </a:xfrm>
          <a:prstGeom prst="rect">
            <a:avLst/>
          </a:prstGeom>
          <a:noFill/>
          <a:ln w="3175">
            <a:solidFill>
              <a:srgbClr val="FAFF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K"/>
          </a:p>
        </p:txBody>
      </p:sp>
      <p:pic>
        <p:nvPicPr>
          <p:cNvPr id="13" name="Google Shape;24;p3">
            <a:extLst>
              <a:ext uri="{FF2B5EF4-FFF2-40B4-BE49-F238E27FC236}">
                <a16:creationId xmlns:a16="http://schemas.microsoft.com/office/drawing/2014/main" id="{F08A6C41-C717-369A-545D-3C7DEAA118E1}"/>
              </a:ext>
            </a:extLst>
          </p:cNvPr>
          <p:cNvPicPr preferRelativeResize="0"/>
          <p:nvPr userDrawn="1"/>
        </p:nvPicPr>
        <p:blipFill rotWithShape="1">
          <a:blip r:embed="rId5">
            <a:alphaModFix/>
          </a:blip>
          <a:srcRect/>
          <a:stretch/>
        </p:blipFill>
        <p:spPr>
          <a:xfrm>
            <a:off x="11496600" y="134727"/>
            <a:ext cx="546969" cy="268139"/>
          </a:xfrm>
          <a:prstGeom prst="rect">
            <a:avLst/>
          </a:prstGeom>
          <a:noFill/>
          <a:ln>
            <a:noFill/>
          </a:ln>
        </p:spPr>
      </p:pic>
      <p:sp>
        <p:nvSpPr>
          <p:cNvPr id="23" name="Text Placeholder 22">
            <a:extLst>
              <a:ext uri="{FF2B5EF4-FFF2-40B4-BE49-F238E27FC236}">
                <a16:creationId xmlns:a16="http://schemas.microsoft.com/office/drawing/2014/main" id="{296529BD-B6F2-CBC3-7AC0-64CDBCBB7012}"/>
              </a:ext>
            </a:extLst>
          </p:cNvPr>
          <p:cNvSpPr>
            <a:spLocks noGrp="1"/>
          </p:cNvSpPr>
          <p:nvPr>
            <p:ph type="body" sz="quarter" idx="13"/>
          </p:nvPr>
        </p:nvSpPr>
        <p:spPr>
          <a:xfrm>
            <a:off x="7650480" y="1560513"/>
            <a:ext cx="3931920" cy="4359275"/>
          </a:xfrm>
        </p:spPr>
        <p:txBody>
          <a:bodyPr/>
          <a:lstStyle>
            <a:lvl1pPr marL="0" indent="0" algn="l">
              <a:lnSpc>
                <a:spcPts val="1400"/>
              </a:lnSpc>
              <a:buFontTx/>
              <a:buNone/>
              <a:defRPr/>
            </a:lvl1pPr>
            <a:lvl2pPr marL="457200" indent="0" algn="l">
              <a:lnSpc>
                <a:spcPts val="1400"/>
              </a:lnSpc>
              <a:buFontTx/>
              <a:buNone/>
              <a:defRPr/>
            </a:lvl2pPr>
            <a:lvl3pPr marL="914400" indent="0" algn="l">
              <a:lnSpc>
                <a:spcPts val="1400"/>
              </a:lnSpc>
              <a:buFontTx/>
              <a:buNone/>
              <a:defRPr/>
            </a:lvl3pPr>
            <a:lvl4pPr marL="1371600" indent="0" algn="l">
              <a:lnSpc>
                <a:spcPts val="1400"/>
              </a:lnSpc>
              <a:buFontTx/>
              <a:buNone/>
              <a:defRPr/>
            </a:lvl4pPr>
            <a:lvl5pPr marL="1828800" indent="0" algn="l">
              <a:lnSpc>
                <a:spcPts val="1400"/>
              </a:lnSpc>
              <a:buFontTx/>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cxnSp>
        <p:nvCxnSpPr>
          <p:cNvPr id="25" name="Straight Connector 24">
            <a:extLst>
              <a:ext uri="{FF2B5EF4-FFF2-40B4-BE49-F238E27FC236}">
                <a16:creationId xmlns:a16="http://schemas.microsoft.com/office/drawing/2014/main" id="{78173852-BDC0-BD92-A5CC-15AC0038E729}"/>
              </a:ext>
            </a:extLst>
          </p:cNvPr>
          <p:cNvCxnSpPr>
            <a:cxnSpLocks/>
          </p:cNvCxnSpPr>
          <p:nvPr userDrawn="1"/>
        </p:nvCxnSpPr>
        <p:spPr>
          <a:xfrm>
            <a:off x="609600" y="6307893"/>
            <a:ext cx="10972800" cy="15765"/>
          </a:xfrm>
          <a:prstGeom prst="line">
            <a:avLst/>
          </a:prstGeom>
          <a:ln w="3175">
            <a:solidFill>
              <a:srgbClr val="0088B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05403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graphicFrame>
        <p:nvGraphicFramePr>
          <p:cNvPr id="15" name="think-cell data - do not delete" hidden="1">
            <a:extLst>
              <a:ext uri="{FF2B5EF4-FFF2-40B4-BE49-F238E27FC236}">
                <a16:creationId xmlns:a16="http://schemas.microsoft.com/office/drawing/2014/main" id="{70D30DE4-3263-D8A4-0468-BC5153C17489}"/>
              </a:ext>
            </a:extLst>
          </p:cNvPr>
          <p:cNvGraphicFramePr>
            <a:graphicFrameLocks noChangeAspect="1"/>
          </p:cNvGraphicFramePr>
          <p:nvPr userDrawn="1">
            <p:custDataLst>
              <p:tags r:id="rId1"/>
            </p:custDataLst>
            <p:extLst>
              <p:ext uri="{D42A27DB-BD31-4B8C-83A1-F6EECF244321}">
                <p14:modId xmlns:p14="http://schemas.microsoft.com/office/powerpoint/2010/main" val="4442367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15" name="think-cell data - do not delete" hidden="1">
                        <a:extLst>
                          <a:ext uri="{FF2B5EF4-FFF2-40B4-BE49-F238E27FC236}">
                            <a16:creationId xmlns:a16="http://schemas.microsoft.com/office/drawing/2014/main" id="{70D30DE4-3263-D8A4-0468-BC5153C1748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C660849-9B25-A220-9ED5-E1417E2AAB98}"/>
              </a:ext>
            </a:extLst>
          </p:cNvPr>
          <p:cNvSpPr>
            <a:spLocks noGrp="1"/>
          </p:cNvSpPr>
          <p:nvPr>
            <p:ph type="title"/>
          </p:nvPr>
        </p:nvSpPr>
        <p:spPr>
          <a:xfrm>
            <a:off x="609600" y="691104"/>
            <a:ext cx="10972800" cy="488531"/>
          </a:xfrm>
        </p:spPr>
        <p:txBody>
          <a:bodyPr vert="horz"/>
          <a:lstStyle>
            <a:lvl1pPr>
              <a:defRPr b="1">
                <a:solidFill>
                  <a:srgbClr val="0088B3"/>
                </a:solidFill>
              </a:defRPr>
            </a:lvl1pPr>
          </a:lstStyle>
          <a:p>
            <a:r>
              <a:rPr lang="en-US"/>
              <a:t>Click to edit Master title style</a:t>
            </a:r>
            <a:endParaRPr lang="en-PK"/>
          </a:p>
        </p:txBody>
      </p:sp>
      <p:sp>
        <p:nvSpPr>
          <p:cNvPr id="7" name="Slide Number Placeholder 6">
            <a:extLst>
              <a:ext uri="{FF2B5EF4-FFF2-40B4-BE49-F238E27FC236}">
                <a16:creationId xmlns:a16="http://schemas.microsoft.com/office/drawing/2014/main" id="{F4194A16-026E-96B7-E1B4-D0D021D61D17}"/>
              </a:ext>
            </a:extLst>
          </p:cNvPr>
          <p:cNvSpPr>
            <a:spLocks noGrp="1"/>
          </p:cNvSpPr>
          <p:nvPr>
            <p:ph type="sldNum" sz="quarter" idx="12"/>
          </p:nvPr>
        </p:nvSpPr>
        <p:spPr>
          <a:xfrm>
            <a:off x="8610600" y="6323658"/>
            <a:ext cx="2971800" cy="365125"/>
          </a:xfrm>
        </p:spPr>
        <p:txBody>
          <a:bodyPr/>
          <a:lstStyle/>
          <a:p>
            <a:fld id="{E0628BA0-E04F-4E64-A933-C5A672EF0174}" type="slidenum">
              <a:rPr lang="en-PK" smtClean="0"/>
              <a:t>‹#›</a:t>
            </a:fld>
            <a:endParaRPr lang="en-PK"/>
          </a:p>
        </p:txBody>
      </p:sp>
      <p:sp>
        <p:nvSpPr>
          <p:cNvPr id="10" name="Rectangle 9">
            <a:extLst>
              <a:ext uri="{FF2B5EF4-FFF2-40B4-BE49-F238E27FC236}">
                <a16:creationId xmlns:a16="http://schemas.microsoft.com/office/drawing/2014/main" id="{659FC1B5-00D4-7747-248E-9607FC7B5836}"/>
              </a:ext>
            </a:extLst>
          </p:cNvPr>
          <p:cNvSpPr/>
          <p:nvPr userDrawn="1"/>
        </p:nvSpPr>
        <p:spPr>
          <a:xfrm>
            <a:off x="609600" y="681038"/>
            <a:ext cx="10972800" cy="508666"/>
          </a:xfrm>
          <a:prstGeom prst="rect">
            <a:avLst/>
          </a:prstGeom>
          <a:noFill/>
          <a:ln w="3175">
            <a:solidFill>
              <a:srgbClr val="FAFF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K"/>
          </a:p>
        </p:txBody>
      </p:sp>
      <p:pic>
        <p:nvPicPr>
          <p:cNvPr id="13" name="Google Shape;24;p3">
            <a:extLst>
              <a:ext uri="{FF2B5EF4-FFF2-40B4-BE49-F238E27FC236}">
                <a16:creationId xmlns:a16="http://schemas.microsoft.com/office/drawing/2014/main" id="{F08A6C41-C717-369A-545D-3C7DEAA118E1}"/>
              </a:ext>
            </a:extLst>
          </p:cNvPr>
          <p:cNvPicPr preferRelativeResize="0"/>
          <p:nvPr userDrawn="1"/>
        </p:nvPicPr>
        <p:blipFill rotWithShape="1">
          <a:blip r:embed="rId5">
            <a:alphaModFix/>
          </a:blip>
          <a:srcRect/>
          <a:stretch/>
        </p:blipFill>
        <p:spPr>
          <a:xfrm>
            <a:off x="11496600" y="134727"/>
            <a:ext cx="546969" cy="268139"/>
          </a:xfrm>
          <a:prstGeom prst="rect">
            <a:avLst/>
          </a:prstGeom>
          <a:noFill/>
          <a:ln>
            <a:noFill/>
          </a:ln>
        </p:spPr>
      </p:pic>
      <p:sp>
        <p:nvSpPr>
          <p:cNvPr id="23" name="Text Placeholder 22">
            <a:extLst>
              <a:ext uri="{FF2B5EF4-FFF2-40B4-BE49-F238E27FC236}">
                <a16:creationId xmlns:a16="http://schemas.microsoft.com/office/drawing/2014/main" id="{296529BD-B6F2-CBC3-7AC0-64CDBCBB7012}"/>
              </a:ext>
            </a:extLst>
          </p:cNvPr>
          <p:cNvSpPr>
            <a:spLocks noGrp="1"/>
          </p:cNvSpPr>
          <p:nvPr>
            <p:ph type="body" sz="quarter" idx="13"/>
          </p:nvPr>
        </p:nvSpPr>
        <p:spPr>
          <a:xfrm>
            <a:off x="7767782" y="1369091"/>
            <a:ext cx="3814618" cy="4807871"/>
          </a:xfrm>
        </p:spPr>
        <p:txBody>
          <a:bodyPr/>
          <a:lstStyle>
            <a:lvl1pPr marL="0" indent="0" algn="l">
              <a:lnSpc>
                <a:spcPts val="1400"/>
              </a:lnSpc>
              <a:buFontTx/>
              <a:buNone/>
              <a:defRPr/>
            </a:lvl1pPr>
            <a:lvl2pPr marL="457200" indent="0" algn="l">
              <a:lnSpc>
                <a:spcPts val="1400"/>
              </a:lnSpc>
              <a:buFontTx/>
              <a:buNone/>
              <a:defRPr/>
            </a:lvl2pPr>
            <a:lvl3pPr marL="914400" indent="0" algn="l">
              <a:lnSpc>
                <a:spcPts val="1400"/>
              </a:lnSpc>
              <a:buFontTx/>
              <a:buNone/>
              <a:defRPr/>
            </a:lvl3pPr>
            <a:lvl4pPr marL="1371600" indent="0" algn="l">
              <a:lnSpc>
                <a:spcPts val="1400"/>
              </a:lnSpc>
              <a:buFontTx/>
              <a:buNone/>
              <a:defRPr/>
            </a:lvl4pPr>
            <a:lvl5pPr marL="1828800" indent="0" algn="l">
              <a:lnSpc>
                <a:spcPts val="1400"/>
              </a:lnSpc>
              <a:buFontTx/>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cxnSp>
        <p:nvCxnSpPr>
          <p:cNvPr id="3" name="Straight Connector 2">
            <a:extLst>
              <a:ext uri="{FF2B5EF4-FFF2-40B4-BE49-F238E27FC236}">
                <a16:creationId xmlns:a16="http://schemas.microsoft.com/office/drawing/2014/main" id="{5983CF4F-9D7D-5CC0-0087-AE60D22C5743}"/>
              </a:ext>
            </a:extLst>
          </p:cNvPr>
          <p:cNvCxnSpPr>
            <a:cxnSpLocks/>
          </p:cNvCxnSpPr>
          <p:nvPr userDrawn="1"/>
        </p:nvCxnSpPr>
        <p:spPr>
          <a:xfrm>
            <a:off x="609600" y="6307893"/>
            <a:ext cx="10972800" cy="15765"/>
          </a:xfrm>
          <a:prstGeom prst="line">
            <a:avLst/>
          </a:prstGeom>
          <a:ln w="3175">
            <a:solidFill>
              <a:srgbClr val="0088B3"/>
            </a:solidFill>
          </a:ln>
        </p:spPr>
        <p:style>
          <a:lnRef idx="2">
            <a:schemeClr val="accent1"/>
          </a:lnRef>
          <a:fillRef idx="0">
            <a:schemeClr val="accent1"/>
          </a:fillRef>
          <a:effectRef idx="1">
            <a:schemeClr val="accent1"/>
          </a:effectRef>
          <a:fontRef idx="minor">
            <a:schemeClr val="tx1"/>
          </a:fontRef>
        </p:style>
      </p:cxnSp>
      <p:sp>
        <p:nvSpPr>
          <p:cNvPr id="4" name="Rectangle 3">
            <a:extLst>
              <a:ext uri="{FF2B5EF4-FFF2-40B4-BE49-F238E27FC236}">
                <a16:creationId xmlns:a16="http://schemas.microsoft.com/office/drawing/2014/main" id="{42E092A0-6B8A-F4BD-33F3-84E99C992D13}"/>
              </a:ext>
            </a:extLst>
          </p:cNvPr>
          <p:cNvSpPr/>
          <p:nvPr userDrawn="1"/>
        </p:nvSpPr>
        <p:spPr>
          <a:xfrm>
            <a:off x="297180" y="1778318"/>
            <a:ext cx="5562600" cy="309562"/>
          </a:xfrm>
          <a:prstGeom prst="rect">
            <a:avLst/>
          </a:prstGeom>
          <a:noFill/>
          <a:ln w="3175">
            <a:solidFill>
              <a:srgbClr val="FAFF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K"/>
          </a:p>
        </p:txBody>
      </p:sp>
    </p:spTree>
    <p:extLst>
      <p:ext uri="{BB962C8B-B14F-4D97-AF65-F5344CB8AC3E}">
        <p14:creationId xmlns:p14="http://schemas.microsoft.com/office/powerpoint/2010/main" val="27346748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DDAE988-7CF2-DB2D-5EA1-BBBEEAED2CE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91609" y="681567"/>
            <a:ext cx="1878675" cy="798577"/>
          </a:xfrm>
          <a:prstGeom prst="rect">
            <a:avLst/>
          </a:prstGeom>
        </p:spPr>
      </p:pic>
    </p:spTree>
    <p:extLst>
      <p:ext uri="{BB962C8B-B14F-4D97-AF65-F5344CB8AC3E}">
        <p14:creationId xmlns:p14="http://schemas.microsoft.com/office/powerpoint/2010/main" val="33299181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0" y="200177"/>
            <a:ext cx="12192000" cy="775778"/>
          </a:xfrm>
          <a:prstGeom prst="rect">
            <a:avLst/>
          </a:prstGeom>
        </p:spPr>
        <p:txBody>
          <a:bodyPr vert="horz" lIns="91440" tIns="45720" rIns="91440" bIns="45720" rtlCol="0" anchor="ctr">
            <a:normAutofit/>
          </a:bodyPr>
          <a:lstStyle>
            <a:lvl1pPr algn="ctr">
              <a:defRPr sz="4800" b="1">
                <a:solidFill>
                  <a:schemeClr val="tx1">
                    <a:lumMod val="65000"/>
                    <a:lumOff val="35000"/>
                  </a:schemeClr>
                </a:solidFill>
              </a:defRPr>
            </a:lvl1pPr>
          </a:lstStyle>
          <a:p>
            <a:r>
              <a:rPr lang="en-US"/>
              <a:t>Click to edit Master title style</a:t>
            </a:r>
          </a:p>
        </p:txBody>
      </p:sp>
      <p:sp>
        <p:nvSpPr>
          <p:cNvPr id="10" name="텍스트 개체 틀 2">
            <a:extLst>
              <a:ext uri="{FF2B5EF4-FFF2-40B4-BE49-F238E27FC236}">
                <a16:creationId xmlns:a16="http://schemas.microsoft.com/office/drawing/2014/main" id="{BEA53C6E-B822-48C1-AE43-123E9E431F64}"/>
              </a:ext>
            </a:extLst>
          </p:cNvPr>
          <p:cNvSpPr>
            <a:spLocks noGrp="1"/>
          </p:cNvSpPr>
          <p:nvPr>
            <p:ph type="body" sz="quarter" idx="41" hasCustomPrompt="1"/>
          </p:nvPr>
        </p:nvSpPr>
        <p:spPr>
          <a:xfrm>
            <a:off x="0" y="1005381"/>
            <a:ext cx="12192000" cy="419379"/>
          </a:xfrm>
          <a:prstGeom prst="rect">
            <a:avLst/>
          </a:prstGeom>
        </p:spPr>
        <p:txBody>
          <a:bodyPr anchor="ctr"/>
          <a:lstStyle>
            <a:lvl1pPr marL="0" marR="0" indent="0" algn="ctr" defTabSz="914400" rtl="0" eaLnBrk="1" fontAlgn="auto" latinLnBrk="1" hangingPunct="1">
              <a:lnSpc>
                <a:spcPct val="90000"/>
              </a:lnSpc>
              <a:spcBef>
                <a:spcPts val="1000"/>
              </a:spcBef>
              <a:spcAft>
                <a:spcPts val="0"/>
              </a:spcAft>
              <a:buClrTx/>
              <a:buSzTx/>
              <a:buFontTx/>
              <a:buNone/>
              <a:tabLst/>
              <a:defRPr sz="2400" b="0">
                <a:solidFill>
                  <a:schemeClr val="tx1">
                    <a:lumMod val="65000"/>
                    <a:lumOff val="35000"/>
                  </a:schemeClr>
                </a:solidFill>
              </a:defRPr>
            </a:lvl1pPr>
          </a:lstStyle>
          <a:p>
            <a:pPr marL="0" marR="0" lvl="0" indent="0" algn="ctr" defTabSz="914400" rtl="0" eaLnBrk="1" fontAlgn="auto" latinLnBrk="1" hangingPunct="1">
              <a:lnSpc>
                <a:spcPct val="90000"/>
              </a:lnSpc>
              <a:spcBef>
                <a:spcPts val="1000"/>
              </a:spcBef>
              <a:spcAft>
                <a:spcPts val="0"/>
              </a:spcAft>
              <a:buClrTx/>
              <a:buSzTx/>
              <a:buFontTx/>
              <a:buNone/>
              <a:tabLst/>
              <a:defRPr/>
            </a:pPr>
            <a:r>
              <a:rPr lang="en-US" altLang="ko-KR"/>
              <a:t>Subtitle in this line</a:t>
            </a:r>
            <a:endParaRPr lang="ko-KR" altLang="en-US"/>
          </a:p>
        </p:txBody>
      </p:sp>
    </p:spTree>
    <p:extLst>
      <p:ext uri="{BB962C8B-B14F-4D97-AF65-F5344CB8AC3E}">
        <p14:creationId xmlns:p14="http://schemas.microsoft.com/office/powerpoint/2010/main" val="26414987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07BDA73-ABE6-CEA5-5B90-4F2C31349F0B}"/>
              </a:ext>
            </a:extLst>
          </p:cNvPr>
          <p:cNvSpPr/>
          <p:nvPr userDrawn="1"/>
        </p:nvSpPr>
        <p:spPr>
          <a:xfrm>
            <a:off x="0" y="0"/>
            <a:ext cx="2451100" cy="6858000"/>
          </a:xfrm>
          <a:prstGeom prst="rect">
            <a:avLst/>
          </a:prstGeom>
          <a:solidFill>
            <a:srgbClr val="0080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K"/>
          </a:p>
        </p:txBody>
      </p:sp>
      <p:sp>
        <p:nvSpPr>
          <p:cNvPr id="16" name="Title 15">
            <a:extLst>
              <a:ext uri="{FF2B5EF4-FFF2-40B4-BE49-F238E27FC236}">
                <a16:creationId xmlns:a16="http://schemas.microsoft.com/office/drawing/2014/main" id="{F1408715-C164-CFCF-5444-A8B56A6CF610}"/>
              </a:ext>
            </a:extLst>
          </p:cNvPr>
          <p:cNvSpPr>
            <a:spLocks noGrp="1"/>
          </p:cNvSpPr>
          <p:nvPr>
            <p:ph type="title" hasCustomPrompt="1"/>
          </p:nvPr>
        </p:nvSpPr>
        <p:spPr>
          <a:xfrm>
            <a:off x="2693633" y="691064"/>
            <a:ext cx="8888321" cy="356501"/>
          </a:xfrm>
          <a:prstGeom prst="rect">
            <a:avLst/>
          </a:prstGeom>
        </p:spPr>
        <p:txBody>
          <a:bodyPr/>
          <a:lstStyle>
            <a:lvl1pPr>
              <a:defRPr sz="2400" b="1">
                <a:solidFill>
                  <a:srgbClr val="0088B3"/>
                </a:solidFill>
              </a:defRPr>
            </a:lvl1pPr>
          </a:lstStyle>
          <a:p>
            <a:r>
              <a:rPr lang="en-US"/>
              <a:t>Click to add text.</a:t>
            </a:r>
            <a:endParaRPr lang="en-PK"/>
          </a:p>
        </p:txBody>
      </p:sp>
      <p:sp>
        <p:nvSpPr>
          <p:cNvPr id="22" name="Text Placeholder 21">
            <a:extLst>
              <a:ext uri="{FF2B5EF4-FFF2-40B4-BE49-F238E27FC236}">
                <a16:creationId xmlns:a16="http://schemas.microsoft.com/office/drawing/2014/main" id="{DAF04F0B-632E-131B-3E61-101B6E3AE809}"/>
              </a:ext>
            </a:extLst>
          </p:cNvPr>
          <p:cNvSpPr>
            <a:spLocks noGrp="1"/>
          </p:cNvSpPr>
          <p:nvPr>
            <p:ph type="body" sz="quarter" idx="11" hasCustomPrompt="1"/>
          </p:nvPr>
        </p:nvSpPr>
        <p:spPr>
          <a:xfrm>
            <a:off x="2681276" y="1232215"/>
            <a:ext cx="8888321" cy="1141858"/>
          </a:xfrm>
          <a:prstGeom prst="rect">
            <a:avLst/>
          </a:prstGeom>
        </p:spPr>
        <p:txBody>
          <a:bodyPr/>
          <a:lstStyle>
            <a:lvl1pPr marL="0" indent="0">
              <a:lnSpc>
                <a:spcPts val="1400"/>
              </a:lnSpc>
              <a:buNone/>
              <a:defRPr sz="1200">
                <a:solidFill>
                  <a:srgbClr val="545454"/>
                </a:solidFill>
                <a:latin typeface="+mn-lt"/>
              </a:defRPr>
            </a:lvl1pPr>
          </a:lstStyle>
          <a:p>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Quisque</a:t>
            </a:r>
            <a:r>
              <a:rPr lang="en-US"/>
              <a:t> vitae </a:t>
            </a:r>
            <a:r>
              <a:rPr lang="en-US" err="1"/>
              <a:t>efficitur</a:t>
            </a:r>
            <a:r>
              <a:rPr lang="en-US"/>
              <a:t> </a:t>
            </a:r>
            <a:r>
              <a:rPr lang="en-US" err="1"/>
              <a:t>urna</a:t>
            </a:r>
            <a:r>
              <a:rPr lang="en-US"/>
              <a:t>, at cursus lorem. Proin non </a:t>
            </a:r>
            <a:r>
              <a:rPr lang="en-US" err="1"/>
              <a:t>est</a:t>
            </a:r>
            <a:r>
              <a:rPr lang="en-US"/>
              <a:t> ac </a:t>
            </a:r>
            <a:r>
              <a:rPr lang="en-US" err="1"/>
              <a:t>orci</a:t>
            </a:r>
            <a:r>
              <a:rPr lang="en-US"/>
              <a:t> </a:t>
            </a:r>
            <a:r>
              <a:rPr lang="en-US" err="1"/>
              <a:t>malesuada</a:t>
            </a:r>
            <a:r>
              <a:rPr lang="en-US"/>
              <a:t> </a:t>
            </a:r>
            <a:r>
              <a:rPr lang="en-US" err="1"/>
              <a:t>aliquet</a:t>
            </a:r>
            <a:r>
              <a:rPr lang="en-US"/>
              <a:t> nec </a:t>
            </a:r>
            <a:r>
              <a:rPr lang="en-US" err="1"/>
              <a:t>nec</a:t>
            </a:r>
            <a:r>
              <a:rPr lang="en-US"/>
              <a:t> </a:t>
            </a:r>
            <a:r>
              <a:rPr lang="en-US" err="1"/>
              <a:t>augue</a:t>
            </a:r>
            <a:r>
              <a:rPr lang="en-US"/>
              <a:t>. Integer </a:t>
            </a:r>
            <a:r>
              <a:rPr lang="en-US" err="1"/>
              <a:t>venenatis</a:t>
            </a:r>
            <a:r>
              <a:rPr lang="en-US"/>
              <a:t>, </a:t>
            </a:r>
            <a:r>
              <a:rPr lang="en-US" err="1"/>
              <a:t>urna</a:t>
            </a:r>
            <a:r>
              <a:rPr lang="en-US"/>
              <a:t> a </a:t>
            </a:r>
            <a:r>
              <a:rPr lang="en-US" err="1"/>
              <a:t>elementum</a:t>
            </a:r>
            <a:r>
              <a:rPr lang="en-US"/>
              <a:t> </a:t>
            </a:r>
            <a:r>
              <a:rPr lang="en-US" err="1"/>
              <a:t>pretium</a:t>
            </a:r>
            <a:r>
              <a:rPr lang="en-US"/>
              <a:t>, </a:t>
            </a:r>
            <a:r>
              <a:rPr lang="en-US" err="1"/>
              <a:t>justo</a:t>
            </a:r>
            <a:r>
              <a:rPr lang="en-US"/>
              <a:t> </a:t>
            </a:r>
            <a:r>
              <a:rPr lang="en-US" err="1"/>
              <a:t>tortor</a:t>
            </a:r>
            <a:r>
              <a:rPr lang="en-US"/>
              <a:t> auctor </a:t>
            </a:r>
            <a:r>
              <a:rPr lang="en-US" err="1"/>
              <a:t>felis</a:t>
            </a:r>
            <a:r>
              <a:rPr lang="en-US"/>
              <a:t>, in </a:t>
            </a:r>
            <a:r>
              <a:rPr lang="en-US" err="1"/>
              <a:t>pellentesque</a:t>
            </a:r>
            <a:r>
              <a:rPr lang="en-US"/>
              <a:t> eros </a:t>
            </a:r>
            <a:r>
              <a:rPr lang="en-US" err="1"/>
              <a:t>arcu</a:t>
            </a:r>
            <a:r>
              <a:rPr lang="en-US"/>
              <a:t> id </a:t>
            </a:r>
            <a:r>
              <a:rPr lang="en-US" err="1"/>
              <a:t>purus</a:t>
            </a:r>
            <a:r>
              <a:rPr lang="en-US"/>
              <a:t>. Aenean auctor </a:t>
            </a:r>
            <a:r>
              <a:rPr lang="en-US" err="1"/>
              <a:t>augue</a:t>
            </a:r>
            <a:r>
              <a:rPr lang="en-US"/>
              <a:t> a </a:t>
            </a:r>
            <a:r>
              <a:rPr lang="en-US" err="1"/>
              <a:t>nulla</a:t>
            </a:r>
            <a:r>
              <a:rPr lang="en-US"/>
              <a:t> </a:t>
            </a:r>
            <a:r>
              <a:rPr lang="en-US" err="1"/>
              <a:t>viverra</a:t>
            </a:r>
            <a:r>
              <a:rPr lang="en-US"/>
              <a:t> </a:t>
            </a:r>
            <a:r>
              <a:rPr lang="en-US" err="1"/>
              <a:t>fringilla</a:t>
            </a:r>
            <a:r>
              <a:rPr lang="en-US"/>
              <a:t>. </a:t>
            </a:r>
            <a:r>
              <a:rPr lang="en-US" err="1"/>
              <a:t>Suspendisse</a:t>
            </a:r>
            <a:r>
              <a:rPr lang="en-US"/>
              <a:t> </a:t>
            </a:r>
            <a:r>
              <a:rPr lang="en-US" err="1"/>
              <a:t>potenti</a:t>
            </a:r>
            <a:r>
              <a:rPr lang="en-US"/>
              <a:t>. </a:t>
            </a:r>
            <a:r>
              <a:rPr lang="en-US" err="1"/>
              <a:t>Praesent</a:t>
            </a:r>
            <a:r>
              <a:rPr lang="en-US"/>
              <a:t> nec dui sit </a:t>
            </a:r>
            <a:r>
              <a:rPr lang="en-US" err="1"/>
              <a:t>amet</a:t>
            </a:r>
            <a:r>
              <a:rPr lang="en-US"/>
              <a:t> </a:t>
            </a:r>
            <a:r>
              <a:rPr lang="en-US" err="1"/>
              <a:t>arcu</a:t>
            </a:r>
            <a:r>
              <a:rPr lang="en-US"/>
              <a:t> </a:t>
            </a:r>
            <a:r>
              <a:rPr lang="en-US" err="1"/>
              <a:t>malesuada</a:t>
            </a:r>
            <a:r>
              <a:rPr lang="en-US"/>
              <a:t> </a:t>
            </a:r>
            <a:r>
              <a:rPr lang="en-US" err="1"/>
              <a:t>ullamcorper</a:t>
            </a:r>
            <a:r>
              <a:rPr lang="en-US"/>
              <a:t>. </a:t>
            </a:r>
            <a:r>
              <a:rPr lang="en-US" err="1"/>
              <a:t>Aliquam</a:t>
            </a:r>
            <a:r>
              <a:rPr lang="en-US"/>
              <a:t> </a:t>
            </a:r>
            <a:r>
              <a:rPr lang="en-US" err="1"/>
              <a:t>sodales</a:t>
            </a:r>
            <a:r>
              <a:rPr lang="en-US"/>
              <a:t> </a:t>
            </a:r>
            <a:r>
              <a:rPr lang="en-US" err="1"/>
              <a:t>tortor</a:t>
            </a:r>
            <a:r>
              <a:rPr lang="en-US"/>
              <a:t> </a:t>
            </a:r>
            <a:r>
              <a:rPr lang="en-US" err="1"/>
              <a:t>ut</a:t>
            </a:r>
            <a:r>
              <a:rPr lang="en-US"/>
              <a:t> </a:t>
            </a:r>
            <a:r>
              <a:rPr lang="en-US" err="1"/>
              <a:t>nunc</a:t>
            </a:r>
            <a:r>
              <a:rPr lang="en-US"/>
              <a:t> </a:t>
            </a:r>
            <a:r>
              <a:rPr lang="en-US" err="1"/>
              <a:t>suscipit</a:t>
            </a:r>
            <a:r>
              <a:rPr lang="en-US"/>
              <a:t>, et </a:t>
            </a:r>
            <a:r>
              <a:rPr lang="en-US" err="1"/>
              <a:t>congue</a:t>
            </a:r>
            <a:r>
              <a:rPr lang="en-US"/>
              <a:t> </a:t>
            </a:r>
            <a:r>
              <a:rPr lang="en-US" err="1"/>
              <a:t>nulla</a:t>
            </a:r>
            <a:r>
              <a:rPr lang="en-US"/>
              <a:t> </a:t>
            </a:r>
            <a:r>
              <a:rPr lang="en-US" err="1"/>
              <a:t>tincidunt.Sed</a:t>
            </a:r>
            <a:r>
              <a:rPr lang="en-US"/>
              <a:t> </a:t>
            </a:r>
            <a:r>
              <a:rPr lang="en-US" err="1"/>
              <a:t>euismod</a:t>
            </a:r>
            <a:r>
              <a:rPr lang="en-US"/>
              <a:t> lorem a </a:t>
            </a:r>
            <a:r>
              <a:rPr lang="en-US" err="1"/>
              <a:t>nisl</a:t>
            </a:r>
            <a:r>
              <a:rPr lang="en-US"/>
              <a:t> fermentum, non lacinia </a:t>
            </a:r>
            <a:r>
              <a:rPr lang="en-US" err="1"/>
              <a:t>est</a:t>
            </a:r>
            <a:r>
              <a:rPr lang="en-US"/>
              <a:t> </a:t>
            </a:r>
            <a:r>
              <a:rPr lang="en-US" err="1"/>
              <a:t>vehicula</a:t>
            </a:r>
            <a:r>
              <a:rPr lang="en-US"/>
              <a:t>. Ut </a:t>
            </a:r>
            <a:r>
              <a:rPr lang="en-US" err="1"/>
              <a:t>ut</a:t>
            </a:r>
            <a:r>
              <a:rPr lang="en-US"/>
              <a:t> </a:t>
            </a:r>
            <a:r>
              <a:rPr lang="en-US" err="1"/>
              <a:t>massa</a:t>
            </a:r>
            <a:r>
              <a:rPr lang="en-US"/>
              <a:t> </a:t>
            </a:r>
            <a:r>
              <a:rPr lang="en-US" err="1"/>
              <a:t>eget</a:t>
            </a:r>
            <a:r>
              <a:rPr lang="en-US"/>
              <a:t> ex </a:t>
            </a:r>
            <a:r>
              <a:rPr lang="en-US" err="1"/>
              <a:t>blandit</a:t>
            </a:r>
            <a:r>
              <a:rPr lang="en-US"/>
              <a:t> </a:t>
            </a:r>
            <a:r>
              <a:rPr lang="en-US" err="1"/>
              <a:t>vulputate</a:t>
            </a:r>
            <a:r>
              <a:rPr lang="en-US"/>
              <a:t> vel </a:t>
            </a:r>
            <a:r>
              <a:rPr lang="en-US" err="1"/>
              <a:t>vel</a:t>
            </a:r>
            <a:r>
              <a:rPr lang="en-US"/>
              <a:t> </a:t>
            </a:r>
            <a:r>
              <a:rPr lang="en-US" err="1"/>
              <a:t>lectus</a:t>
            </a:r>
            <a:r>
              <a:rPr lang="en-US"/>
              <a:t>. </a:t>
            </a:r>
            <a:r>
              <a:rPr lang="en-US" err="1"/>
              <a:t>Nulla</a:t>
            </a:r>
            <a:r>
              <a:rPr lang="en-US"/>
              <a:t> </a:t>
            </a:r>
            <a:r>
              <a:rPr lang="en-US" err="1"/>
              <a:t>facilisi</a:t>
            </a:r>
            <a:r>
              <a:rPr lang="en-US"/>
              <a:t>. </a:t>
            </a:r>
            <a:endParaRPr lang="en-US" b="0" i="0">
              <a:solidFill>
                <a:srgbClr val="212529"/>
              </a:solidFill>
              <a:effectLst/>
              <a:latin typeface="system-ui"/>
            </a:endParaRPr>
          </a:p>
        </p:txBody>
      </p:sp>
      <p:sp>
        <p:nvSpPr>
          <p:cNvPr id="25" name="Text Placeholder 21">
            <a:extLst>
              <a:ext uri="{FF2B5EF4-FFF2-40B4-BE49-F238E27FC236}">
                <a16:creationId xmlns:a16="http://schemas.microsoft.com/office/drawing/2014/main" id="{1F4041EF-CFEB-92E9-2893-F84AABE807D6}"/>
              </a:ext>
            </a:extLst>
          </p:cNvPr>
          <p:cNvSpPr>
            <a:spLocks noGrp="1"/>
          </p:cNvSpPr>
          <p:nvPr>
            <p:ph type="body" sz="quarter" idx="12" hasCustomPrompt="1"/>
          </p:nvPr>
        </p:nvSpPr>
        <p:spPr>
          <a:xfrm>
            <a:off x="2672550" y="3225848"/>
            <a:ext cx="8909404" cy="1206403"/>
          </a:xfrm>
          <a:prstGeom prst="rect">
            <a:avLst/>
          </a:prstGeom>
        </p:spPr>
        <p:txBody>
          <a:bodyPr/>
          <a:lstStyle>
            <a:lvl1pPr marL="0" indent="0">
              <a:lnSpc>
                <a:spcPts val="1400"/>
              </a:lnSpc>
              <a:buNone/>
              <a:defRPr sz="1200">
                <a:solidFill>
                  <a:srgbClr val="545454"/>
                </a:solidFill>
                <a:latin typeface="+mn-lt"/>
              </a:defRPr>
            </a:lvl1pPr>
          </a:lstStyle>
          <a:p>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Quisque</a:t>
            </a:r>
            <a:r>
              <a:rPr lang="en-US"/>
              <a:t> vitae </a:t>
            </a:r>
            <a:r>
              <a:rPr lang="en-US" err="1"/>
              <a:t>efficitur</a:t>
            </a:r>
            <a:r>
              <a:rPr lang="en-US"/>
              <a:t> </a:t>
            </a:r>
            <a:r>
              <a:rPr lang="en-US" err="1"/>
              <a:t>urna</a:t>
            </a:r>
            <a:r>
              <a:rPr lang="en-US"/>
              <a:t>, at cursus lorem. Proin non </a:t>
            </a:r>
            <a:r>
              <a:rPr lang="en-US" err="1"/>
              <a:t>est</a:t>
            </a:r>
            <a:r>
              <a:rPr lang="en-US"/>
              <a:t> ac </a:t>
            </a:r>
            <a:r>
              <a:rPr lang="en-US" err="1"/>
              <a:t>orci</a:t>
            </a:r>
            <a:r>
              <a:rPr lang="en-US"/>
              <a:t> </a:t>
            </a:r>
            <a:r>
              <a:rPr lang="en-US" err="1"/>
              <a:t>malesuada</a:t>
            </a:r>
            <a:r>
              <a:rPr lang="en-US"/>
              <a:t> </a:t>
            </a:r>
            <a:r>
              <a:rPr lang="en-US" err="1"/>
              <a:t>aliquet</a:t>
            </a:r>
            <a:r>
              <a:rPr lang="en-US"/>
              <a:t> nec </a:t>
            </a:r>
            <a:r>
              <a:rPr lang="en-US" err="1"/>
              <a:t>nec</a:t>
            </a:r>
            <a:r>
              <a:rPr lang="en-US"/>
              <a:t> </a:t>
            </a:r>
            <a:r>
              <a:rPr lang="en-US" err="1"/>
              <a:t>augue</a:t>
            </a:r>
            <a:r>
              <a:rPr lang="en-US"/>
              <a:t>. Integer </a:t>
            </a:r>
            <a:r>
              <a:rPr lang="en-US" err="1"/>
              <a:t>venenatis</a:t>
            </a:r>
            <a:r>
              <a:rPr lang="en-US"/>
              <a:t>, </a:t>
            </a:r>
            <a:r>
              <a:rPr lang="en-US" err="1"/>
              <a:t>urna</a:t>
            </a:r>
            <a:r>
              <a:rPr lang="en-US"/>
              <a:t> a </a:t>
            </a:r>
            <a:r>
              <a:rPr lang="en-US" err="1"/>
              <a:t>elementum</a:t>
            </a:r>
            <a:r>
              <a:rPr lang="en-US"/>
              <a:t> </a:t>
            </a:r>
            <a:r>
              <a:rPr lang="en-US" err="1"/>
              <a:t>pretium</a:t>
            </a:r>
            <a:r>
              <a:rPr lang="en-US"/>
              <a:t>, </a:t>
            </a:r>
            <a:r>
              <a:rPr lang="en-US" err="1"/>
              <a:t>justo</a:t>
            </a:r>
            <a:r>
              <a:rPr lang="en-US"/>
              <a:t> </a:t>
            </a:r>
            <a:r>
              <a:rPr lang="en-US" err="1"/>
              <a:t>tortor</a:t>
            </a:r>
            <a:r>
              <a:rPr lang="en-US"/>
              <a:t> auctor </a:t>
            </a:r>
            <a:r>
              <a:rPr lang="en-US" err="1"/>
              <a:t>felis</a:t>
            </a:r>
            <a:r>
              <a:rPr lang="en-US"/>
              <a:t>, in </a:t>
            </a:r>
            <a:r>
              <a:rPr lang="en-US" err="1"/>
              <a:t>pellentesque</a:t>
            </a:r>
            <a:r>
              <a:rPr lang="en-US"/>
              <a:t> eros </a:t>
            </a:r>
            <a:r>
              <a:rPr lang="en-US" err="1"/>
              <a:t>arcu</a:t>
            </a:r>
            <a:r>
              <a:rPr lang="en-US"/>
              <a:t> id </a:t>
            </a:r>
            <a:r>
              <a:rPr lang="en-US" err="1"/>
              <a:t>purus</a:t>
            </a:r>
            <a:r>
              <a:rPr lang="en-US"/>
              <a:t>. Aenean auctor </a:t>
            </a:r>
            <a:r>
              <a:rPr lang="en-US" err="1"/>
              <a:t>augue</a:t>
            </a:r>
            <a:r>
              <a:rPr lang="en-US"/>
              <a:t> a </a:t>
            </a:r>
            <a:r>
              <a:rPr lang="en-US" err="1"/>
              <a:t>nulla</a:t>
            </a:r>
            <a:r>
              <a:rPr lang="en-US"/>
              <a:t> </a:t>
            </a:r>
            <a:r>
              <a:rPr lang="en-US" err="1"/>
              <a:t>viverra</a:t>
            </a:r>
            <a:r>
              <a:rPr lang="en-US"/>
              <a:t> </a:t>
            </a:r>
            <a:r>
              <a:rPr lang="en-US" err="1"/>
              <a:t>fringilla</a:t>
            </a:r>
            <a:r>
              <a:rPr lang="en-US"/>
              <a:t>. </a:t>
            </a:r>
            <a:r>
              <a:rPr lang="en-US" err="1"/>
              <a:t>Suspendisse</a:t>
            </a:r>
            <a:r>
              <a:rPr lang="en-US"/>
              <a:t> </a:t>
            </a:r>
            <a:r>
              <a:rPr lang="en-US" err="1"/>
              <a:t>potenti</a:t>
            </a:r>
            <a:r>
              <a:rPr lang="en-US"/>
              <a:t>. </a:t>
            </a:r>
            <a:r>
              <a:rPr lang="en-US" err="1"/>
              <a:t>Praesent</a:t>
            </a:r>
            <a:r>
              <a:rPr lang="en-US"/>
              <a:t> nec dui sit </a:t>
            </a:r>
            <a:r>
              <a:rPr lang="en-US" err="1"/>
              <a:t>amet</a:t>
            </a:r>
            <a:r>
              <a:rPr lang="en-US"/>
              <a:t> </a:t>
            </a:r>
            <a:r>
              <a:rPr lang="en-US" err="1"/>
              <a:t>arcu</a:t>
            </a:r>
            <a:r>
              <a:rPr lang="en-US"/>
              <a:t> </a:t>
            </a:r>
            <a:r>
              <a:rPr lang="en-US" err="1"/>
              <a:t>malesuada</a:t>
            </a:r>
            <a:r>
              <a:rPr lang="en-US"/>
              <a:t> </a:t>
            </a:r>
            <a:r>
              <a:rPr lang="en-US" err="1"/>
              <a:t>ullamcorper</a:t>
            </a:r>
            <a:r>
              <a:rPr lang="en-US"/>
              <a:t>. </a:t>
            </a:r>
            <a:r>
              <a:rPr lang="en-US" err="1"/>
              <a:t>Aliquam</a:t>
            </a:r>
            <a:r>
              <a:rPr lang="en-US"/>
              <a:t> </a:t>
            </a:r>
            <a:r>
              <a:rPr lang="en-US" err="1"/>
              <a:t>sodales</a:t>
            </a:r>
            <a:r>
              <a:rPr lang="en-US"/>
              <a:t> </a:t>
            </a:r>
            <a:r>
              <a:rPr lang="en-US" err="1"/>
              <a:t>tortor</a:t>
            </a:r>
            <a:r>
              <a:rPr lang="en-US"/>
              <a:t> </a:t>
            </a:r>
            <a:r>
              <a:rPr lang="en-US" err="1"/>
              <a:t>ut</a:t>
            </a:r>
            <a:r>
              <a:rPr lang="en-US"/>
              <a:t> </a:t>
            </a:r>
            <a:r>
              <a:rPr lang="en-US" err="1"/>
              <a:t>nunc</a:t>
            </a:r>
            <a:r>
              <a:rPr lang="en-US"/>
              <a:t> </a:t>
            </a:r>
            <a:r>
              <a:rPr lang="en-US" err="1"/>
              <a:t>suscipit</a:t>
            </a:r>
            <a:r>
              <a:rPr lang="en-US"/>
              <a:t>, et </a:t>
            </a:r>
            <a:r>
              <a:rPr lang="en-US" err="1"/>
              <a:t>congue</a:t>
            </a:r>
            <a:r>
              <a:rPr lang="en-US"/>
              <a:t> </a:t>
            </a:r>
            <a:r>
              <a:rPr lang="en-US" err="1"/>
              <a:t>nulla</a:t>
            </a:r>
            <a:r>
              <a:rPr lang="en-US"/>
              <a:t> </a:t>
            </a:r>
            <a:r>
              <a:rPr lang="en-US" err="1"/>
              <a:t>tincidunt.Sed</a:t>
            </a:r>
            <a:r>
              <a:rPr lang="en-US"/>
              <a:t> </a:t>
            </a:r>
            <a:r>
              <a:rPr lang="en-US" err="1"/>
              <a:t>euismod</a:t>
            </a:r>
            <a:r>
              <a:rPr lang="en-US"/>
              <a:t> lorem a </a:t>
            </a:r>
            <a:r>
              <a:rPr lang="en-US" err="1"/>
              <a:t>nisl</a:t>
            </a:r>
            <a:r>
              <a:rPr lang="en-US"/>
              <a:t> fermentum, non lacinia </a:t>
            </a:r>
            <a:r>
              <a:rPr lang="en-US" err="1"/>
              <a:t>est</a:t>
            </a:r>
            <a:r>
              <a:rPr lang="en-US"/>
              <a:t> </a:t>
            </a:r>
            <a:r>
              <a:rPr lang="en-US" err="1"/>
              <a:t>vehicula</a:t>
            </a:r>
            <a:r>
              <a:rPr lang="en-US"/>
              <a:t>. Ut </a:t>
            </a:r>
            <a:r>
              <a:rPr lang="en-US" err="1"/>
              <a:t>ut</a:t>
            </a:r>
            <a:r>
              <a:rPr lang="en-US"/>
              <a:t> </a:t>
            </a:r>
            <a:r>
              <a:rPr lang="en-US" err="1"/>
              <a:t>massa</a:t>
            </a:r>
            <a:r>
              <a:rPr lang="en-US"/>
              <a:t> </a:t>
            </a:r>
            <a:r>
              <a:rPr lang="en-US" err="1"/>
              <a:t>eget</a:t>
            </a:r>
            <a:r>
              <a:rPr lang="en-US"/>
              <a:t> ex </a:t>
            </a:r>
            <a:r>
              <a:rPr lang="en-US" err="1"/>
              <a:t>blandit</a:t>
            </a:r>
            <a:r>
              <a:rPr lang="en-US"/>
              <a:t> </a:t>
            </a:r>
            <a:r>
              <a:rPr lang="en-US" err="1"/>
              <a:t>vulputate</a:t>
            </a:r>
            <a:r>
              <a:rPr lang="en-US"/>
              <a:t> vel </a:t>
            </a:r>
            <a:r>
              <a:rPr lang="en-US" err="1"/>
              <a:t>vel</a:t>
            </a:r>
            <a:r>
              <a:rPr lang="en-US"/>
              <a:t> </a:t>
            </a:r>
            <a:r>
              <a:rPr lang="en-US" err="1"/>
              <a:t>lectus</a:t>
            </a:r>
            <a:r>
              <a:rPr lang="en-US"/>
              <a:t>. </a:t>
            </a:r>
            <a:r>
              <a:rPr lang="en-US" err="1"/>
              <a:t>Nulla</a:t>
            </a:r>
            <a:r>
              <a:rPr lang="en-US"/>
              <a:t> </a:t>
            </a:r>
            <a:r>
              <a:rPr lang="en-US" err="1"/>
              <a:t>facilisi</a:t>
            </a:r>
            <a:r>
              <a:rPr lang="en-US"/>
              <a:t>. </a:t>
            </a:r>
            <a:endParaRPr lang="en-US" b="0" i="0">
              <a:solidFill>
                <a:srgbClr val="212529"/>
              </a:solidFill>
              <a:effectLst/>
              <a:latin typeface="system-ui"/>
            </a:endParaRPr>
          </a:p>
        </p:txBody>
      </p:sp>
      <p:sp>
        <p:nvSpPr>
          <p:cNvPr id="28" name="Text Placeholder 27">
            <a:extLst>
              <a:ext uri="{FF2B5EF4-FFF2-40B4-BE49-F238E27FC236}">
                <a16:creationId xmlns:a16="http://schemas.microsoft.com/office/drawing/2014/main" id="{39106FA9-9FEE-B81B-CF07-399F9EB2B95D}"/>
              </a:ext>
            </a:extLst>
          </p:cNvPr>
          <p:cNvSpPr>
            <a:spLocks noGrp="1"/>
          </p:cNvSpPr>
          <p:nvPr>
            <p:ph type="body" sz="quarter" idx="13" hasCustomPrompt="1"/>
          </p:nvPr>
        </p:nvSpPr>
        <p:spPr>
          <a:xfrm>
            <a:off x="2671763" y="2644775"/>
            <a:ext cx="8897937" cy="356501"/>
          </a:xfrm>
          <a:prstGeom prst="rect">
            <a:avLst/>
          </a:prstGeom>
        </p:spPr>
        <p:txBody>
          <a:bodyPr/>
          <a:lstStyle>
            <a:lvl1pPr marL="0" indent="0">
              <a:buNone/>
              <a:defRPr sz="2400" b="1">
                <a:solidFill>
                  <a:srgbClr val="0088B3"/>
                </a:solidFill>
                <a:latin typeface="+mj-lt"/>
              </a:defRPr>
            </a:lvl1pPr>
          </a:lstStyle>
          <a:p>
            <a:pPr lvl="0"/>
            <a:r>
              <a:rPr lang="en-US"/>
              <a:t>Click to add text.</a:t>
            </a:r>
            <a:endParaRPr lang="en-PK"/>
          </a:p>
        </p:txBody>
      </p:sp>
      <p:sp>
        <p:nvSpPr>
          <p:cNvPr id="29" name="Slide Number Placeholder 5">
            <a:extLst>
              <a:ext uri="{FF2B5EF4-FFF2-40B4-BE49-F238E27FC236}">
                <a16:creationId xmlns:a16="http://schemas.microsoft.com/office/drawing/2014/main" id="{194DD30A-2EA8-85CC-C5A0-DD8B46B330B3}"/>
              </a:ext>
            </a:extLst>
          </p:cNvPr>
          <p:cNvSpPr>
            <a:spLocks noGrp="1"/>
          </p:cNvSpPr>
          <p:nvPr>
            <p:ph type="sldNum" sz="quarter" idx="14"/>
          </p:nvPr>
        </p:nvSpPr>
        <p:spPr>
          <a:xfrm>
            <a:off x="8971280" y="6302056"/>
            <a:ext cx="2860040" cy="365125"/>
          </a:xfrm>
          <a:prstGeom prst="rect">
            <a:avLst/>
          </a:prstGeom>
        </p:spPr>
        <p:txBody>
          <a:bodyPr/>
          <a:lstStyle/>
          <a:p>
            <a:fld id="{1AF92AEA-22AF-413B-BF8F-937D7154015F}" type="slidenum">
              <a:rPr lang="en-PK" smtClean="0"/>
              <a:t>‹#›</a:t>
            </a:fld>
            <a:endParaRPr lang="en-PK"/>
          </a:p>
        </p:txBody>
      </p:sp>
    </p:spTree>
    <p:extLst>
      <p:ext uri="{BB962C8B-B14F-4D97-AF65-F5344CB8AC3E}">
        <p14:creationId xmlns:p14="http://schemas.microsoft.com/office/powerpoint/2010/main" val="1043569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0D727389-2BCB-0199-101E-4D525AE86721}"/>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2" name="think-cell data - do not delete" hidden="1">
                        <a:extLst>
                          <a:ext uri="{FF2B5EF4-FFF2-40B4-BE49-F238E27FC236}">
                            <a16:creationId xmlns:a16="http://schemas.microsoft.com/office/drawing/2014/main" id="{0D727389-2BCB-0199-101E-4D525AE8672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0" name="Google Shape;24;p3">
            <a:extLst>
              <a:ext uri="{FF2B5EF4-FFF2-40B4-BE49-F238E27FC236}">
                <a16:creationId xmlns:a16="http://schemas.microsoft.com/office/drawing/2014/main" id="{7F688667-D845-9B1E-045B-BB2255F1814F}"/>
              </a:ext>
            </a:extLst>
          </p:cNvPr>
          <p:cNvPicPr preferRelativeResize="0"/>
          <p:nvPr userDrawn="1"/>
        </p:nvPicPr>
        <p:blipFill rotWithShape="1">
          <a:blip r:embed="rId5">
            <a:alphaModFix/>
          </a:blip>
          <a:srcRect/>
          <a:stretch/>
        </p:blipFill>
        <p:spPr>
          <a:xfrm>
            <a:off x="11496600" y="134727"/>
            <a:ext cx="546969" cy="268139"/>
          </a:xfrm>
          <a:prstGeom prst="rect">
            <a:avLst/>
          </a:prstGeom>
          <a:noFill/>
          <a:ln>
            <a:noFill/>
          </a:ln>
        </p:spPr>
      </p:pic>
      <p:sp>
        <p:nvSpPr>
          <p:cNvPr id="20" name="Slide Number Placeholder 5">
            <a:extLst>
              <a:ext uri="{FF2B5EF4-FFF2-40B4-BE49-F238E27FC236}">
                <a16:creationId xmlns:a16="http://schemas.microsoft.com/office/drawing/2014/main" id="{0BD98A21-C453-9C48-0949-A76D60B77B91}"/>
              </a:ext>
            </a:extLst>
          </p:cNvPr>
          <p:cNvSpPr>
            <a:spLocks noGrp="1"/>
          </p:cNvSpPr>
          <p:nvPr>
            <p:ph type="sldNum" sz="quarter" idx="12"/>
          </p:nvPr>
        </p:nvSpPr>
        <p:spPr>
          <a:xfrm>
            <a:off x="8971280" y="6302056"/>
            <a:ext cx="2860040" cy="365125"/>
          </a:xfrm>
          <a:prstGeom prst="rect">
            <a:avLst/>
          </a:prstGeom>
        </p:spPr>
        <p:txBody>
          <a:bodyPr/>
          <a:lstStyle/>
          <a:p>
            <a:fld id="{1AF92AEA-22AF-413B-BF8F-937D7154015F}" type="slidenum">
              <a:rPr lang="en-PK" smtClean="0"/>
              <a:t>‹#›</a:t>
            </a:fld>
            <a:endParaRPr lang="en-PK"/>
          </a:p>
        </p:txBody>
      </p:sp>
    </p:spTree>
    <p:extLst>
      <p:ext uri="{BB962C8B-B14F-4D97-AF65-F5344CB8AC3E}">
        <p14:creationId xmlns:p14="http://schemas.microsoft.com/office/powerpoint/2010/main" val="908351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_rels/slideMaster2.xml.rels><?xml version="1.0" encoding="UTF-8" standalone="yes"?>
<Relationships xmlns="http://schemas.openxmlformats.org/package/2006/relationships"><Relationship Id="rId8" Type="http://schemas.openxmlformats.org/officeDocument/2006/relationships/tags" Target="../tags/tag3.xml"/><Relationship Id="rId3" Type="http://schemas.openxmlformats.org/officeDocument/2006/relationships/slideLayout" Target="../slideLayouts/slideLayout14.xml"/><Relationship Id="rId7"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image" Target="../media/image1.emf"/><Relationship Id="rId4" Type="http://schemas.openxmlformats.org/officeDocument/2006/relationships/slideLayout" Target="../slideLayouts/slideLayout15.xml"/><Relationship Id="rId9" Type="http://schemas.openxmlformats.org/officeDocument/2006/relationships/oleObject" Target="../embeddings/oleObject2.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2AACFFF8-6091-8897-D295-27346D7BBC35}"/>
              </a:ext>
            </a:extLst>
          </p:cNvPr>
          <p:cNvGraphicFramePr>
            <a:graphicFrameLocks noChangeAspect="1"/>
          </p:cNvGraphicFramePr>
          <p:nvPr userDrawn="1">
            <p:custDataLst>
              <p:tags r:id="rId13"/>
            </p:custDataLst>
            <p:extLst>
              <p:ext uri="{D42A27DB-BD31-4B8C-83A1-F6EECF244321}">
                <p14:modId xmlns:p14="http://schemas.microsoft.com/office/powerpoint/2010/main" val="29521690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4" imgW="425" imgH="426" progId="TCLayout.ActiveDocument.1">
                  <p:embed/>
                </p:oleObj>
              </mc:Choice>
              <mc:Fallback>
                <p:oleObj name="think-cell Slide" r:id="rId14" imgW="425" imgH="426" progId="TCLayout.ActiveDocument.1">
                  <p:embed/>
                  <p:pic>
                    <p:nvPicPr>
                      <p:cNvPr id="8" name="think-cell data - do not delete" hidden="1">
                        <a:extLst>
                          <a:ext uri="{FF2B5EF4-FFF2-40B4-BE49-F238E27FC236}">
                            <a16:creationId xmlns:a16="http://schemas.microsoft.com/office/drawing/2014/main" id="{2AACFFF8-6091-8897-D295-27346D7BBC35}"/>
                          </a:ext>
                        </a:extLst>
                      </p:cNvPr>
                      <p:cNvPicPr/>
                      <p:nvPr/>
                    </p:nvPicPr>
                    <p:blipFill>
                      <a:blip r:embed="rId15"/>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00597537-88EE-D0C9-0017-9362D64D06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PK"/>
          </a:p>
        </p:txBody>
      </p:sp>
      <p:sp>
        <p:nvSpPr>
          <p:cNvPr id="3" name="Text Placeholder 2">
            <a:extLst>
              <a:ext uri="{FF2B5EF4-FFF2-40B4-BE49-F238E27FC236}">
                <a16:creationId xmlns:a16="http://schemas.microsoft.com/office/drawing/2014/main" id="{E8BD0B6E-E5EA-1DF7-3573-6D1AD2DC7BE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K"/>
          </a:p>
        </p:txBody>
      </p:sp>
      <p:sp>
        <p:nvSpPr>
          <p:cNvPr id="4" name="Date Placeholder 3">
            <a:extLst>
              <a:ext uri="{FF2B5EF4-FFF2-40B4-BE49-F238E27FC236}">
                <a16:creationId xmlns:a16="http://schemas.microsoft.com/office/drawing/2014/main" id="{E57CE39C-D25D-15D9-4A5A-BCAF14261A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0D95529-42EC-4D9C-A2FD-EBFF3DFC1686}" type="datetime8">
              <a:rPr lang="en-PK" smtClean="0"/>
              <a:t>15/10/2025 16:28</a:t>
            </a:fld>
            <a:endParaRPr lang="en-PK"/>
          </a:p>
        </p:txBody>
      </p:sp>
      <p:sp>
        <p:nvSpPr>
          <p:cNvPr id="5" name="Footer Placeholder 4">
            <a:extLst>
              <a:ext uri="{FF2B5EF4-FFF2-40B4-BE49-F238E27FC236}">
                <a16:creationId xmlns:a16="http://schemas.microsoft.com/office/drawing/2014/main" id="{DD88FB3F-5F9F-7333-FB61-BB640DFA90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Data source: Energy year book 2024 &amp; RFs' calculation</a:t>
            </a:r>
            <a:endParaRPr lang="en-PK"/>
          </a:p>
        </p:txBody>
      </p:sp>
      <p:sp>
        <p:nvSpPr>
          <p:cNvPr id="6" name="Slide Number Placeholder 5">
            <a:extLst>
              <a:ext uri="{FF2B5EF4-FFF2-40B4-BE49-F238E27FC236}">
                <a16:creationId xmlns:a16="http://schemas.microsoft.com/office/drawing/2014/main" id="{E7CBB2CC-2647-76D5-8AB6-3E65F22884B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CC39A78-BC08-4E0B-BCAB-5C8517C430EC}" type="slidenum">
              <a:rPr lang="en-PK" smtClean="0"/>
              <a:t>‹#›</a:t>
            </a:fld>
            <a:endParaRPr lang="en-PK"/>
          </a:p>
        </p:txBody>
      </p:sp>
    </p:spTree>
    <p:extLst>
      <p:ext uri="{BB962C8B-B14F-4D97-AF65-F5344CB8AC3E}">
        <p14:creationId xmlns:p14="http://schemas.microsoft.com/office/powerpoint/2010/main" val="33683763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P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09B1B101-0F65-12A9-FBBF-2292FDCB3CB2}"/>
              </a:ext>
            </a:extLst>
          </p:cNvPr>
          <p:cNvGraphicFramePr>
            <a:graphicFrameLocks noChangeAspect="1"/>
          </p:cNvGraphicFramePr>
          <p:nvPr userDrawn="1">
            <p:custDataLst>
              <p:tags r:id="rId8"/>
            </p:custDataLst>
            <p:extLst>
              <p:ext uri="{D42A27DB-BD31-4B8C-83A1-F6EECF244321}">
                <p14:modId xmlns:p14="http://schemas.microsoft.com/office/powerpoint/2010/main" val="357984594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25" imgH="426" progId="TCLayout.ActiveDocument.1">
                  <p:embed/>
                </p:oleObj>
              </mc:Choice>
              <mc:Fallback>
                <p:oleObj name="think-cell Slide" r:id="rId9" imgW="425" imgH="426" progId="TCLayout.ActiveDocument.1">
                  <p:embed/>
                  <p:pic>
                    <p:nvPicPr>
                      <p:cNvPr id="5" name="think-cell data - do not delete" hidden="1">
                        <a:extLst>
                          <a:ext uri="{FF2B5EF4-FFF2-40B4-BE49-F238E27FC236}">
                            <a16:creationId xmlns:a16="http://schemas.microsoft.com/office/drawing/2014/main" id="{09B1B101-0F65-12A9-FBBF-2292FDCB3CB2}"/>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FCAE9929-9CB3-3D4A-29C3-793EF4C938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PK"/>
          </a:p>
        </p:txBody>
      </p:sp>
      <p:sp>
        <p:nvSpPr>
          <p:cNvPr id="3" name="Text Placeholder 2">
            <a:extLst>
              <a:ext uri="{FF2B5EF4-FFF2-40B4-BE49-F238E27FC236}">
                <a16:creationId xmlns:a16="http://schemas.microsoft.com/office/drawing/2014/main" id="{42B7BDE7-32BA-B936-8005-4C4AD77298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K"/>
          </a:p>
        </p:txBody>
      </p:sp>
      <p:sp>
        <p:nvSpPr>
          <p:cNvPr id="6" name="Slide Number Placeholder 5">
            <a:extLst>
              <a:ext uri="{FF2B5EF4-FFF2-40B4-BE49-F238E27FC236}">
                <a16:creationId xmlns:a16="http://schemas.microsoft.com/office/drawing/2014/main" id="{406F2CD4-AEA0-E3F6-F211-65BAFBC1FB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0628BA0-E04F-4E64-A933-C5A672EF0174}" type="slidenum">
              <a:rPr lang="en-PK" smtClean="0"/>
              <a:t>‹#›</a:t>
            </a:fld>
            <a:endParaRPr lang="en-PK"/>
          </a:p>
        </p:txBody>
      </p:sp>
    </p:spTree>
    <p:extLst>
      <p:ext uri="{BB962C8B-B14F-4D97-AF65-F5344CB8AC3E}">
        <p14:creationId xmlns:p14="http://schemas.microsoft.com/office/powerpoint/2010/main" val="189571638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Lst>
  <p:hf hdr="0" ftr="0" dt="0"/>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P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1.xml"/><Relationship Id="rId1" Type="http://schemas.openxmlformats.org/officeDocument/2006/relationships/tags" Target="../tags/tag7.xml"/><Relationship Id="rId6" Type="http://schemas.openxmlformats.org/officeDocument/2006/relationships/image" Target="../media/image4.gif"/><Relationship Id="rId5" Type="http://schemas.openxmlformats.org/officeDocument/2006/relationships/image" Target="../media/image3.png"/><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3.xml"/><Relationship Id="rId1" Type="http://schemas.openxmlformats.org/officeDocument/2006/relationships/tags" Target="../tags/tag8.xml"/><Relationship Id="rId6" Type="http://schemas.openxmlformats.org/officeDocument/2006/relationships/hyperlink" Target="https://renewablesfirst.org/resources/publications/pakistan-electricity-review-2024" TargetMode="External"/><Relationship Id="rId5" Type="http://schemas.openxmlformats.org/officeDocument/2006/relationships/image" Target="../media/image5.emf"/><Relationship Id="rId4" Type="http://schemas.openxmlformats.org/officeDocument/2006/relationships/oleObject" Target="../embeddings/oleObject7.bin"/></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9.xml"/><Relationship Id="rId5" Type="http://schemas.openxmlformats.org/officeDocument/2006/relationships/image" Target="../media/image5.emf"/><Relationship Id="rId4" Type="http://schemas.openxmlformats.org/officeDocument/2006/relationships/oleObject" Target="../embeddings/oleObject8.bin"/></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10.xml"/><Relationship Id="rId6" Type="http://schemas.openxmlformats.org/officeDocument/2006/relationships/image" Target="../media/image6.png"/><Relationship Id="rId5" Type="http://schemas.openxmlformats.org/officeDocument/2006/relationships/image" Target="../media/image5.emf"/><Relationship Id="rId4" Type="http://schemas.openxmlformats.org/officeDocument/2006/relationships/oleObject" Target="../embeddings/oleObject9.bin"/></Relationships>
</file>

<file path=ppt/slides/_rels/slide5.xml.rels><?xml version="1.0" encoding="UTF-8" standalone="yes"?>
<Relationships xmlns="http://schemas.openxmlformats.org/package/2006/relationships"><Relationship Id="rId8" Type="http://schemas.openxmlformats.org/officeDocument/2006/relationships/hyperlink" Target="https://peci.renewablesfirst.org/" TargetMode="External"/><Relationship Id="rId3" Type="http://schemas.openxmlformats.org/officeDocument/2006/relationships/video" Target="../media/media1.mp4"/><Relationship Id="rId7" Type="http://schemas.openxmlformats.org/officeDocument/2006/relationships/image" Target="../media/image5.emf"/><Relationship Id="rId2" Type="http://schemas.microsoft.com/office/2007/relationships/media" Target="../media/media1.mp4"/><Relationship Id="rId1" Type="http://schemas.openxmlformats.org/officeDocument/2006/relationships/tags" Target="../tags/tag11.xml"/><Relationship Id="rId6" Type="http://schemas.openxmlformats.org/officeDocument/2006/relationships/oleObject" Target="../embeddings/oleObject10.bin"/><Relationship Id="rId11" Type="http://schemas.openxmlformats.org/officeDocument/2006/relationships/image" Target="../media/image9.svg"/><Relationship Id="rId5" Type="http://schemas.openxmlformats.org/officeDocument/2006/relationships/notesSlide" Target="../notesSlides/notesSlide4.xml"/><Relationship Id="rId10" Type="http://schemas.openxmlformats.org/officeDocument/2006/relationships/image" Target="../media/image8.png"/><Relationship Id="rId4" Type="http://schemas.openxmlformats.org/officeDocument/2006/relationships/slideLayout" Target="../slideLayouts/slideLayout13.xml"/><Relationship Id="rId9"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hyperlink" Target="https://uploads.renewablesfirst.org/Pakistan_Electricity_Review_2024_2_e4acfef4fa.pdf" TargetMode="External"/><Relationship Id="rId13" Type="http://schemas.openxmlformats.org/officeDocument/2006/relationships/image" Target="../media/image12.png"/><Relationship Id="rId3" Type="http://schemas.openxmlformats.org/officeDocument/2006/relationships/video" Target="../media/media2.mp4"/><Relationship Id="rId7" Type="http://schemas.openxmlformats.org/officeDocument/2006/relationships/image" Target="../media/image5.emf"/><Relationship Id="rId12" Type="http://schemas.openxmlformats.org/officeDocument/2006/relationships/image" Target="../media/image9.svg"/><Relationship Id="rId2" Type="http://schemas.microsoft.com/office/2007/relationships/media" Target="../media/media2.mp4"/><Relationship Id="rId1" Type="http://schemas.openxmlformats.org/officeDocument/2006/relationships/tags" Target="../tags/tag12.xml"/><Relationship Id="rId6" Type="http://schemas.openxmlformats.org/officeDocument/2006/relationships/oleObject" Target="../embeddings/oleObject11.bin"/><Relationship Id="rId11" Type="http://schemas.openxmlformats.org/officeDocument/2006/relationships/image" Target="../media/image8.png"/><Relationship Id="rId5" Type="http://schemas.openxmlformats.org/officeDocument/2006/relationships/notesSlide" Target="../notesSlides/notesSlide5.xml"/><Relationship Id="rId10" Type="http://schemas.openxmlformats.org/officeDocument/2006/relationships/image" Target="../media/image11.png"/><Relationship Id="rId4" Type="http://schemas.openxmlformats.org/officeDocument/2006/relationships/slideLayout" Target="../slideLayouts/slideLayout13.xml"/><Relationship Id="rId9" Type="http://schemas.openxmlformats.org/officeDocument/2006/relationships/image" Target="../media/image10.png"/><Relationship Id="rId14" Type="http://schemas.openxmlformats.org/officeDocument/2006/relationships/hyperlink" Target="https://uploads.renewablesfirst.org/Pakistan_Electricity_Review_2025_89f0b613d6.pdf" TargetMode="Externa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hyperlink" Target="https://peci.renewablesfirst.org/insights/power-markets-insights" TargetMode="External"/><Relationship Id="rId2" Type="http://schemas.openxmlformats.org/officeDocument/2006/relationships/slideLayout" Target="../slideLayouts/slideLayout13.xml"/><Relationship Id="rId1" Type="http://schemas.openxmlformats.org/officeDocument/2006/relationships/tags" Target="../tags/tag13.xml"/><Relationship Id="rId6" Type="http://schemas.openxmlformats.org/officeDocument/2006/relationships/image" Target="../media/image13.png"/><Relationship Id="rId5" Type="http://schemas.openxmlformats.org/officeDocument/2006/relationships/image" Target="../media/image5.emf"/><Relationship Id="rId4" Type="http://schemas.openxmlformats.org/officeDocument/2006/relationships/oleObject" Target="../embeddings/oleObject12.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14.png"/><Relationship Id="rId2" Type="http://schemas.openxmlformats.org/officeDocument/2006/relationships/slideLayout" Target="../slideLayouts/slideLayout13.xml"/><Relationship Id="rId1" Type="http://schemas.openxmlformats.org/officeDocument/2006/relationships/tags" Target="../tags/tag14.xml"/><Relationship Id="rId6" Type="http://schemas.openxmlformats.org/officeDocument/2006/relationships/hyperlink" Target="https://peci.renewablesfirst.org/insights/pakistan-electricity-tariff-bulletin" TargetMode="External"/><Relationship Id="rId5" Type="http://schemas.openxmlformats.org/officeDocument/2006/relationships/image" Target="../media/image5.emf"/><Relationship Id="rId4" Type="http://schemas.openxmlformats.org/officeDocument/2006/relationships/oleObject" Target="../embeddings/oleObject13.bin"/></Relationships>
</file>

<file path=ppt/slides/_rels/slide9.xml.rels><?xml version="1.0" encoding="UTF-8" standalone="yes"?>
<Relationships xmlns="http://schemas.openxmlformats.org/package/2006/relationships"><Relationship Id="rId8" Type="http://schemas.openxmlformats.org/officeDocument/2006/relationships/hyperlink" Target="https://peci.renewablesfirst.org/" TargetMode="External"/><Relationship Id="rId13" Type="http://schemas.openxmlformats.org/officeDocument/2006/relationships/image" Target="../media/image2.png"/><Relationship Id="rId3" Type="http://schemas.openxmlformats.org/officeDocument/2006/relationships/oleObject" Target="../embeddings/oleObject14.bin"/><Relationship Id="rId7" Type="http://schemas.microsoft.com/office/2007/relationships/hdphoto" Target="../media/hdphoto1.wdp"/><Relationship Id="rId12" Type="http://schemas.openxmlformats.org/officeDocument/2006/relationships/image" Target="../media/image17.jpe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15.png"/><Relationship Id="rId11" Type="http://schemas.microsoft.com/office/2007/relationships/hdphoto" Target="../media/hdphoto2.wdp"/><Relationship Id="rId5" Type="http://schemas.openxmlformats.org/officeDocument/2006/relationships/hyperlink" Target="http://www.peci.renewablesfirst.org/" TargetMode="External"/><Relationship Id="rId10" Type="http://schemas.openxmlformats.org/officeDocument/2006/relationships/image" Target="../media/image16.png"/><Relationship Id="rId4" Type="http://schemas.openxmlformats.org/officeDocument/2006/relationships/image" Target="../media/image1.emf"/><Relationship Id="rId9" Type="http://schemas.openxmlformats.org/officeDocument/2006/relationships/hyperlink" Target="https://uploads.renewablesfirst.org/Pakistan_Electricity_Review_2025_80753f62aa.pdf" TargetMode="Externa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tags" Target="../tags/tag16.xml"/><Relationship Id="rId5" Type="http://schemas.openxmlformats.org/officeDocument/2006/relationships/image" Target="../media/image18.png"/><Relationship Id="rId4" Type="http://schemas.openxmlformats.org/officeDocument/2006/relationships/image" Target="../media/image1.em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EFEF2"/>
        </a:solidFill>
        <a:effectLst/>
      </p:bgPr>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6B018088-195F-A79E-7759-F29CEFFCE6B4}"/>
              </a:ext>
            </a:extLst>
          </p:cNvPr>
          <p:cNvGraphicFramePr>
            <a:graphicFrameLocks noChangeAspect="1"/>
          </p:cNvGraphicFramePr>
          <p:nvPr>
            <p:custDataLst>
              <p:tags r:id="rId1"/>
            </p:custDataLst>
            <p:extLst>
              <p:ext uri="{D42A27DB-BD31-4B8C-83A1-F6EECF244321}">
                <p14:modId xmlns:p14="http://schemas.microsoft.com/office/powerpoint/2010/main" val="428319230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6" name="think-cell data - do not delete" hidden="1">
                        <a:extLst>
                          <a:ext uri="{FF2B5EF4-FFF2-40B4-BE49-F238E27FC236}">
                            <a16:creationId xmlns:a16="http://schemas.microsoft.com/office/drawing/2014/main" id="{6B018088-195F-A79E-7759-F29CEFFCE6B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6F9B6918-1928-4DB3-E487-35FACAC39224}"/>
              </a:ext>
            </a:extLst>
          </p:cNvPr>
          <p:cNvSpPr>
            <a:spLocks noGrp="1"/>
          </p:cNvSpPr>
          <p:nvPr>
            <p:ph type="ctrTitle"/>
          </p:nvPr>
        </p:nvSpPr>
        <p:spPr>
          <a:xfrm>
            <a:off x="928174" y="1357377"/>
            <a:ext cx="10210800" cy="2387600"/>
          </a:xfrm>
        </p:spPr>
        <p:txBody>
          <a:bodyPr vert="horz">
            <a:normAutofit fontScale="90000"/>
          </a:bodyPr>
          <a:lstStyle/>
          <a:p>
            <a:pPr algn="l"/>
            <a:r>
              <a:rPr lang="en-US" sz="5700" dirty="0">
                <a:solidFill>
                  <a:srgbClr val="4E5154"/>
                </a:solidFill>
                <a:latin typeface="Montserrat Medium" panose="00000600000000000000" pitchFamily="2" charset="0"/>
                <a:ea typeface="noto serif" panose="02020600060500020200" pitchFamily="18" charset="0"/>
                <a:cs typeface="noto serif" panose="02020600060500020200" pitchFamily="18" charset="0"/>
              </a:rPr>
              <a:t>DATA-DRIVEN ENERGY &amp; CLIMATE </a:t>
            </a:r>
            <a:r>
              <a:rPr lang="en-US" sz="5700" dirty="0">
                <a:solidFill>
                  <a:srgbClr val="FEFEF2"/>
                </a:solidFill>
                <a:latin typeface="Montserrat Medium" panose="00000600000000000000" pitchFamily="2" charset="0"/>
                <a:ea typeface="noto serif" panose="02020600060500020200" pitchFamily="18" charset="0"/>
                <a:cs typeface="noto serif" panose="02020600060500020200" pitchFamily="18" charset="0"/>
              </a:rPr>
              <a:t> </a:t>
            </a:r>
            <a:r>
              <a:rPr lang="en-US" sz="5700" dirty="0">
                <a:solidFill>
                  <a:srgbClr val="4E5154"/>
                </a:solidFill>
                <a:latin typeface="Montserrat Medium" panose="00000600000000000000" pitchFamily="2" charset="0"/>
                <a:ea typeface="noto serif" panose="02020600060500020200" pitchFamily="18" charset="0"/>
                <a:cs typeface="noto serif" panose="02020600060500020200" pitchFamily="18" charset="0"/>
              </a:rPr>
              <a:t>NTELLIGENCE FOR</a:t>
            </a:r>
            <a:endParaRPr lang="en-PK" sz="3600" b="1" dirty="0">
              <a:solidFill>
                <a:srgbClr val="25DBB1"/>
              </a:solidFill>
              <a:latin typeface="+mn-lt"/>
              <a:ea typeface="+mn-ea"/>
              <a:cs typeface="+mn-cs"/>
            </a:endParaRPr>
          </a:p>
        </p:txBody>
      </p:sp>
      <p:pic>
        <p:nvPicPr>
          <p:cNvPr id="15" name="Picture 14">
            <a:extLst>
              <a:ext uri="{FF2B5EF4-FFF2-40B4-BE49-F238E27FC236}">
                <a16:creationId xmlns:a16="http://schemas.microsoft.com/office/drawing/2014/main" id="{74D2015D-7DC1-8EFE-4915-FF07E087ABA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5050" y="558800"/>
            <a:ext cx="1878675" cy="798577"/>
          </a:xfrm>
          <a:prstGeom prst="rect">
            <a:avLst/>
          </a:prstGeom>
        </p:spPr>
      </p:pic>
      <p:sp>
        <p:nvSpPr>
          <p:cNvPr id="67" name="TextBox 66">
            <a:extLst>
              <a:ext uri="{FF2B5EF4-FFF2-40B4-BE49-F238E27FC236}">
                <a16:creationId xmlns:a16="http://schemas.microsoft.com/office/drawing/2014/main" id="{F20799DD-D6D2-C5C6-D7DA-ACE4B3AA2EAF}"/>
              </a:ext>
            </a:extLst>
          </p:cNvPr>
          <p:cNvSpPr txBox="1"/>
          <p:nvPr/>
        </p:nvSpPr>
        <p:spPr>
          <a:xfrm>
            <a:off x="894300" y="3478719"/>
            <a:ext cx="6096000" cy="1323439"/>
          </a:xfrm>
          <a:prstGeom prst="rect">
            <a:avLst/>
          </a:prstGeom>
          <a:noFill/>
        </p:spPr>
        <p:txBody>
          <a:bodyPr wrap="square">
            <a:spAutoFit/>
          </a:bodyPr>
          <a:lstStyle/>
          <a:p>
            <a:r>
              <a:rPr lang="en-US" sz="8000" b="1" dirty="0">
                <a:solidFill>
                  <a:srgbClr val="1EA58C"/>
                </a:solidFill>
                <a:latin typeface="+mn-lt"/>
                <a:ea typeface="+mn-ea"/>
                <a:cs typeface="+mn-cs"/>
              </a:rPr>
              <a:t>PAKISTAN</a:t>
            </a:r>
            <a:endParaRPr lang="en-US" sz="8000" dirty="0">
              <a:solidFill>
                <a:srgbClr val="1EA58C"/>
              </a:solidFill>
            </a:endParaRPr>
          </a:p>
        </p:txBody>
      </p:sp>
      <p:pic>
        <p:nvPicPr>
          <p:cNvPr id="82" name="Picture 81" descr="A blue rectangle with an arrow pointing up&#10;&#10;AI-generated content may be incorrect.">
            <a:extLst>
              <a:ext uri="{FF2B5EF4-FFF2-40B4-BE49-F238E27FC236}">
                <a16:creationId xmlns:a16="http://schemas.microsoft.com/office/drawing/2014/main" id="{BF2E16FA-9BA2-12B9-964B-D2442BFCB483}"/>
              </a:ext>
            </a:extLst>
          </p:cNvPr>
          <p:cNvPicPr>
            <a:picLocks noChangeAspect="1"/>
          </p:cNvPicPr>
          <p:nvPr/>
        </p:nvPicPr>
        <p:blipFill>
          <a:blip r:embed="rId6">
            <a:extLst>
              <a:ext uri="{28A0092B-C50C-407E-A947-70E740481C1C}">
                <a14:useLocalDpi xmlns:a14="http://schemas.microsoft.com/office/drawing/2010/main" val="0"/>
              </a:ext>
            </a:extLst>
          </a:blip>
          <a:srcRect l="40879" t="4111" r="38484" b="5333"/>
          <a:stretch>
            <a:fillRect/>
          </a:stretch>
        </p:blipFill>
        <p:spPr>
          <a:xfrm>
            <a:off x="4209152" y="3045460"/>
            <a:ext cx="156500" cy="477709"/>
          </a:xfrm>
          <a:prstGeom prst="rect">
            <a:avLst/>
          </a:prstGeom>
        </p:spPr>
      </p:pic>
    </p:spTree>
    <p:extLst>
      <p:ext uri="{BB962C8B-B14F-4D97-AF65-F5344CB8AC3E}">
        <p14:creationId xmlns:p14="http://schemas.microsoft.com/office/powerpoint/2010/main" val="29601103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EFEF2"/>
        </a:solidFill>
        <a:effectLst/>
      </p:bgPr>
    </p:bg>
    <p:spTree>
      <p:nvGrpSpPr>
        <p:cNvPr id="1" name="">
          <a:extLst>
            <a:ext uri="{FF2B5EF4-FFF2-40B4-BE49-F238E27FC236}">
              <a16:creationId xmlns:a16="http://schemas.microsoft.com/office/drawing/2014/main" id="{FA350468-FE38-42FD-2A5B-DDD393F99D76}"/>
            </a:ext>
          </a:extLst>
        </p:cNvPr>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99536ED3-4948-D0F7-22AF-D83F4BC8A532}"/>
              </a:ext>
            </a:extLst>
          </p:cNvPr>
          <p:cNvGraphicFramePr>
            <a:graphicFrameLocks noChangeAspect="1"/>
          </p:cNvGraphicFramePr>
          <p:nvPr>
            <p:custDataLst>
              <p:tags r:id="rId1"/>
            </p:custDataLst>
            <p:extLst>
              <p:ext uri="{D42A27DB-BD31-4B8C-83A1-F6EECF244321}">
                <p14:modId xmlns:p14="http://schemas.microsoft.com/office/powerpoint/2010/main" val="36918998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8" name="think-cell data - do not delete" hidden="1">
                        <a:extLst>
                          <a:ext uri="{FF2B5EF4-FFF2-40B4-BE49-F238E27FC236}">
                            <a16:creationId xmlns:a16="http://schemas.microsoft.com/office/drawing/2014/main" id="{AE6EC383-9205-7B0C-F464-79487B5478B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8" name="Slide Number Placeholder 17">
            <a:extLst>
              <a:ext uri="{FF2B5EF4-FFF2-40B4-BE49-F238E27FC236}">
                <a16:creationId xmlns:a16="http://schemas.microsoft.com/office/drawing/2014/main" id="{1FD78E87-6AFC-3DC6-54DA-E26AE768A1CC}"/>
              </a:ext>
            </a:extLst>
          </p:cNvPr>
          <p:cNvSpPr>
            <a:spLocks noGrp="1"/>
          </p:cNvSpPr>
          <p:nvPr>
            <p:ph type="sldNum" sz="quarter" idx="12"/>
          </p:nvPr>
        </p:nvSpPr>
        <p:spPr/>
        <p:txBody>
          <a:bodyPr/>
          <a:lstStyle/>
          <a:p>
            <a:fld id="{2CC39A78-BC08-4E0B-BCAB-5C8517C430EC}" type="slidenum">
              <a:rPr lang="en-PK" smtClean="0"/>
              <a:t>2</a:t>
            </a:fld>
            <a:endParaRPr lang="en-PK"/>
          </a:p>
        </p:txBody>
      </p:sp>
      <p:sp>
        <p:nvSpPr>
          <p:cNvPr id="2" name="Google Shape;54;p2">
            <a:extLst>
              <a:ext uri="{FF2B5EF4-FFF2-40B4-BE49-F238E27FC236}">
                <a16:creationId xmlns:a16="http://schemas.microsoft.com/office/drawing/2014/main" id="{05541AB6-1163-79C0-38D4-9762C05FF977}"/>
              </a:ext>
            </a:extLst>
          </p:cNvPr>
          <p:cNvSpPr txBox="1">
            <a:spLocks noGrp="1"/>
          </p:cNvSpPr>
          <p:nvPr>
            <p:ph type="title"/>
          </p:nvPr>
        </p:nvSpPr>
        <p:spPr>
          <a:xfrm>
            <a:off x="257712" y="444191"/>
            <a:ext cx="10887000" cy="45152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0088B9"/>
              </a:buClr>
              <a:buSzPts val="2400"/>
              <a:buFont typeface="Arial"/>
              <a:buNone/>
            </a:pPr>
            <a:r>
              <a:rPr lang="en-GB" sz="2200" dirty="0">
                <a:latin typeface="Noto Serif" panose="02020600060500020200" pitchFamily="18" charset="0"/>
                <a:ea typeface="Noto Serif" panose="02020600060500020200" pitchFamily="18" charset="0"/>
                <a:cs typeface="Noto Serif" panose="02020600060500020200" pitchFamily="18" charset="0"/>
              </a:rPr>
              <a:t>WHO WE ARE?</a:t>
            </a:r>
          </a:p>
        </p:txBody>
      </p:sp>
      <p:sp>
        <p:nvSpPr>
          <p:cNvPr id="5" name="TextBox 4">
            <a:extLst>
              <a:ext uri="{FF2B5EF4-FFF2-40B4-BE49-F238E27FC236}">
                <a16:creationId xmlns:a16="http://schemas.microsoft.com/office/drawing/2014/main" id="{30E9D6EA-79EF-4C5F-803A-2293BDA3F836}"/>
              </a:ext>
            </a:extLst>
          </p:cNvPr>
          <p:cNvSpPr txBox="1"/>
          <p:nvPr/>
        </p:nvSpPr>
        <p:spPr>
          <a:xfrm>
            <a:off x="341290" y="1074141"/>
            <a:ext cx="10796982" cy="523220"/>
          </a:xfrm>
          <a:prstGeom prst="rect">
            <a:avLst/>
          </a:prstGeom>
          <a:noFill/>
        </p:spPr>
        <p:txBody>
          <a:bodyPr wrap="square">
            <a:spAutoFit/>
          </a:bodyPr>
          <a:lstStyle/>
          <a:p>
            <a:r>
              <a:rPr lang="en-GB" sz="1400" b="1" dirty="0">
                <a:solidFill>
                  <a:srgbClr val="808080"/>
                </a:solidFill>
                <a:latin typeface="Montserrat"/>
                <a:sym typeface="Montserrat"/>
              </a:rPr>
              <a:t>Renewables First (RF) is a think tank for energy and environment. Our work addresses critical energy and natural resource issues with the aim to make energy and climate transitions just and inclusive.</a:t>
            </a:r>
            <a:endParaRPr lang="en-US" sz="1400" b="1" dirty="0">
              <a:solidFill>
                <a:srgbClr val="808080"/>
              </a:solidFill>
              <a:latin typeface="Montserrat"/>
              <a:sym typeface="Montserrat"/>
            </a:endParaRPr>
          </a:p>
        </p:txBody>
      </p:sp>
      <p:sp>
        <p:nvSpPr>
          <p:cNvPr id="9" name="Content Placeholder 2">
            <a:extLst>
              <a:ext uri="{FF2B5EF4-FFF2-40B4-BE49-F238E27FC236}">
                <a16:creationId xmlns:a16="http://schemas.microsoft.com/office/drawing/2014/main" id="{F9FBF615-06D6-4132-00F3-29EE65CC7863}"/>
              </a:ext>
            </a:extLst>
          </p:cNvPr>
          <p:cNvSpPr txBox="1">
            <a:spLocks/>
          </p:cNvSpPr>
          <p:nvPr/>
        </p:nvSpPr>
        <p:spPr>
          <a:xfrm>
            <a:off x="333671" y="1928933"/>
            <a:ext cx="10796982" cy="413528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GB" dirty="0">
                <a:solidFill>
                  <a:srgbClr val="808080"/>
                </a:solidFill>
                <a:latin typeface="Montserrat"/>
              </a:rPr>
              <a:t>Toiled in a plethora of challenges, decarbonization and energy transition remains a low priority for the World’s fifth largest population in Pakistan. RF is leading energy transition coalitions, incubating organizations &amp; networks and cooperating with existing local think tanks and civil society organizations to drive the energy transition, through collaboration and complementarity across all geographic levels.</a:t>
            </a:r>
            <a:br>
              <a:rPr lang="en-GB" sz="1400" dirty="0">
                <a:solidFill>
                  <a:srgbClr val="FEFEF2"/>
                </a:solidFill>
                <a:latin typeface="Montserrat" panose="00000500000000000000" pitchFamily="2" charset="0"/>
              </a:rPr>
            </a:br>
            <a:br>
              <a:rPr lang="en-GB" sz="1400" dirty="0">
                <a:solidFill>
                  <a:srgbClr val="FEFEF2"/>
                </a:solidFill>
                <a:latin typeface="Montserrat" panose="00000500000000000000" pitchFamily="2" charset="0"/>
              </a:rPr>
            </a:br>
            <a:r>
              <a:rPr lang="en-GB" dirty="0">
                <a:solidFill>
                  <a:srgbClr val="808080"/>
                </a:solidFill>
                <a:latin typeface="Montserrat"/>
              </a:rPr>
              <a:t>As Pakistan’s only dedicated energy transition think- and do- tank, Renewables First’s uniqueness lies in our approach towards driving the energy transition. By emphasizing inclusivity and immediate action, we are positioned to drive change that is both sustainable and equitable. By leveraging partnerships and data-driven research, we identify, promote, advocate and communicate evidence-based, viable solutions that are tailored to the needs of the country. </a:t>
            </a:r>
            <a:endParaRPr lang="en-PK" dirty="0">
              <a:solidFill>
                <a:srgbClr val="808080"/>
              </a:solidFill>
              <a:latin typeface="Montserrat"/>
            </a:endParaRPr>
          </a:p>
        </p:txBody>
      </p:sp>
      <p:sp>
        <p:nvSpPr>
          <p:cNvPr id="15" name="TextBox 14">
            <a:extLst>
              <a:ext uri="{FF2B5EF4-FFF2-40B4-BE49-F238E27FC236}">
                <a16:creationId xmlns:a16="http://schemas.microsoft.com/office/drawing/2014/main" id="{4AF60437-5D78-DFE3-8F83-99CB0D73DB4F}"/>
              </a:ext>
            </a:extLst>
          </p:cNvPr>
          <p:cNvSpPr txBox="1"/>
          <p:nvPr/>
        </p:nvSpPr>
        <p:spPr>
          <a:xfrm>
            <a:off x="314586" y="4603084"/>
            <a:ext cx="5279764" cy="307777"/>
          </a:xfrm>
          <a:prstGeom prst="rect">
            <a:avLst/>
          </a:prstGeom>
          <a:noFill/>
        </p:spPr>
        <p:txBody>
          <a:bodyPr wrap="square">
            <a:spAutoFit/>
          </a:bodyPr>
          <a:lstStyle/>
          <a:p>
            <a:r>
              <a:rPr lang="en-US" sz="1400" dirty="0">
                <a:solidFill>
                  <a:srgbClr val="0280B3"/>
                </a:solidFill>
                <a:hlinkClick r:id="rId6">
                  <a:extLst>
                    <a:ext uri="{A12FA001-AC4F-418D-AE19-62706E023703}">
                      <ahyp:hlinkClr xmlns:ahyp="http://schemas.microsoft.com/office/drawing/2018/hyperlinkcolor" val="tx"/>
                    </a:ext>
                  </a:extLst>
                </a:hlinkClick>
              </a:rPr>
              <a:t>https</a:t>
            </a:r>
            <a:r>
              <a:rPr lang="en-US" sz="1200" dirty="0">
                <a:solidFill>
                  <a:srgbClr val="0280B3"/>
                </a:solidFill>
                <a:hlinkClick r:id="rId6">
                  <a:extLst>
                    <a:ext uri="{A12FA001-AC4F-418D-AE19-62706E023703}">
                      <ahyp:hlinkClr xmlns:ahyp="http://schemas.microsoft.com/office/drawing/2018/hyperlinkcolor" val="tx"/>
                    </a:ext>
                  </a:extLst>
                </a:hlinkClick>
              </a:rPr>
              <a:t>://</a:t>
            </a:r>
            <a:r>
              <a:rPr lang="en-US" sz="1400" dirty="0">
                <a:solidFill>
                  <a:srgbClr val="0280B3"/>
                </a:solidFill>
                <a:hlinkClick r:id="rId6">
                  <a:extLst>
                    <a:ext uri="{A12FA001-AC4F-418D-AE19-62706E023703}">
                      <ahyp:hlinkClr xmlns:ahyp="http://schemas.microsoft.com/office/drawing/2018/hyperlinkcolor" val="tx"/>
                    </a:ext>
                  </a:extLst>
                </a:hlinkClick>
              </a:rPr>
              <a:t>renewablesfirst.org/</a:t>
            </a:r>
            <a:endParaRPr lang="en-US" sz="1400" dirty="0">
              <a:solidFill>
                <a:srgbClr val="0280B3"/>
              </a:solidFill>
            </a:endParaRPr>
          </a:p>
        </p:txBody>
      </p:sp>
      <p:sp>
        <p:nvSpPr>
          <p:cNvPr id="13" name="TextBox 12">
            <a:extLst>
              <a:ext uri="{FF2B5EF4-FFF2-40B4-BE49-F238E27FC236}">
                <a16:creationId xmlns:a16="http://schemas.microsoft.com/office/drawing/2014/main" id="{8B3EDEB4-18AB-C03C-5617-F7B410275D15}"/>
              </a:ext>
            </a:extLst>
          </p:cNvPr>
          <p:cNvSpPr txBox="1"/>
          <p:nvPr/>
        </p:nvSpPr>
        <p:spPr>
          <a:xfrm>
            <a:off x="314586" y="4326085"/>
            <a:ext cx="6096000" cy="276999"/>
          </a:xfrm>
          <a:prstGeom prst="rect">
            <a:avLst/>
          </a:prstGeom>
          <a:noFill/>
        </p:spPr>
        <p:txBody>
          <a:bodyPr wrap="square">
            <a:spAutoFit/>
          </a:bodyPr>
          <a:lstStyle/>
          <a:p>
            <a:r>
              <a:rPr lang="en-GB" sz="1200" b="1" dirty="0">
                <a:solidFill>
                  <a:srgbClr val="808080"/>
                </a:solidFill>
                <a:latin typeface="Montserrat"/>
                <a:sym typeface="Montserrat"/>
              </a:rPr>
              <a:t>Explore more about us:</a:t>
            </a:r>
            <a:endParaRPr lang="en-US" sz="1200" dirty="0"/>
          </a:p>
        </p:txBody>
      </p:sp>
    </p:spTree>
    <p:extLst>
      <p:ext uri="{BB962C8B-B14F-4D97-AF65-F5344CB8AC3E}">
        <p14:creationId xmlns:p14="http://schemas.microsoft.com/office/powerpoint/2010/main" val="2999761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EFEF2"/>
        </a:solidFill>
        <a:effectLst/>
      </p:bgPr>
    </p:bg>
    <p:spTree>
      <p:nvGrpSpPr>
        <p:cNvPr id="1" name="">
          <a:extLst>
            <a:ext uri="{FF2B5EF4-FFF2-40B4-BE49-F238E27FC236}">
              <a16:creationId xmlns:a16="http://schemas.microsoft.com/office/drawing/2014/main" id="{99D23989-ECB9-8790-5C9B-F51833AECC02}"/>
            </a:ext>
          </a:extLst>
        </p:cNvPr>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346F0901-A3E2-6B95-BF1A-AED6B80F46B5}"/>
              </a:ext>
            </a:extLst>
          </p:cNvPr>
          <p:cNvGraphicFramePr>
            <a:graphicFrameLocks noChangeAspect="1"/>
          </p:cNvGraphicFramePr>
          <p:nvPr>
            <p:custDataLst>
              <p:tags r:id="rId1"/>
            </p:custDataLst>
            <p:extLst>
              <p:ext uri="{D42A27DB-BD31-4B8C-83A1-F6EECF244321}">
                <p14:modId xmlns:p14="http://schemas.microsoft.com/office/powerpoint/2010/main" val="235512030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8" name="think-cell data - do not delete" hidden="1">
                        <a:extLst>
                          <a:ext uri="{FF2B5EF4-FFF2-40B4-BE49-F238E27FC236}">
                            <a16:creationId xmlns:a16="http://schemas.microsoft.com/office/drawing/2014/main" id="{99536ED3-4948-D0F7-22AF-D83F4BC8A53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8" name="Slide Number Placeholder 17">
            <a:extLst>
              <a:ext uri="{FF2B5EF4-FFF2-40B4-BE49-F238E27FC236}">
                <a16:creationId xmlns:a16="http://schemas.microsoft.com/office/drawing/2014/main" id="{54C62F91-9BD6-8A77-833F-A9A4B22B8EAB}"/>
              </a:ext>
            </a:extLst>
          </p:cNvPr>
          <p:cNvSpPr>
            <a:spLocks noGrp="1"/>
          </p:cNvSpPr>
          <p:nvPr>
            <p:ph type="sldNum" sz="quarter" idx="12"/>
          </p:nvPr>
        </p:nvSpPr>
        <p:spPr/>
        <p:txBody>
          <a:bodyPr/>
          <a:lstStyle/>
          <a:p>
            <a:fld id="{2CC39A78-BC08-4E0B-BCAB-5C8517C430EC}" type="slidenum">
              <a:rPr lang="en-PK" smtClean="0"/>
              <a:t>3</a:t>
            </a:fld>
            <a:endParaRPr lang="en-PK"/>
          </a:p>
        </p:txBody>
      </p:sp>
      <p:sp>
        <p:nvSpPr>
          <p:cNvPr id="2" name="Google Shape;54;p2">
            <a:extLst>
              <a:ext uri="{FF2B5EF4-FFF2-40B4-BE49-F238E27FC236}">
                <a16:creationId xmlns:a16="http://schemas.microsoft.com/office/drawing/2014/main" id="{2A6E6148-CAE7-6BDD-97CB-68FA343C270F}"/>
              </a:ext>
            </a:extLst>
          </p:cNvPr>
          <p:cNvSpPr txBox="1">
            <a:spLocks noGrp="1"/>
          </p:cNvSpPr>
          <p:nvPr>
            <p:ph type="title"/>
          </p:nvPr>
        </p:nvSpPr>
        <p:spPr>
          <a:xfrm>
            <a:off x="257712" y="444191"/>
            <a:ext cx="10887000" cy="451520"/>
          </a:xfrm>
          <a:prstGeom prst="rect">
            <a:avLst/>
          </a:prstGeom>
          <a:noFill/>
          <a:ln>
            <a:noFill/>
          </a:ln>
        </p:spPr>
        <p:txBody>
          <a:bodyPr spcFirstLastPara="1" wrap="square" lIns="91425" tIns="45700" rIns="91425" bIns="45700" anchor="ctr" anchorCtr="0">
            <a:noAutofit/>
          </a:bodyPr>
          <a:lstStyle/>
          <a:p>
            <a:pPr lvl="0">
              <a:spcBef>
                <a:spcPts val="0"/>
              </a:spcBef>
              <a:buClr>
                <a:srgbClr val="0088B9"/>
              </a:buClr>
              <a:buSzPts val="2400"/>
            </a:pPr>
            <a:r>
              <a:rPr lang="en-GB" sz="2200" dirty="0">
                <a:latin typeface="Noto Serif" panose="02020600060500020200" pitchFamily="18" charset="0"/>
                <a:ea typeface="Noto Serif" panose="02020600060500020200" pitchFamily="18" charset="0"/>
                <a:cs typeface="Noto Serif" panose="02020600060500020200" pitchFamily="18" charset="0"/>
              </a:rPr>
              <a:t>THE DATA CHALLENGE IN PAKISTAN’S ENERGY &amp; CLIMATE LANDSCAPE</a:t>
            </a:r>
          </a:p>
        </p:txBody>
      </p:sp>
      <p:sp>
        <p:nvSpPr>
          <p:cNvPr id="5" name="TextBox 4">
            <a:extLst>
              <a:ext uri="{FF2B5EF4-FFF2-40B4-BE49-F238E27FC236}">
                <a16:creationId xmlns:a16="http://schemas.microsoft.com/office/drawing/2014/main" id="{6A9EF287-43F3-CE1C-05FE-44D1E6C2E04F}"/>
              </a:ext>
            </a:extLst>
          </p:cNvPr>
          <p:cNvSpPr txBox="1"/>
          <p:nvPr/>
        </p:nvSpPr>
        <p:spPr>
          <a:xfrm>
            <a:off x="341290" y="1074141"/>
            <a:ext cx="10796982" cy="523220"/>
          </a:xfrm>
          <a:prstGeom prst="rect">
            <a:avLst/>
          </a:prstGeom>
          <a:noFill/>
        </p:spPr>
        <p:txBody>
          <a:bodyPr wrap="square">
            <a:spAutoFit/>
          </a:bodyPr>
          <a:lstStyle/>
          <a:p>
            <a:r>
              <a:rPr lang="en-GB" sz="1400" b="1" dirty="0">
                <a:solidFill>
                  <a:srgbClr val="808080"/>
                </a:solidFill>
                <a:latin typeface="Montserrat"/>
              </a:rPr>
              <a:t>Without an integrated data system, progress toward national energy transition and climate goals cannot be effectively monitored or achieved.</a:t>
            </a:r>
            <a:endParaRPr lang="en-US" sz="1400" b="1" dirty="0">
              <a:solidFill>
                <a:srgbClr val="808080"/>
              </a:solidFill>
              <a:latin typeface="Montserrat"/>
              <a:sym typeface="Montserrat"/>
            </a:endParaRPr>
          </a:p>
        </p:txBody>
      </p:sp>
      <p:sp>
        <p:nvSpPr>
          <p:cNvPr id="9" name="Content Placeholder 2">
            <a:extLst>
              <a:ext uri="{FF2B5EF4-FFF2-40B4-BE49-F238E27FC236}">
                <a16:creationId xmlns:a16="http://schemas.microsoft.com/office/drawing/2014/main" id="{CA7286AD-AAA6-A5EB-F475-9F2290F687C1}"/>
              </a:ext>
            </a:extLst>
          </p:cNvPr>
          <p:cNvSpPr txBox="1">
            <a:spLocks/>
          </p:cNvSpPr>
          <p:nvPr/>
        </p:nvSpPr>
        <p:spPr>
          <a:xfrm>
            <a:off x="341290" y="2011680"/>
            <a:ext cx="10796982" cy="405457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0" fontAlgn="base" hangingPunct="0">
              <a:lnSpc>
                <a:spcPct val="100000"/>
              </a:lnSpc>
              <a:spcBef>
                <a:spcPct val="0"/>
              </a:spcBef>
              <a:spcAft>
                <a:spcPct val="0"/>
              </a:spcAft>
            </a:pPr>
            <a:r>
              <a:rPr lang="en-PK" altLang="en-PK" dirty="0">
                <a:solidFill>
                  <a:srgbClr val="808080"/>
                </a:solidFill>
                <a:latin typeface="Montserrat"/>
              </a:rPr>
              <a:t>Energy data remains fragmented and siloed, dispersed across multiple agencies with limited coordination.</a:t>
            </a:r>
            <a:endParaRPr lang="en-GB" altLang="en-PK" dirty="0">
              <a:solidFill>
                <a:srgbClr val="808080"/>
              </a:solidFill>
              <a:latin typeface="Montserrat"/>
            </a:endParaRPr>
          </a:p>
          <a:p>
            <a:pPr eaLnBrk="0" fontAlgn="base" hangingPunct="0">
              <a:lnSpc>
                <a:spcPct val="100000"/>
              </a:lnSpc>
              <a:spcBef>
                <a:spcPct val="0"/>
              </a:spcBef>
              <a:spcAft>
                <a:spcPct val="0"/>
              </a:spcAft>
            </a:pPr>
            <a:endParaRPr lang="en-PK" altLang="en-PK" dirty="0">
              <a:solidFill>
                <a:srgbClr val="808080"/>
              </a:solidFill>
              <a:latin typeface="Montserrat"/>
            </a:endParaRPr>
          </a:p>
          <a:p>
            <a:pPr eaLnBrk="0" fontAlgn="base" hangingPunct="0">
              <a:lnSpc>
                <a:spcPct val="100000"/>
              </a:lnSpc>
              <a:spcBef>
                <a:spcPct val="0"/>
              </a:spcBef>
              <a:spcAft>
                <a:spcPct val="0"/>
              </a:spcAft>
            </a:pPr>
            <a:r>
              <a:rPr lang="en-PK" altLang="en-PK" dirty="0">
                <a:solidFill>
                  <a:srgbClr val="808080"/>
                </a:solidFill>
                <a:latin typeface="Montserrat"/>
              </a:rPr>
              <a:t>Lack of integrated, transparent data systems makes it difficult to monitor progress toward national energy and climate objectives.</a:t>
            </a:r>
            <a:endParaRPr lang="en-GB" altLang="en-PK" dirty="0">
              <a:solidFill>
                <a:srgbClr val="808080"/>
              </a:solidFill>
              <a:latin typeface="Montserrat"/>
            </a:endParaRPr>
          </a:p>
          <a:p>
            <a:pPr eaLnBrk="0" fontAlgn="base" hangingPunct="0">
              <a:lnSpc>
                <a:spcPct val="100000"/>
              </a:lnSpc>
              <a:spcBef>
                <a:spcPct val="0"/>
              </a:spcBef>
              <a:spcAft>
                <a:spcPct val="0"/>
              </a:spcAft>
            </a:pPr>
            <a:endParaRPr lang="en-PK" altLang="en-PK" dirty="0">
              <a:solidFill>
                <a:srgbClr val="808080"/>
              </a:solidFill>
              <a:latin typeface="Montserrat"/>
            </a:endParaRPr>
          </a:p>
          <a:p>
            <a:pPr eaLnBrk="0" fontAlgn="base" hangingPunct="0">
              <a:lnSpc>
                <a:spcPct val="100000"/>
              </a:lnSpc>
              <a:spcBef>
                <a:spcPct val="0"/>
              </a:spcBef>
              <a:spcAft>
                <a:spcPct val="0"/>
              </a:spcAft>
            </a:pPr>
            <a:r>
              <a:rPr lang="en-PK" altLang="en-PK" dirty="0">
                <a:solidFill>
                  <a:srgbClr val="808080"/>
                </a:solidFill>
                <a:latin typeface="Montserrat"/>
              </a:rPr>
              <a:t>Inconsistent reporting frameworks hinder comparative analysis and long-term planning.</a:t>
            </a:r>
            <a:endParaRPr lang="en-GB" altLang="en-PK" dirty="0">
              <a:solidFill>
                <a:srgbClr val="808080"/>
              </a:solidFill>
              <a:latin typeface="Montserrat"/>
            </a:endParaRPr>
          </a:p>
          <a:p>
            <a:pPr eaLnBrk="0" fontAlgn="base" hangingPunct="0">
              <a:lnSpc>
                <a:spcPct val="100000"/>
              </a:lnSpc>
              <a:spcBef>
                <a:spcPct val="0"/>
              </a:spcBef>
              <a:spcAft>
                <a:spcPct val="0"/>
              </a:spcAft>
            </a:pPr>
            <a:endParaRPr lang="en-PK" altLang="en-PK" dirty="0">
              <a:solidFill>
                <a:srgbClr val="808080"/>
              </a:solidFill>
              <a:latin typeface="Montserrat"/>
            </a:endParaRPr>
          </a:p>
          <a:p>
            <a:pPr eaLnBrk="0" fontAlgn="base" hangingPunct="0">
              <a:lnSpc>
                <a:spcPct val="100000"/>
              </a:lnSpc>
              <a:spcBef>
                <a:spcPct val="0"/>
              </a:spcBef>
              <a:spcAft>
                <a:spcPct val="0"/>
              </a:spcAft>
            </a:pPr>
            <a:r>
              <a:rPr lang="en-PK" altLang="en-PK" dirty="0">
                <a:solidFill>
                  <a:srgbClr val="808080"/>
                </a:solidFill>
                <a:latin typeface="Montserrat"/>
              </a:rPr>
              <a:t>Decision-making often relies on incomplete or delayed information, slowing the clean energy transition.</a:t>
            </a:r>
            <a:endParaRPr lang="en-GB" altLang="en-PK" dirty="0">
              <a:solidFill>
                <a:srgbClr val="808080"/>
              </a:solidFill>
              <a:latin typeface="Montserrat"/>
            </a:endParaRPr>
          </a:p>
          <a:p>
            <a:pPr eaLnBrk="0" fontAlgn="base" hangingPunct="0">
              <a:lnSpc>
                <a:spcPct val="100000"/>
              </a:lnSpc>
              <a:spcBef>
                <a:spcPct val="0"/>
              </a:spcBef>
              <a:spcAft>
                <a:spcPct val="0"/>
              </a:spcAft>
            </a:pPr>
            <a:endParaRPr lang="en-PK" altLang="en-PK" dirty="0">
              <a:solidFill>
                <a:srgbClr val="808080"/>
              </a:solidFill>
              <a:latin typeface="Montserrat"/>
            </a:endParaRPr>
          </a:p>
          <a:p>
            <a:r>
              <a:rPr lang="en-GB" dirty="0"/>
              <a:t>Without a unified evidence base, Pakistan may struggle to achieve its energy and power sector goals and broader climate commitments under the Paris Agreement.</a:t>
            </a:r>
          </a:p>
          <a:p>
            <a:pPr marL="0" indent="0">
              <a:lnSpc>
                <a:spcPct val="100000"/>
              </a:lnSpc>
              <a:buFont typeface="Arial" panose="020B0604020202020204" pitchFamily="34" charset="0"/>
              <a:buNone/>
            </a:pPr>
            <a:endParaRPr lang="en-PK" dirty="0">
              <a:solidFill>
                <a:srgbClr val="808080"/>
              </a:solidFill>
              <a:latin typeface="Montserrat"/>
            </a:endParaRPr>
          </a:p>
        </p:txBody>
      </p:sp>
    </p:spTree>
    <p:extLst>
      <p:ext uri="{BB962C8B-B14F-4D97-AF65-F5344CB8AC3E}">
        <p14:creationId xmlns:p14="http://schemas.microsoft.com/office/powerpoint/2010/main" val="3678326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EFEF2"/>
        </a:solidFill>
        <a:effectLst/>
      </p:bgPr>
    </p:bg>
    <p:spTree>
      <p:nvGrpSpPr>
        <p:cNvPr id="1" name="">
          <a:extLst>
            <a:ext uri="{FF2B5EF4-FFF2-40B4-BE49-F238E27FC236}">
              <a16:creationId xmlns:a16="http://schemas.microsoft.com/office/drawing/2014/main" id="{DB9DDD02-0E5D-B223-2B6D-15EEDD7D47E1}"/>
            </a:ext>
          </a:extLst>
        </p:cNvPr>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86E3B38E-1538-1C1C-A2F7-F83DA80C5E9F}"/>
              </a:ext>
            </a:extLst>
          </p:cNvPr>
          <p:cNvGraphicFramePr>
            <a:graphicFrameLocks noChangeAspect="1"/>
          </p:cNvGraphicFramePr>
          <p:nvPr>
            <p:custDataLst>
              <p:tags r:id="rId1"/>
            </p:custDataLst>
            <p:extLst>
              <p:ext uri="{D42A27DB-BD31-4B8C-83A1-F6EECF244321}">
                <p14:modId xmlns:p14="http://schemas.microsoft.com/office/powerpoint/2010/main" val="1337138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8" name="think-cell data - do not delete" hidden="1">
                        <a:extLst>
                          <a:ext uri="{FF2B5EF4-FFF2-40B4-BE49-F238E27FC236}">
                            <a16:creationId xmlns:a16="http://schemas.microsoft.com/office/drawing/2014/main" id="{346F0901-A3E2-6B95-BF1A-AED6B80F46B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1" name="Picture 10" descr="A blue and white rectangular object with numbers and letters&#10;&#10;AI-generated content may be incorrect.">
            <a:extLst>
              <a:ext uri="{FF2B5EF4-FFF2-40B4-BE49-F238E27FC236}">
                <a16:creationId xmlns:a16="http://schemas.microsoft.com/office/drawing/2014/main" id="{D18009C5-0F9E-8A75-A984-B2FDBED9C5F4}"/>
              </a:ext>
            </a:extLst>
          </p:cNvPr>
          <p:cNvPicPr>
            <a:picLocks noChangeAspect="1"/>
          </p:cNvPicPr>
          <p:nvPr/>
        </p:nvPicPr>
        <p:blipFill>
          <a:blip r:embed="rId6">
            <a:extLst>
              <a:ext uri="{28A0092B-C50C-407E-A947-70E740481C1C}">
                <a14:useLocalDpi xmlns:a14="http://schemas.microsoft.com/office/drawing/2010/main" val="0"/>
              </a:ext>
            </a:extLst>
          </a:blip>
          <a:srcRect t="36427" b="45196"/>
          <a:stretch>
            <a:fillRect/>
          </a:stretch>
        </p:blipFill>
        <p:spPr>
          <a:xfrm>
            <a:off x="0" y="4632959"/>
            <a:ext cx="12192000" cy="1558291"/>
          </a:xfrm>
          <a:prstGeom prst="rect">
            <a:avLst/>
          </a:prstGeom>
        </p:spPr>
      </p:pic>
      <p:sp>
        <p:nvSpPr>
          <p:cNvPr id="18" name="Slide Number Placeholder 17">
            <a:extLst>
              <a:ext uri="{FF2B5EF4-FFF2-40B4-BE49-F238E27FC236}">
                <a16:creationId xmlns:a16="http://schemas.microsoft.com/office/drawing/2014/main" id="{7F117D0F-B383-2B75-5DF6-11B5BFA9F2F8}"/>
              </a:ext>
            </a:extLst>
          </p:cNvPr>
          <p:cNvSpPr>
            <a:spLocks noGrp="1"/>
          </p:cNvSpPr>
          <p:nvPr>
            <p:ph type="sldNum" sz="quarter" idx="12"/>
          </p:nvPr>
        </p:nvSpPr>
        <p:spPr/>
        <p:txBody>
          <a:bodyPr/>
          <a:lstStyle/>
          <a:p>
            <a:fld id="{2CC39A78-BC08-4E0B-BCAB-5C8517C430EC}" type="slidenum">
              <a:rPr lang="en-PK" smtClean="0"/>
              <a:t>4</a:t>
            </a:fld>
            <a:endParaRPr lang="en-PK"/>
          </a:p>
        </p:txBody>
      </p:sp>
      <p:sp>
        <p:nvSpPr>
          <p:cNvPr id="2" name="Google Shape;54;p2">
            <a:extLst>
              <a:ext uri="{FF2B5EF4-FFF2-40B4-BE49-F238E27FC236}">
                <a16:creationId xmlns:a16="http://schemas.microsoft.com/office/drawing/2014/main" id="{C36E008B-911F-E4F8-8434-9E01F166E1CB}"/>
              </a:ext>
            </a:extLst>
          </p:cNvPr>
          <p:cNvSpPr txBox="1">
            <a:spLocks noGrp="1"/>
          </p:cNvSpPr>
          <p:nvPr>
            <p:ph type="title"/>
          </p:nvPr>
        </p:nvSpPr>
        <p:spPr>
          <a:xfrm>
            <a:off x="257712" y="444191"/>
            <a:ext cx="10887000" cy="451520"/>
          </a:xfrm>
          <a:prstGeom prst="rect">
            <a:avLst/>
          </a:prstGeom>
          <a:noFill/>
          <a:ln>
            <a:noFill/>
          </a:ln>
        </p:spPr>
        <p:txBody>
          <a:bodyPr spcFirstLastPara="1" wrap="square" lIns="91425" tIns="45700" rIns="91425" bIns="45700" anchor="ctr" anchorCtr="0">
            <a:noAutofit/>
          </a:bodyPr>
          <a:lstStyle/>
          <a:p>
            <a:pPr lvl="0">
              <a:spcBef>
                <a:spcPts val="0"/>
              </a:spcBef>
              <a:buClr>
                <a:srgbClr val="0088B9"/>
              </a:buClr>
              <a:buSzPts val="2400"/>
            </a:pPr>
            <a:r>
              <a:rPr lang="en-GB" sz="2200" dirty="0">
                <a:latin typeface="Noto Serif" panose="02020600060500020200" pitchFamily="18" charset="0"/>
                <a:ea typeface="Noto Serif" panose="02020600060500020200" pitchFamily="18" charset="0"/>
                <a:cs typeface="Noto Serif" panose="02020600060500020200" pitchFamily="18" charset="0"/>
              </a:rPr>
              <a:t>BUILDING A UNIFIED ENERGY DATA ECOSYSTEM</a:t>
            </a:r>
          </a:p>
        </p:txBody>
      </p:sp>
      <p:sp>
        <p:nvSpPr>
          <p:cNvPr id="5" name="TextBox 4">
            <a:extLst>
              <a:ext uri="{FF2B5EF4-FFF2-40B4-BE49-F238E27FC236}">
                <a16:creationId xmlns:a16="http://schemas.microsoft.com/office/drawing/2014/main" id="{BFDF95F4-2B54-2A8D-8EF7-8271AED13D8B}"/>
              </a:ext>
            </a:extLst>
          </p:cNvPr>
          <p:cNvSpPr txBox="1"/>
          <p:nvPr/>
        </p:nvSpPr>
        <p:spPr>
          <a:xfrm>
            <a:off x="341290" y="1074141"/>
            <a:ext cx="10796982" cy="523220"/>
          </a:xfrm>
          <a:prstGeom prst="rect">
            <a:avLst/>
          </a:prstGeom>
          <a:noFill/>
        </p:spPr>
        <p:txBody>
          <a:bodyPr wrap="square">
            <a:spAutoFit/>
          </a:bodyPr>
          <a:lstStyle/>
          <a:p>
            <a:r>
              <a:rPr lang="en-GB" sz="1400" b="1" dirty="0">
                <a:solidFill>
                  <a:srgbClr val="808080"/>
                </a:solidFill>
                <a:latin typeface="Montserrat"/>
              </a:rPr>
              <a:t>Pakistan’s energy transition depends on creating a centralized, transparent data ecosystem that bridges institutional silos and supports informed decision-making.</a:t>
            </a:r>
            <a:endParaRPr lang="en-US" sz="1400" b="1" dirty="0">
              <a:solidFill>
                <a:srgbClr val="808080"/>
              </a:solidFill>
              <a:latin typeface="Montserrat"/>
              <a:sym typeface="Montserrat"/>
            </a:endParaRPr>
          </a:p>
        </p:txBody>
      </p:sp>
      <p:sp>
        <p:nvSpPr>
          <p:cNvPr id="9" name="Content Placeholder 2">
            <a:extLst>
              <a:ext uri="{FF2B5EF4-FFF2-40B4-BE49-F238E27FC236}">
                <a16:creationId xmlns:a16="http://schemas.microsoft.com/office/drawing/2014/main" id="{20888FB5-7C93-EFE4-5221-9761FE12B3F0}"/>
              </a:ext>
            </a:extLst>
          </p:cNvPr>
          <p:cNvSpPr txBox="1">
            <a:spLocks/>
          </p:cNvSpPr>
          <p:nvPr/>
        </p:nvSpPr>
        <p:spPr>
          <a:xfrm>
            <a:off x="257712" y="2011680"/>
            <a:ext cx="10796982" cy="405457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eaLnBrk="0" fontAlgn="base" hangingPunct="0">
              <a:lnSpc>
                <a:spcPct val="100000"/>
              </a:lnSpc>
              <a:spcBef>
                <a:spcPct val="0"/>
              </a:spcBef>
              <a:spcAft>
                <a:spcPct val="0"/>
              </a:spcAft>
            </a:pPr>
            <a:r>
              <a:rPr lang="en-PK" altLang="en-PK" dirty="0">
                <a:solidFill>
                  <a:srgbClr val="808080"/>
                </a:solidFill>
                <a:latin typeface="Montserrat"/>
              </a:rPr>
              <a:t>Pakistan’s energy transition demands timely, transparent, and interoperable data to guide investment and policy.</a:t>
            </a:r>
            <a:endParaRPr lang="en-GB" altLang="en-PK" dirty="0">
              <a:solidFill>
                <a:srgbClr val="808080"/>
              </a:solidFill>
              <a:latin typeface="Montserrat"/>
            </a:endParaRPr>
          </a:p>
          <a:p>
            <a:pPr lvl="0" eaLnBrk="0" fontAlgn="base" hangingPunct="0">
              <a:lnSpc>
                <a:spcPct val="100000"/>
              </a:lnSpc>
              <a:spcBef>
                <a:spcPct val="0"/>
              </a:spcBef>
              <a:spcAft>
                <a:spcPct val="0"/>
              </a:spcAft>
            </a:pPr>
            <a:endParaRPr lang="en-PK" altLang="en-PK" dirty="0">
              <a:solidFill>
                <a:srgbClr val="808080"/>
              </a:solidFill>
              <a:latin typeface="Montserrat"/>
            </a:endParaRPr>
          </a:p>
          <a:p>
            <a:pPr lvl="0" eaLnBrk="0" fontAlgn="base" hangingPunct="0">
              <a:lnSpc>
                <a:spcPct val="100000"/>
              </a:lnSpc>
              <a:spcBef>
                <a:spcPct val="0"/>
              </a:spcBef>
              <a:spcAft>
                <a:spcPct val="0"/>
              </a:spcAft>
            </a:pPr>
            <a:r>
              <a:rPr lang="en-PK" altLang="en-PK" dirty="0">
                <a:solidFill>
                  <a:srgbClr val="808080"/>
                </a:solidFill>
                <a:latin typeface="Montserrat"/>
              </a:rPr>
              <a:t>A centralized platform can bridge institutional silos and provide a shared evidence base for all stakeholders.</a:t>
            </a:r>
            <a:endParaRPr lang="en-GB" altLang="en-PK" dirty="0">
              <a:solidFill>
                <a:srgbClr val="808080"/>
              </a:solidFill>
              <a:latin typeface="Montserrat"/>
            </a:endParaRPr>
          </a:p>
          <a:p>
            <a:pPr lvl="0" eaLnBrk="0" fontAlgn="base" hangingPunct="0">
              <a:lnSpc>
                <a:spcPct val="100000"/>
              </a:lnSpc>
              <a:spcBef>
                <a:spcPct val="0"/>
              </a:spcBef>
              <a:spcAft>
                <a:spcPct val="0"/>
              </a:spcAft>
            </a:pPr>
            <a:endParaRPr lang="en-PK" altLang="en-PK" dirty="0">
              <a:solidFill>
                <a:srgbClr val="808080"/>
              </a:solidFill>
              <a:latin typeface="Montserrat"/>
            </a:endParaRPr>
          </a:p>
          <a:p>
            <a:pPr lvl="0" eaLnBrk="0" fontAlgn="base" hangingPunct="0">
              <a:lnSpc>
                <a:spcPct val="100000"/>
              </a:lnSpc>
              <a:spcBef>
                <a:spcPct val="0"/>
              </a:spcBef>
              <a:spcAft>
                <a:spcPct val="0"/>
              </a:spcAft>
            </a:pPr>
            <a:r>
              <a:rPr lang="en-PK" altLang="en-PK" dirty="0">
                <a:solidFill>
                  <a:srgbClr val="808080"/>
                </a:solidFill>
                <a:latin typeface="Montserrat"/>
              </a:rPr>
              <a:t>Data integration and visualization enable faster, insight-driven decisions aligned with national priorities.</a:t>
            </a:r>
            <a:endParaRPr lang="en-GB" altLang="en-PK" dirty="0">
              <a:solidFill>
                <a:srgbClr val="808080"/>
              </a:solidFill>
              <a:latin typeface="Montserrat"/>
            </a:endParaRPr>
          </a:p>
          <a:p>
            <a:pPr lvl="0" eaLnBrk="0" fontAlgn="base" hangingPunct="0">
              <a:lnSpc>
                <a:spcPct val="100000"/>
              </a:lnSpc>
              <a:spcBef>
                <a:spcPct val="0"/>
              </a:spcBef>
              <a:spcAft>
                <a:spcPct val="0"/>
              </a:spcAft>
            </a:pPr>
            <a:endParaRPr lang="en-PK" altLang="en-PK" dirty="0">
              <a:solidFill>
                <a:srgbClr val="808080"/>
              </a:solidFill>
              <a:latin typeface="Montserrat"/>
            </a:endParaRPr>
          </a:p>
          <a:p>
            <a:pPr lvl="0" eaLnBrk="0" fontAlgn="base" hangingPunct="0">
              <a:lnSpc>
                <a:spcPct val="100000"/>
              </a:lnSpc>
              <a:spcBef>
                <a:spcPct val="0"/>
              </a:spcBef>
              <a:spcAft>
                <a:spcPct val="0"/>
              </a:spcAft>
            </a:pPr>
            <a:r>
              <a:rPr lang="en-GB" dirty="0"/>
              <a:t>To bridge this gap, RF launched a suite of analytical products that deliver regular reviews of Pakistan’s power and energy sector, track monthly data to capture evolving trends, and make all datasets publicly accessible through the Pakistan Energy and Climate Insights (PECI) dashboard.</a:t>
            </a:r>
            <a:endParaRPr lang="en-PK" dirty="0"/>
          </a:p>
        </p:txBody>
      </p:sp>
    </p:spTree>
    <p:extLst>
      <p:ext uri="{BB962C8B-B14F-4D97-AF65-F5344CB8AC3E}">
        <p14:creationId xmlns:p14="http://schemas.microsoft.com/office/powerpoint/2010/main" val="42594160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EFEF2"/>
        </a:solidFill>
        <a:effectLst/>
      </p:bgPr>
    </p:bg>
    <p:spTree>
      <p:nvGrpSpPr>
        <p:cNvPr id="1" name="">
          <a:extLst>
            <a:ext uri="{FF2B5EF4-FFF2-40B4-BE49-F238E27FC236}">
              <a16:creationId xmlns:a16="http://schemas.microsoft.com/office/drawing/2014/main" id="{2FBF31C8-2195-755C-637D-EDBBFBAEE201}"/>
            </a:ext>
          </a:extLst>
        </p:cNvPr>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FCCE2205-028D-0FD3-C101-C6C958BAE89B}"/>
              </a:ext>
            </a:extLst>
          </p:cNvPr>
          <p:cNvGraphicFramePr>
            <a:graphicFrameLocks noChangeAspect="1"/>
          </p:cNvGraphicFramePr>
          <p:nvPr>
            <p:custDataLst>
              <p:tags r:id="rId1"/>
            </p:custDataLst>
            <p:extLst>
              <p:ext uri="{D42A27DB-BD31-4B8C-83A1-F6EECF244321}">
                <p14:modId xmlns:p14="http://schemas.microsoft.com/office/powerpoint/2010/main" val="20005925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425" imgH="426" progId="TCLayout.ActiveDocument.1">
                  <p:embed/>
                </p:oleObj>
              </mc:Choice>
              <mc:Fallback>
                <p:oleObj name="think-cell Slide" r:id="rId6" imgW="425" imgH="426" progId="TCLayout.ActiveDocument.1">
                  <p:embed/>
                  <p:pic>
                    <p:nvPicPr>
                      <p:cNvPr id="8" name="think-cell data - do not delete" hidden="1">
                        <a:extLst>
                          <a:ext uri="{FF2B5EF4-FFF2-40B4-BE49-F238E27FC236}">
                            <a16:creationId xmlns:a16="http://schemas.microsoft.com/office/drawing/2014/main" id="{86E3B38E-1538-1C1C-A2F7-F83DA80C5E9F}"/>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8" name="Slide Number Placeholder 17">
            <a:extLst>
              <a:ext uri="{FF2B5EF4-FFF2-40B4-BE49-F238E27FC236}">
                <a16:creationId xmlns:a16="http://schemas.microsoft.com/office/drawing/2014/main" id="{5FC26513-3070-C6CD-52A7-8261BC8D534F}"/>
              </a:ext>
            </a:extLst>
          </p:cNvPr>
          <p:cNvSpPr>
            <a:spLocks noGrp="1"/>
          </p:cNvSpPr>
          <p:nvPr>
            <p:ph type="sldNum" sz="quarter" idx="12"/>
          </p:nvPr>
        </p:nvSpPr>
        <p:spPr/>
        <p:txBody>
          <a:bodyPr/>
          <a:lstStyle/>
          <a:p>
            <a:fld id="{2CC39A78-BC08-4E0B-BCAB-5C8517C430EC}" type="slidenum">
              <a:rPr lang="en-PK" smtClean="0"/>
              <a:t>5</a:t>
            </a:fld>
            <a:endParaRPr lang="en-PK"/>
          </a:p>
        </p:txBody>
      </p:sp>
      <p:sp>
        <p:nvSpPr>
          <p:cNvPr id="2" name="Google Shape;54;p2">
            <a:extLst>
              <a:ext uri="{FF2B5EF4-FFF2-40B4-BE49-F238E27FC236}">
                <a16:creationId xmlns:a16="http://schemas.microsoft.com/office/drawing/2014/main" id="{C39632DF-EE17-CB96-18CF-983CE6C00A61}"/>
              </a:ext>
            </a:extLst>
          </p:cNvPr>
          <p:cNvSpPr txBox="1">
            <a:spLocks noGrp="1"/>
          </p:cNvSpPr>
          <p:nvPr>
            <p:ph type="title"/>
          </p:nvPr>
        </p:nvSpPr>
        <p:spPr>
          <a:xfrm>
            <a:off x="257712" y="444191"/>
            <a:ext cx="10887000" cy="451520"/>
          </a:xfrm>
          <a:prstGeom prst="rect">
            <a:avLst/>
          </a:prstGeom>
          <a:noFill/>
          <a:ln>
            <a:noFill/>
          </a:ln>
        </p:spPr>
        <p:txBody>
          <a:bodyPr spcFirstLastPara="1" wrap="square" lIns="91425" tIns="45700" rIns="91425" bIns="45700" anchor="ctr" anchorCtr="0">
            <a:noAutofit/>
          </a:bodyPr>
          <a:lstStyle/>
          <a:p>
            <a:pPr lvl="0">
              <a:spcBef>
                <a:spcPts val="0"/>
              </a:spcBef>
              <a:buClr>
                <a:srgbClr val="0088B9"/>
              </a:buClr>
              <a:buSzPts val="2400"/>
            </a:pPr>
            <a:r>
              <a:rPr lang="en-GB" sz="2200" dirty="0">
                <a:latin typeface="Noto Serif" panose="02020600060500020200" pitchFamily="18" charset="0"/>
                <a:ea typeface="Noto Serif" panose="02020600060500020200" pitchFamily="18" charset="0"/>
                <a:cs typeface="Noto Serif" panose="02020600060500020200" pitchFamily="18" charset="0"/>
              </a:rPr>
              <a:t>TRANSFORMING ENERGY DATA INTO DECISIONS</a:t>
            </a:r>
          </a:p>
        </p:txBody>
      </p:sp>
      <p:sp>
        <p:nvSpPr>
          <p:cNvPr id="5" name="TextBox 4">
            <a:extLst>
              <a:ext uri="{FF2B5EF4-FFF2-40B4-BE49-F238E27FC236}">
                <a16:creationId xmlns:a16="http://schemas.microsoft.com/office/drawing/2014/main" id="{EBF29BF2-CC29-10AA-F7F0-8DD1A1AEB7D1}"/>
              </a:ext>
            </a:extLst>
          </p:cNvPr>
          <p:cNvSpPr txBox="1"/>
          <p:nvPr/>
        </p:nvSpPr>
        <p:spPr>
          <a:xfrm>
            <a:off x="257712" y="991121"/>
            <a:ext cx="10796982" cy="738664"/>
          </a:xfrm>
          <a:prstGeom prst="rect">
            <a:avLst/>
          </a:prstGeom>
          <a:noFill/>
        </p:spPr>
        <p:txBody>
          <a:bodyPr wrap="square">
            <a:spAutoFit/>
          </a:bodyPr>
          <a:lstStyle/>
          <a:p>
            <a:r>
              <a:rPr lang="en-GB" sz="1400" dirty="0"/>
              <a:t>Pakistan’s energy data was long scattered across reports and files, limiting analysis and decision-making. </a:t>
            </a:r>
            <a:r>
              <a:rPr lang="en-GB" sz="1400" b="1" dirty="0"/>
              <a:t>RF’s </a:t>
            </a:r>
            <a:r>
              <a:rPr lang="en-GB" sz="1400" b="1" dirty="0">
                <a:solidFill>
                  <a:srgbClr val="1EA58C"/>
                </a:solidFill>
                <a:hlinkClick r:id="rId8">
                  <a:extLst>
                    <a:ext uri="{A12FA001-AC4F-418D-AE19-62706E023703}">
                      <ahyp:hlinkClr xmlns:ahyp="http://schemas.microsoft.com/office/drawing/2018/hyperlinkcolor" val="tx"/>
                    </a:ext>
                  </a:extLst>
                </a:hlinkClick>
              </a:rPr>
              <a:t>Pakistan’s first Energy &amp; Climate Insights (PECI) dashboard </a:t>
            </a:r>
            <a:r>
              <a:rPr lang="en-GB" sz="1400" dirty="0"/>
              <a:t>unifies 20 years of fragmented data into one platform, using automated analytics and interactive visuals to power informed, data-driven decisions across the energy sector.</a:t>
            </a:r>
            <a:endParaRPr lang="en-US" sz="1400" dirty="0">
              <a:solidFill>
                <a:srgbClr val="808080"/>
              </a:solidFill>
              <a:latin typeface="Montserrat"/>
              <a:sym typeface="Montserrat"/>
            </a:endParaRPr>
          </a:p>
        </p:txBody>
      </p:sp>
      <p:sp>
        <p:nvSpPr>
          <p:cNvPr id="3" name="Rectangle 2">
            <a:extLst>
              <a:ext uri="{FF2B5EF4-FFF2-40B4-BE49-F238E27FC236}">
                <a16:creationId xmlns:a16="http://schemas.microsoft.com/office/drawing/2014/main" id="{8804DE47-C4D3-8270-C9B8-6A08898E0B47}"/>
              </a:ext>
            </a:extLst>
          </p:cNvPr>
          <p:cNvSpPr/>
          <p:nvPr/>
        </p:nvSpPr>
        <p:spPr>
          <a:xfrm>
            <a:off x="0" y="1920240"/>
            <a:ext cx="12192000" cy="491122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ECI">
            <a:hlinkClick r:id="" action="ppaction://media"/>
            <a:extLst>
              <a:ext uri="{FF2B5EF4-FFF2-40B4-BE49-F238E27FC236}">
                <a16:creationId xmlns:a16="http://schemas.microsoft.com/office/drawing/2014/main" id="{B6111D71-05AB-5780-A8B0-0FA267F9E552}"/>
              </a:ext>
            </a:extLst>
          </p:cNvPr>
          <p:cNvPicPr>
            <a:picLocks noChangeAspect="1"/>
          </p:cNvPicPr>
          <p:nvPr>
            <a:videoFile r:link="rId3"/>
            <p:extLst>
              <p:ext uri="{DAA4B4D4-6D71-4841-9C94-3DE7FCFB9230}">
                <p14:media xmlns:p14="http://schemas.microsoft.com/office/powerpoint/2010/main" r:embed="rId2"/>
              </p:ext>
            </p:extLst>
          </p:nvPr>
        </p:nvPicPr>
        <p:blipFill>
          <a:blip r:embed="rId9"/>
          <a:stretch>
            <a:fillRect/>
          </a:stretch>
        </p:blipFill>
        <p:spPr>
          <a:xfrm>
            <a:off x="3643034" y="1991235"/>
            <a:ext cx="7861289" cy="4421974"/>
          </a:xfrm>
          <a:prstGeom prst="rect">
            <a:avLst/>
          </a:prstGeom>
        </p:spPr>
      </p:pic>
      <p:pic>
        <p:nvPicPr>
          <p:cNvPr id="11" name="Graphic 10" descr="Play with solid fill">
            <a:extLst>
              <a:ext uri="{FF2B5EF4-FFF2-40B4-BE49-F238E27FC236}">
                <a16:creationId xmlns:a16="http://schemas.microsoft.com/office/drawing/2014/main" id="{431D40E8-2DCB-386B-A514-C71DC17C442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3564957" y="6134480"/>
            <a:ext cx="328700" cy="328700"/>
          </a:xfrm>
          <a:prstGeom prst="rect">
            <a:avLst/>
          </a:prstGeom>
        </p:spPr>
      </p:pic>
      <p:sp>
        <p:nvSpPr>
          <p:cNvPr id="13" name="TextBox 12">
            <a:extLst>
              <a:ext uri="{FF2B5EF4-FFF2-40B4-BE49-F238E27FC236}">
                <a16:creationId xmlns:a16="http://schemas.microsoft.com/office/drawing/2014/main" id="{2C01C853-BF0C-5545-0341-551AEC952F90}"/>
              </a:ext>
            </a:extLst>
          </p:cNvPr>
          <p:cNvSpPr txBox="1"/>
          <p:nvPr/>
        </p:nvSpPr>
        <p:spPr>
          <a:xfrm>
            <a:off x="471209" y="6160331"/>
            <a:ext cx="3171825" cy="276999"/>
          </a:xfrm>
          <a:prstGeom prst="rect">
            <a:avLst/>
          </a:prstGeom>
          <a:noFill/>
        </p:spPr>
        <p:txBody>
          <a:bodyPr wrap="square">
            <a:spAutoFit/>
          </a:bodyPr>
          <a:lstStyle/>
          <a:p>
            <a:r>
              <a:rPr lang="en-US" sz="1200" dirty="0">
                <a:solidFill>
                  <a:srgbClr val="FEFEF2"/>
                </a:solidFill>
                <a:hlinkClick r:id="rId8">
                  <a:extLst>
                    <a:ext uri="{A12FA001-AC4F-418D-AE19-62706E023703}">
                      <ahyp:hlinkClr xmlns:ahyp="http://schemas.microsoft.com/office/drawing/2018/hyperlinkcolor" val="tx"/>
                    </a:ext>
                  </a:extLst>
                </a:hlinkClick>
              </a:rPr>
              <a:t>https://peci.renewablesfirst.org/</a:t>
            </a:r>
            <a:endParaRPr lang="en-US" sz="1200" dirty="0">
              <a:solidFill>
                <a:srgbClr val="FEFEF2"/>
              </a:solidFill>
            </a:endParaRPr>
          </a:p>
        </p:txBody>
      </p:sp>
      <p:sp>
        <p:nvSpPr>
          <p:cNvPr id="17" name="TextBox 16">
            <a:extLst>
              <a:ext uri="{FF2B5EF4-FFF2-40B4-BE49-F238E27FC236}">
                <a16:creationId xmlns:a16="http://schemas.microsoft.com/office/drawing/2014/main" id="{FA422722-9AE9-F834-469C-9898CDB6E354}"/>
              </a:ext>
            </a:extLst>
          </p:cNvPr>
          <p:cNvSpPr txBox="1"/>
          <p:nvPr/>
        </p:nvSpPr>
        <p:spPr>
          <a:xfrm>
            <a:off x="484193" y="4170739"/>
            <a:ext cx="2674648" cy="1169551"/>
          </a:xfrm>
          <a:prstGeom prst="rect">
            <a:avLst/>
          </a:prstGeom>
          <a:noFill/>
        </p:spPr>
        <p:txBody>
          <a:bodyPr wrap="square">
            <a:spAutoFit/>
          </a:bodyPr>
          <a:lstStyle/>
          <a:p>
            <a:r>
              <a:rPr lang="en-GB" sz="1400" dirty="0">
                <a:solidFill>
                  <a:srgbClr val="FEFEF2"/>
                </a:solidFill>
                <a:latin typeface="Montserrat"/>
              </a:rPr>
              <a:t>Tools used:</a:t>
            </a:r>
          </a:p>
          <a:p>
            <a:pPr marL="285750" indent="-285750">
              <a:buFont typeface="Arial" panose="020B0604020202020204" pitchFamily="34" charset="0"/>
              <a:buChar char="•"/>
            </a:pPr>
            <a:r>
              <a:rPr lang="en-GB" sz="1400" dirty="0">
                <a:solidFill>
                  <a:srgbClr val="FEFEF2"/>
                </a:solidFill>
                <a:latin typeface="Montserrat"/>
              </a:rPr>
              <a:t>Python, </a:t>
            </a:r>
          </a:p>
          <a:p>
            <a:pPr marL="285750" indent="-285750">
              <a:buFont typeface="Arial" panose="020B0604020202020204" pitchFamily="34" charset="0"/>
              <a:buChar char="•"/>
            </a:pPr>
            <a:r>
              <a:rPr lang="en-GB" sz="1400" dirty="0">
                <a:solidFill>
                  <a:srgbClr val="FEFEF2"/>
                </a:solidFill>
                <a:latin typeface="Montserrat"/>
              </a:rPr>
              <a:t>Tableau prep</a:t>
            </a:r>
          </a:p>
          <a:p>
            <a:pPr marL="285750" indent="-285750">
              <a:buFont typeface="Arial" panose="020B0604020202020204" pitchFamily="34" charset="0"/>
              <a:buChar char="•"/>
            </a:pPr>
            <a:r>
              <a:rPr lang="en-GB" sz="1400" dirty="0">
                <a:solidFill>
                  <a:srgbClr val="FEFEF2"/>
                </a:solidFill>
                <a:latin typeface="Montserrat"/>
              </a:rPr>
              <a:t>Tableau</a:t>
            </a:r>
          </a:p>
          <a:p>
            <a:pPr marL="285750" indent="-285750">
              <a:buFont typeface="Arial" panose="020B0604020202020204" pitchFamily="34" charset="0"/>
              <a:buChar char="•"/>
            </a:pPr>
            <a:r>
              <a:rPr lang="en-GB" sz="1400" dirty="0">
                <a:solidFill>
                  <a:srgbClr val="FEFEF2"/>
                </a:solidFill>
                <a:latin typeface="Montserrat"/>
              </a:rPr>
              <a:t>Web applications</a:t>
            </a:r>
            <a:endParaRPr lang="en-US" sz="1400" dirty="0">
              <a:solidFill>
                <a:srgbClr val="FEFEF2"/>
              </a:solidFill>
            </a:endParaRPr>
          </a:p>
        </p:txBody>
      </p:sp>
    </p:spTree>
    <p:extLst>
      <p:ext uri="{BB962C8B-B14F-4D97-AF65-F5344CB8AC3E}">
        <p14:creationId xmlns:p14="http://schemas.microsoft.com/office/powerpoint/2010/main" val="1028205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489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EFEF2"/>
        </a:solidFill>
        <a:effectLst/>
      </p:bgPr>
    </p:bg>
    <p:spTree>
      <p:nvGrpSpPr>
        <p:cNvPr id="1" name="">
          <a:extLst>
            <a:ext uri="{FF2B5EF4-FFF2-40B4-BE49-F238E27FC236}">
              <a16:creationId xmlns:a16="http://schemas.microsoft.com/office/drawing/2014/main" id="{21BAAC73-9975-D642-A9AD-B49B03D63946}"/>
            </a:ext>
          </a:extLst>
        </p:cNvPr>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AE6EC383-9205-7B0C-F464-79487B5478B3}"/>
              </a:ext>
            </a:extLst>
          </p:cNvPr>
          <p:cNvGraphicFramePr>
            <a:graphicFrameLocks noChangeAspect="1"/>
          </p:cNvGraphicFramePr>
          <p:nvPr>
            <p:custDataLst>
              <p:tags r:id="rId1"/>
            </p:custDataLst>
            <p:extLst>
              <p:ext uri="{D42A27DB-BD31-4B8C-83A1-F6EECF244321}">
                <p14:modId xmlns:p14="http://schemas.microsoft.com/office/powerpoint/2010/main" val="274726348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425" imgH="426" progId="TCLayout.ActiveDocument.1">
                  <p:embed/>
                </p:oleObj>
              </mc:Choice>
              <mc:Fallback>
                <p:oleObj name="think-cell Slide" r:id="rId6" imgW="425" imgH="426" progId="TCLayout.ActiveDocument.1">
                  <p:embed/>
                  <p:pic>
                    <p:nvPicPr>
                      <p:cNvPr id="8" name="think-cell data - do not delete" hidden="1">
                        <a:extLst>
                          <a:ext uri="{FF2B5EF4-FFF2-40B4-BE49-F238E27FC236}">
                            <a16:creationId xmlns:a16="http://schemas.microsoft.com/office/drawing/2014/main" id="{1EB50A2F-9E5F-9E44-E1C5-2F6C6BBE9368}"/>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7" name="Rectangle 16">
            <a:extLst>
              <a:ext uri="{FF2B5EF4-FFF2-40B4-BE49-F238E27FC236}">
                <a16:creationId xmlns:a16="http://schemas.microsoft.com/office/drawing/2014/main" id="{04CBFA5C-C418-51AE-90C5-C148DF333CDA}"/>
              </a:ext>
            </a:extLst>
          </p:cNvPr>
          <p:cNvSpPr/>
          <p:nvPr/>
        </p:nvSpPr>
        <p:spPr>
          <a:xfrm>
            <a:off x="0" y="2295679"/>
            <a:ext cx="12192000" cy="462553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5BC112FF-69D1-170B-8B12-ADB99F7329A3}"/>
              </a:ext>
            </a:extLst>
          </p:cNvPr>
          <p:cNvSpPr txBox="1"/>
          <p:nvPr/>
        </p:nvSpPr>
        <p:spPr>
          <a:xfrm>
            <a:off x="257310" y="1380284"/>
            <a:ext cx="10886999" cy="1107996"/>
          </a:xfrm>
          <a:prstGeom prst="rect">
            <a:avLst/>
          </a:prstGeom>
          <a:noFill/>
        </p:spPr>
        <p:txBody>
          <a:bodyPr wrap="square">
            <a:spAutoFit/>
          </a:bodyPr>
          <a:lstStyle/>
          <a:p>
            <a:pPr marL="228600" indent="-228600" eaLnBrk="0" fontAlgn="base" hangingPunct="0">
              <a:spcBef>
                <a:spcPct val="0"/>
              </a:spcBef>
              <a:spcAft>
                <a:spcPct val="0"/>
              </a:spcAft>
              <a:buFont typeface="Arial" panose="020B0604020202020204" pitchFamily="34" charset="0"/>
              <a:buChar char="•"/>
            </a:pPr>
            <a:r>
              <a:rPr lang="en-GB" sz="1200" dirty="0">
                <a:solidFill>
                  <a:srgbClr val="808080"/>
                </a:solidFill>
                <a:latin typeface="Montserrat"/>
              </a:rPr>
              <a:t>The Pakistan Electricity Review (PER) offers a data-driven exploration of Pakistan’s power sector. Using innovative storytelling and interactive visuals like a Sankey diagram, it unpacks key trends in electricity generation, renewable energy growth, and infrastructure progress.</a:t>
            </a:r>
          </a:p>
          <a:p>
            <a:pPr marL="228600" indent="-228600" eaLnBrk="0" fontAlgn="base" hangingPunct="0">
              <a:spcBef>
                <a:spcPct val="0"/>
              </a:spcBef>
              <a:spcAft>
                <a:spcPct val="0"/>
              </a:spcAft>
              <a:buFont typeface="Arial" panose="020B0604020202020204" pitchFamily="34" charset="0"/>
              <a:buChar char="•"/>
            </a:pPr>
            <a:endParaRPr lang="en-US" sz="1200" dirty="0">
              <a:solidFill>
                <a:srgbClr val="808080"/>
              </a:solidFill>
              <a:latin typeface="Montserrat"/>
            </a:endParaRPr>
          </a:p>
          <a:p>
            <a:pPr>
              <a:lnSpc>
                <a:spcPct val="100000"/>
              </a:lnSpc>
              <a:spcBef>
                <a:spcPts val="0"/>
              </a:spcBef>
            </a:pPr>
            <a:endParaRPr lang="en-US" sz="1800" dirty="0">
              <a:solidFill>
                <a:srgbClr val="0088B3"/>
              </a:solidFill>
              <a:latin typeface="Calibri"/>
              <a:ea typeface="Calibri"/>
              <a:cs typeface="Calibri"/>
            </a:endParaRPr>
          </a:p>
        </p:txBody>
      </p:sp>
      <p:pic>
        <p:nvPicPr>
          <p:cNvPr id="11" name="Picture 10">
            <a:hlinkClick r:id="rId8"/>
            <a:extLst>
              <a:ext uri="{FF2B5EF4-FFF2-40B4-BE49-F238E27FC236}">
                <a16:creationId xmlns:a16="http://schemas.microsoft.com/office/drawing/2014/main" id="{46CFAB01-94E3-6966-01CA-29EF6E1F012F}"/>
              </a:ext>
            </a:extLst>
          </p:cNvPr>
          <p:cNvPicPr>
            <a:picLocks noChangeAspect="1"/>
          </p:cNvPicPr>
          <p:nvPr/>
        </p:nvPicPr>
        <p:blipFill>
          <a:blip r:embed="rId9"/>
          <a:stretch>
            <a:fillRect/>
          </a:stretch>
        </p:blipFill>
        <p:spPr>
          <a:xfrm>
            <a:off x="6980580" y="2429089"/>
            <a:ext cx="3116039" cy="1753587"/>
          </a:xfrm>
          <a:prstGeom prst="rect">
            <a:avLst/>
          </a:prstGeom>
        </p:spPr>
      </p:pic>
      <p:sp>
        <p:nvSpPr>
          <p:cNvPr id="12" name="Google Shape;54;p2">
            <a:extLst>
              <a:ext uri="{FF2B5EF4-FFF2-40B4-BE49-F238E27FC236}">
                <a16:creationId xmlns:a16="http://schemas.microsoft.com/office/drawing/2014/main" id="{0FF6F919-FC49-9CE9-ED66-4C0D97AEE5F1}"/>
              </a:ext>
            </a:extLst>
          </p:cNvPr>
          <p:cNvSpPr txBox="1">
            <a:spLocks noGrp="1"/>
          </p:cNvSpPr>
          <p:nvPr>
            <p:ph type="title"/>
          </p:nvPr>
        </p:nvSpPr>
        <p:spPr>
          <a:xfrm>
            <a:off x="257309" y="636299"/>
            <a:ext cx="10887000" cy="451520"/>
          </a:xfrm>
          <a:prstGeom prst="rect">
            <a:avLst/>
          </a:prstGeom>
          <a:noFill/>
          <a:ln>
            <a:noFill/>
          </a:ln>
        </p:spPr>
        <p:txBody>
          <a:bodyPr spcFirstLastPara="1" wrap="square" lIns="91425" tIns="45700" rIns="91425" bIns="45700" anchor="ctr" anchorCtr="0">
            <a:noAutofit/>
          </a:bodyPr>
          <a:lstStyle/>
          <a:p>
            <a:pPr lvl="0">
              <a:spcBef>
                <a:spcPts val="0"/>
              </a:spcBef>
              <a:buClr>
                <a:srgbClr val="0088B9"/>
              </a:buClr>
              <a:buSzPts val="2400"/>
            </a:pPr>
            <a:r>
              <a:rPr lang="en-GB" sz="2400" dirty="0"/>
              <a:t>PAKISTAN ELECTRICITY REVIEW : A DATA-DRIVEN LOOK AT THE POWER SECTOR</a:t>
            </a:r>
            <a:endParaRPr lang="en-GB" sz="2200" dirty="0">
              <a:latin typeface="Noto Serif" panose="02020600060500020200" pitchFamily="18" charset="0"/>
              <a:ea typeface="Noto Serif" panose="02020600060500020200" pitchFamily="18" charset="0"/>
              <a:cs typeface="Noto Serif" panose="02020600060500020200" pitchFamily="18" charset="0"/>
            </a:endParaRPr>
          </a:p>
        </p:txBody>
      </p:sp>
      <p:pic>
        <p:nvPicPr>
          <p:cNvPr id="15" name="ENERGY REVIEW TEMPLATES">
            <a:hlinkClick r:id="" action="ppaction://media"/>
            <a:extLst>
              <a:ext uri="{FF2B5EF4-FFF2-40B4-BE49-F238E27FC236}">
                <a16:creationId xmlns:a16="http://schemas.microsoft.com/office/drawing/2014/main" id="{D4A75AD4-FF37-9266-055F-6EAFC49ED902}"/>
              </a:ext>
            </a:extLst>
          </p:cNvPr>
          <p:cNvPicPr>
            <a:picLocks noChangeAspect="1"/>
          </p:cNvPicPr>
          <p:nvPr>
            <a:videoFile r:link="rId3"/>
            <p:extLst>
              <p:ext uri="{DAA4B4D4-6D71-4841-9C94-3DE7FCFB9230}">
                <p14:media xmlns:p14="http://schemas.microsoft.com/office/powerpoint/2010/main" r:embed="rId2"/>
              </p:ext>
            </p:extLst>
          </p:nvPr>
        </p:nvPicPr>
        <p:blipFill>
          <a:blip r:embed="rId10"/>
          <a:stretch>
            <a:fillRect/>
          </a:stretch>
        </p:blipFill>
        <p:spPr>
          <a:xfrm>
            <a:off x="645300" y="2429089"/>
            <a:ext cx="6123745" cy="4259694"/>
          </a:xfrm>
          <a:prstGeom prst="rect">
            <a:avLst/>
          </a:prstGeom>
        </p:spPr>
      </p:pic>
      <p:pic>
        <p:nvPicPr>
          <p:cNvPr id="19" name="Graphic 18" descr="Play with solid fill">
            <a:extLst>
              <a:ext uri="{FF2B5EF4-FFF2-40B4-BE49-F238E27FC236}">
                <a16:creationId xmlns:a16="http://schemas.microsoft.com/office/drawing/2014/main" id="{2AC83633-BE08-375B-46CE-4D0E2A84251F}"/>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75306" y="6360083"/>
            <a:ext cx="328700" cy="328700"/>
          </a:xfrm>
          <a:prstGeom prst="rect">
            <a:avLst/>
          </a:prstGeom>
        </p:spPr>
      </p:pic>
      <p:sp>
        <p:nvSpPr>
          <p:cNvPr id="21" name="TextBox 20">
            <a:extLst>
              <a:ext uri="{FF2B5EF4-FFF2-40B4-BE49-F238E27FC236}">
                <a16:creationId xmlns:a16="http://schemas.microsoft.com/office/drawing/2014/main" id="{DC65ECF5-A992-9DE0-68EF-5ABCD2E1BC41}"/>
              </a:ext>
            </a:extLst>
          </p:cNvPr>
          <p:cNvSpPr txBox="1"/>
          <p:nvPr/>
        </p:nvSpPr>
        <p:spPr>
          <a:xfrm>
            <a:off x="10096618" y="3966484"/>
            <a:ext cx="2095382" cy="307777"/>
          </a:xfrm>
          <a:prstGeom prst="rect">
            <a:avLst/>
          </a:prstGeom>
          <a:noFill/>
        </p:spPr>
        <p:txBody>
          <a:bodyPr wrap="square">
            <a:spAutoFit/>
          </a:bodyPr>
          <a:lstStyle/>
          <a:p>
            <a:r>
              <a:rPr lang="en-US" sz="1400" dirty="0">
                <a:solidFill>
                  <a:srgbClr val="FEFEF2"/>
                </a:solidFill>
              </a:rPr>
              <a:t>Find the study </a:t>
            </a:r>
            <a:r>
              <a:rPr lang="en-US" sz="1400" dirty="0">
                <a:solidFill>
                  <a:srgbClr val="FEFEF2"/>
                </a:solidFill>
                <a:hlinkClick r:id="rId8">
                  <a:extLst>
                    <a:ext uri="{A12FA001-AC4F-418D-AE19-62706E023703}">
                      <ahyp:hlinkClr xmlns:ahyp="http://schemas.microsoft.com/office/drawing/2018/hyperlinkcolor" val="tx"/>
                    </a:ext>
                  </a:extLst>
                </a:hlinkClick>
              </a:rPr>
              <a:t>here</a:t>
            </a:r>
            <a:endParaRPr lang="en-US" sz="1400" dirty="0">
              <a:solidFill>
                <a:srgbClr val="FEFEF2"/>
              </a:solidFill>
            </a:endParaRPr>
          </a:p>
        </p:txBody>
      </p:sp>
      <p:pic>
        <p:nvPicPr>
          <p:cNvPr id="23" name="Picture 22">
            <a:extLst>
              <a:ext uri="{FF2B5EF4-FFF2-40B4-BE49-F238E27FC236}">
                <a16:creationId xmlns:a16="http://schemas.microsoft.com/office/drawing/2014/main" id="{A0C8A4B2-5FB3-5C77-90A8-600F9DB0844B}"/>
              </a:ext>
            </a:extLst>
          </p:cNvPr>
          <p:cNvPicPr>
            <a:picLocks noChangeAspect="1"/>
          </p:cNvPicPr>
          <p:nvPr/>
        </p:nvPicPr>
        <p:blipFill>
          <a:blip r:embed="rId13"/>
          <a:stretch>
            <a:fillRect/>
          </a:stretch>
        </p:blipFill>
        <p:spPr>
          <a:xfrm>
            <a:off x="6980580" y="4673624"/>
            <a:ext cx="3116038" cy="2015159"/>
          </a:xfrm>
          <a:prstGeom prst="rect">
            <a:avLst/>
          </a:prstGeom>
        </p:spPr>
      </p:pic>
      <p:sp>
        <p:nvSpPr>
          <p:cNvPr id="24" name="TextBox 23">
            <a:extLst>
              <a:ext uri="{FF2B5EF4-FFF2-40B4-BE49-F238E27FC236}">
                <a16:creationId xmlns:a16="http://schemas.microsoft.com/office/drawing/2014/main" id="{D0243566-DEB1-A312-8BB7-8A21C4868B89}"/>
              </a:ext>
            </a:extLst>
          </p:cNvPr>
          <p:cNvSpPr txBox="1"/>
          <p:nvPr/>
        </p:nvSpPr>
        <p:spPr>
          <a:xfrm>
            <a:off x="10096618" y="6456912"/>
            <a:ext cx="2095382" cy="307777"/>
          </a:xfrm>
          <a:prstGeom prst="rect">
            <a:avLst/>
          </a:prstGeom>
          <a:noFill/>
        </p:spPr>
        <p:txBody>
          <a:bodyPr wrap="square">
            <a:spAutoFit/>
          </a:bodyPr>
          <a:lstStyle/>
          <a:p>
            <a:r>
              <a:rPr lang="en-US" sz="1400" dirty="0">
                <a:solidFill>
                  <a:srgbClr val="FEFEF2"/>
                </a:solidFill>
              </a:rPr>
              <a:t>Find the study </a:t>
            </a:r>
            <a:r>
              <a:rPr lang="en-US" sz="1400" dirty="0">
                <a:solidFill>
                  <a:srgbClr val="FEFEF2"/>
                </a:solidFill>
                <a:hlinkClick r:id="rId14">
                  <a:extLst>
                    <a:ext uri="{A12FA001-AC4F-418D-AE19-62706E023703}">
                      <ahyp:hlinkClr xmlns:ahyp="http://schemas.microsoft.com/office/drawing/2018/hyperlinkcolor" val="tx"/>
                    </a:ext>
                  </a:extLst>
                </a:hlinkClick>
              </a:rPr>
              <a:t>here</a:t>
            </a:r>
            <a:endParaRPr lang="en-US" sz="1400" dirty="0">
              <a:solidFill>
                <a:srgbClr val="FEFEF2"/>
              </a:solidFill>
            </a:endParaRPr>
          </a:p>
        </p:txBody>
      </p:sp>
    </p:spTree>
    <p:extLst>
      <p:ext uri="{BB962C8B-B14F-4D97-AF65-F5344CB8AC3E}">
        <p14:creationId xmlns:p14="http://schemas.microsoft.com/office/powerpoint/2010/main" val="2037986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634"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5"/>
                </p:tgtEl>
              </p:cMediaNode>
            </p:video>
            <p:seq concurrent="1" nextAc="seek">
              <p:cTn id="8" restart="whenNotActive" fill="hold" evtFilter="cancelBubble" nodeType="interactiveSeq">
                <p:stCondLst>
                  <p:cond evt="onClick" delay="0">
                    <p:tgtEl>
                      <p:spTgt spid="1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5"/>
                                        </p:tgtEl>
                                      </p:cBhvr>
                                    </p:cmd>
                                  </p:childTnLst>
                                </p:cTn>
                              </p:par>
                            </p:childTnLst>
                          </p:cTn>
                        </p:par>
                      </p:childTnLst>
                    </p:cTn>
                  </p:par>
                </p:childTnLst>
              </p:cTn>
              <p:nextCondLst>
                <p:cond evt="onClick" delay="0">
                  <p:tgtEl>
                    <p:spTgt spid="15"/>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EFEF2"/>
        </a:solidFill>
        <a:effectLst/>
      </p:bgPr>
    </p:bg>
    <p:spTree>
      <p:nvGrpSpPr>
        <p:cNvPr id="1" name="">
          <a:extLst>
            <a:ext uri="{FF2B5EF4-FFF2-40B4-BE49-F238E27FC236}">
              <a16:creationId xmlns:a16="http://schemas.microsoft.com/office/drawing/2014/main" id="{21BAAC73-9975-D642-A9AD-B49B03D63946}"/>
            </a:ext>
          </a:extLst>
        </p:cNvPr>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AE6EC383-9205-7B0C-F464-79487B5478B3}"/>
              </a:ext>
            </a:extLst>
          </p:cNvPr>
          <p:cNvGraphicFramePr>
            <a:graphicFrameLocks noChangeAspect="1"/>
          </p:cNvGraphicFramePr>
          <p:nvPr>
            <p:custDataLst>
              <p:tags r:id="rId1"/>
            </p:custDataLst>
            <p:extLst>
              <p:ext uri="{D42A27DB-BD31-4B8C-83A1-F6EECF244321}">
                <p14:modId xmlns:p14="http://schemas.microsoft.com/office/powerpoint/2010/main" val="33617341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8" name="think-cell data - do not delete" hidden="1">
                        <a:extLst>
                          <a:ext uri="{FF2B5EF4-FFF2-40B4-BE49-F238E27FC236}">
                            <a16:creationId xmlns:a16="http://schemas.microsoft.com/office/drawing/2014/main" id="{AE6EC383-9205-7B0C-F464-79487B5478B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7" name="Rectangle 16">
            <a:extLst>
              <a:ext uri="{FF2B5EF4-FFF2-40B4-BE49-F238E27FC236}">
                <a16:creationId xmlns:a16="http://schemas.microsoft.com/office/drawing/2014/main" id="{04CBFA5C-C418-51AE-90C5-C148DF333CDA}"/>
              </a:ext>
            </a:extLst>
          </p:cNvPr>
          <p:cNvSpPr/>
          <p:nvPr/>
        </p:nvSpPr>
        <p:spPr>
          <a:xfrm>
            <a:off x="0" y="2295679"/>
            <a:ext cx="12192000" cy="462553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Slide Number Placeholder 17">
            <a:extLst>
              <a:ext uri="{FF2B5EF4-FFF2-40B4-BE49-F238E27FC236}">
                <a16:creationId xmlns:a16="http://schemas.microsoft.com/office/drawing/2014/main" id="{A6F0A238-BBAA-6BAF-86DB-A85C2BB8EC2D}"/>
              </a:ext>
            </a:extLst>
          </p:cNvPr>
          <p:cNvSpPr>
            <a:spLocks noGrp="1"/>
          </p:cNvSpPr>
          <p:nvPr>
            <p:ph type="sldNum" sz="quarter" idx="12"/>
          </p:nvPr>
        </p:nvSpPr>
        <p:spPr/>
        <p:txBody>
          <a:bodyPr/>
          <a:lstStyle/>
          <a:p>
            <a:fld id="{2CC39A78-BC08-4E0B-BCAB-5C8517C430EC}" type="slidenum">
              <a:rPr lang="en-PK" smtClean="0"/>
              <a:t>7</a:t>
            </a:fld>
            <a:endParaRPr lang="en-PK"/>
          </a:p>
        </p:txBody>
      </p:sp>
      <p:sp>
        <p:nvSpPr>
          <p:cNvPr id="4" name="TextBox 3">
            <a:extLst>
              <a:ext uri="{FF2B5EF4-FFF2-40B4-BE49-F238E27FC236}">
                <a16:creationId xmlns:a16="http://schemas.microsoft.com/office/drawing/2014/main" id="{5BC112FF-69D1-170B-8B12-ADB99F7329A3}"/>
              </a:ext>
            </a:extLst>
          </p:cNvPr>
          <p:cNvSpPr txBox="1"/>
          <p:nvPr/>
        </p:nvSpPr>
        <p:spPr>
          <a:xfrm>
            <a:off x="249555" y="1268888"/>
            <a:ext cx="10886999" cy="1477328"/>
          </a:xfrm>
          <a:prstGeom prst="rect">
            <a:avLst/>
          </a:prstGeom>
          <a:noFill/>
        </p:spPr>
        <p:txBody>
          <a:bodyPr wrap="square">
            <a:spAutoFit/>
          </a:bodyPr>
          <a:lstStyle/>
          <a:p>
            <a:pPr marL="228600" lvl="0" indent="-228600" eaLnBrk="0" fontAlgn="base" hangingPunct="0">
              <a:spcBef>
                <a:spcPct val="0"/>
              </a:spcBef>
              <a:spcAft>
                <a:spcPct val="0"/>
              </a:spcAft>
              <a:buFont typeface="Arial" panose="020B0604020202020204" pitchFamily="34" charset="0"/>
              <a:buChar char="•"/>
            </a:pPr>
            <a:r>
              <a:rPr lang="en-PK" altLang="en-PK" sz="1200" dirty="0">
                <a:solidFill>
                  <a:srgbClr val="808080"/>
                </a:solidFill>
                <a:latin typeface="Montserrat"/>
              </a:rPr>
              <a:t>Integrated </a:t>
            </a:r>
            <a:r>
              <a:rPr lang="en-GB" altLang="en-PK" sz="1200" dirty="0">
                <a:solidFill>
                  <a:srgbClr val="808080"/>
                </a:solidFill>
                <a:latin typeface="Montserrat"/>
              </a:rPr>
              <a:t>d</a:t>
            </a:r>
            <a:r>
              <a:rPr lang="en-PK" altLang="en-PK" sz="1200" dirty="0" err="1">
                <a:solidFill>
                  <a:srgbClr val="808080"/>
                </a:solidFill>
                <a:latin typeface="Montserrat"/>
              </a:rPr>
              <a:t>ata</a:t>
            </a:r>
            <a:r>
              <a:rPr lang="en-PK" altLang="en-PK" sz="1200" dirty="0">
                <a:solidFill>
                  <a:srgbClr val="808080"/>
                </a:solidFill>
                <a:latin typeface="Montserrat"/>
              </a:rPr>
              <a:t> pipeline: PECI aggregates power sector data from NEPRA, NTDC, CPPA-G, K-Electric, and other government sources.</a:t>
            </a:r>
            <a:endParaRPr lang="en-GB" altLang="en-PK" sz="1200" dirty="0">
              <a:solidFill>
                <a:srgbClr val="808080"/>
              </a:solidFill>
              <a:latin typeface="Montserrat"/>
            </a:endParaRPr>
          </a:p>
          <a:p>
            <a:pPr marL="228600" lvl="0" indent="-228600" eaLnBrk="0" fontAlgn="base" hangingPunct="0">
              <a:spcBef>
                <a:spcPct val="0"/>
              </a:spcBef>
              <a:spcAft>
                <a:spcPct val="0"/>
              </a:spcAft>
              <a:buFont typeface="Arial" panose="020B0604020202020204" pitchFamily="34" charset="0"/>
              <a:buChar char="•"/>
            </a:pPr>
            <a:endParaRPr lang="en-PK" altLang="en-PK" sz="1200" dirty="0">
              <a:solidFill>
                <a:srgbClr val="808080"/>
              </a:solidFill>
              <a:latin typeface="Montserrat"/>
            </a:endParaRPr>
          </a:p>
          <a:p>
            <a:pPr marL="228600" lvl="0" indent="-228600" eaLnBrk="0" fontAlgn="base" hangingPunct="0">
              <a:spcBef>
                <a:spcPct val="0"/>
              </a:spcBef>
              <a:spcAft>
                <a:spcPct val="0"/>
              </a:spcAft>
              <a:buFont typeface="Arial" panose="020B0604020202020204" pitchFamily="34" charset="0"/>
              <a:buChar char="•"/>
            </a:pPr>
            <a:r>
              <a:rPr lang="en-PK" altLang="en-PK" sz="1200" dirty="0">
                <a:solidFill>
                  <a:srgbClr val="808080"/>
                </a:solidFill>
                <a:latin typeface="Montserrat"/>
              </a:rPr>
              <a:t>Real-time </a:t>
            </a:r>
            <a:r>
              <a:rPr lang="en-GB" altLang="en-PK" sz="1200" dirty="0">
                <a:solidFill>
                  <a:srgbClr val="808080"/>
                </a:solidFill>
                <a:latin typeface="Montserrat"/>
              </a:rPr>
              <a:t>t</a:t>
            </a:r>
            <a:r>
              <a:rPr lang="en-PK" altLang="en-PK" sz="1200" dirty="0">
                <a:solidFill>
                  <a:srgbClr val="808080"/>
                </a:solidFill>
                <a:latin typeface="Montserrat"/>
              </a:rPr>
              <a:t>racking: Monitors trends in generation mix, fuel costs, tariffs, and circular debt through </a:t>
            </a:r>
            <a:r>
              <a:rPr lang="en-GB" altLang="en-PK" sz="1200" dirty="0">
                <a:solidFill>
                  <a:srgbClr val="808080"/>
                </a:solidFill>
                <a:latin typeface="Montserrat"/>
              </a:rPr>
              <a:t>regular power market insights.</a:t>
            </a:r>
          </a:p>
          <a:p>
            <a:pPr marL="228600" lvl="0" indent="-228600" eaLnBrk="0" fontAlgn="base" hangingPunct="0">
              <a:spcBef>
                <a:spcPct val="0"/>
              </a:spcBef>
              <a:spcAft>
                <a:spcPct val="0"/>
              </a:spcAft>
              <a:buFont typeface="Arial" panose="020B0604020202020204" pitchFamily="34" charset="0"/>
              <a:buChar char="•"/>
            </a:pPr>
            <a:endParaRPr lang="en-PK" altLang="en-PK" sz="1200" dirty="0">
              <a:solidFill>
                <a:srgbClr val="808080"/>
              </a:solidFill>
              <a:latin typeface="Montserrat"/>
            </a:endParaRPr>
          </a:p>
          <a:p>
            <a:pPr marL="228600" lvl="0" indent="-228600" eaLnBrk="0" fontAlgn="base" hangingPunct="0">
              <a:spcBef>
                <a:spcPct val="0"/>
              </a:spcBef>
              <a:spcAft>
                <a:spcPct val="0"/>
              </a:spcAft>
              <a:buFont typeface="Arial" panose="020B0604020202020204" pitchFamily="34" charset="0"/>
              <a:buChar char="•"/>
            </a:pPr>
            <a:r>
              <a:rPr lang="en-PK" altLang="en-PK" sz="1200" dirty="0">
                <a:solidFill>
                  <a:srgbClr val="808080"/>
                </a:solidFill>
                <a:latin typeface="Montserrat"/>
              </a:rPr>
              <a:t>Data-</a:t>
            </a:r>
            <a:r>
              <a:rPr lang="en-GB" altLang="en-PK" sz="1200" dirty="0">
                <a:solidFill>
                  <a:srgbClr val="808080"/>
                </a:solidFill>
                <a:latin typeface="Montserrat"/>
              </a:rPr>
              <a:t>b</a:t>
            </a:r>
            <a:r>
              <a:rPr lang="en-PK" altLang="en-PK" sz="1200" dirty="0">
                <a:solidFill>
                  <a:srgbClr val="808080"/>
                </a:solidFill>
                <a:latin typeface="Montserrat"/>
              </a:rPr>
              <a:t>acked decisions: Enables policymakers and analysts to interpret ongoing sector developments with evidence-based insights.</a:t>
            </a:r>
          </a:p>
          <a:p>
            <a:pPr marL="228600" indent="-228600" eaLnBrk="0" fontAlgn="base" hangingPunct="0">
              <a:spcBef>
                <a:spcPct val="0"/>
              </a:spcBef>
              <a:spcAft>
                <a:spcPct val="0"/>
              </a:spcAft>
              <a:buFont typeface="Arial" panose="020B0604020202020204" pitchFamily="34" charset="0"/>
              <a:buChar char="•"/>
            </a:pPr>
            <a:endParaRPr lang="en-US" sz="1200" dirty="0">
              <a:solidFill>
                <a:srgbClr val="808080"/>
              </a:solidFill>
              <a:latin typeface="Montserrat"/>
            </a:endParaRPr>
          </a:p>
          <a:p>
            <a:pPr>
              <a:lnSpc>
                <a:spcPct val="100000"/>
              </a:lnSpc>
              <a:spcBef>
                <a:spcPts val="0"/>
              </a:spcBef>
            </a:pPr>
            <a:endParaRPr lang="en-US" sz="1800" dirty="0">
              <a:solidFill>
                <a:srgbClr val="0088B3"/>
              </a:solidFill>
              <a:latin typeface="Calibri"/>
              <a:ea typeface="Calibri"/>
              <a:cs typeface="Calibri"/>
            </a:endParaRPr>
          </a:p>
        </p:txBody>
      </p:sp>
      <p:sp>
        <p:nvSpPr>
          <p:cNvPr id="12" name="Google Shape;54;p2">
            <a:extLst>
              <a:ext uri="{FF2B5EF4-FFF2-40B4-BE49-F238E27FC236}">
                <a16:creationId xmlns:a16="http://schemas.microsoft.com/office/drawing/2014/main" id="{0FF6F919-FC49-9CE9-ED66-4C0D97AEE5F1}"/>
              </a:ext>
            </a:extLst>
          </p:cNvPr>
          <p:cNvSpPr txBox="1">
            <a:spLocks noGrp="1"/>
          </p:cNvSpPr>
          <p:nvPr>
            <p:ph type="title"/>
          </p:nvPr>
        </p:nvSpPr>
        <p:spPr>
          <a:xfrm>
            <a:off x="257711" y="650094"/>
            <a:ext cx="11057988" cy="451520"/>
          </a:xfrm>
          <a:prstGeom prst="rect">
            <a:avLst/>
          </a:prstGeom>
          <a:noFill/>
          <a:ln>
            <a:noFill/>
          </a:ln>
        </p:spPr>
        <p:txBody>
          <a:bodyPr spcFirstLastPara="1" wrap="square" lIns="91425" tIns="45700" rIns="91425" bIns="45700" anchor="ctr" anchorCtr="0">
            <a:noAutofit/>
          </a:bodyPr>
          <a:lstStyle/>
          <a:p>
            <a:pPr lvl="0">
              <a:spcBef>
                <a:spcPts val="0"/>
              </a:spcBef>
              <a:buClr>
                <a:srgbClr val="0088B9"/>
              </a:buClr>
              <a:buSzPts val="2400"/>
            </a:pPr>
            <a:r>
              <a:rPr lang="en-GB" sz="2400" dirty="0"/>
              <a:t>POWER MARKET INSIGHTS: CONNECTING DATA ACROSS PAKISTAN’S ENERGY INSTITUTIONS</a:t>
            </a:r>
            <a:endParaRPr lang="en-GB" sz="2200" dirty="0">
              <a:latin typeface="Noto Serif" panose="02020600060500020200" pitchFamily="18" charset="0"/>
              <a:ea typeface="Noto Serif" panose="02020600060500020200" pitchFamily="18" charset="0"/>
              <a:cs typeface="Noto Serif" panose="02020600060500020200" pitchFamily="18" charset="0"/>
            </a:endParaRPr>
          </a:p>
        </p:txBody>
      </p:sp>
      <p:pic>
        <p:nvPicPr>
          <p:cNvPr id="2" name="Picture 1">
            <a:extLst>
              <a:ext uri="{FF2B5EF4-FFF2-40B4-BE49-F238E27FC236}">
                <a16:creationId xmlns:a16="http://schemas.microsoft.com/office/drawing/2014/main" id="{73E67BEA-F92A-5D3E-4CE1-922BB0A24CF1}"/>
              </a:ext>
            </a:extLst>
          </p:cNvPr>
          <p:cNvPicPr>
            <a:picLocks noChangeAspect="1"/>
          </p:cNvPicPr>
          <p:nvPr/>
        </p:nvPicPr>
        <p:blipFill>
          <a:blip r:embed="rId6"/>
          <a:stretch>
            <a:fillRect/>
          </a:stretch>
        </p:blipFill>
        <p:spPr>
          <a:xfrm>
            <a:off x="2956484" y="2675660"/>
            <a:ext cx="8180070" cy="3718555"/>
          </a:xfrm>
          <a:prstGeom prst="rect">
            <a:avLst/>
          </a:prstGeom>
        </p:spPr>
      </p:pic>
      <p:sp>
        <p:nvSpPr>
          <p:cNvPr id="5" name="TextBox 4">
            <a:extLst>
              <a:ext uri="{FF2B5EF4-FFF2-40B4-BE49-F238E27FC236}">
                <a16:creationId xmlns:a16="http://schemas.microsoft.com/office/drawing/2014/main" id="{A212D03D-9350-6D31-C912-08658D5E627A}"/>
              </a:ext>
            </a:extLst>
          </p:cNvPr>
          <p:cNvSpPr txBox="1"/>
          <p:nvPr/>
        </p:nvSpPr>
        <p:spPr>
          <a:xfrm>
            <a:off x="591903" y="5846087"/>
            <a:ext cx="2364581" cy="307777"/>
          </a:xfrm>
          <a:prstGeom prst="rect">
            <a:avLst/>
          </a:prstGeom>
          <a:noFill/>
        </p:spPr>
        <p:txBody>
          <a:bodyPr wrap="square">
            <a:spAutoFit/>
          </a:bodyPr>
          <a:lstStyle/>
          <a:p>
            <a:r>
              <a:rPr lang="en-US" sz="1400" dirty="0">
                <a:solidFill>
                  <a:srgbClr val="FEFEF2"/>
                </a:solidFill>
              </a:rPr>
              <a:t>Click </a:t>
            </a:r>
            <a:r>
              <a:rPr lang="en-US" sz="1400" dirty="0">
                <a:solidFill>
                  <a:srgbClr val="FEFEF2"/>
                </a:solidFill>
                <a:hlinkClick r:id="rId7">
                  <a:extLst>
                    <a:ext uri="{A12FA001-AC4F-418D-AE19-62706E023703}">
                      <ahyp:hlinkClr xmlns:ahyp="http://schemas.microsoft.com/office/drawing/2018/hyperlinkcolor" val="tx"/>
                    </a:ext>
                  </a:extLst>
                </a:hlinkClick>
              </a:rPr>
              <a:t>here</a:t>
            </a:r>
            <a:r>
              <a:rPr lang="en-US" sz="1400" dirty="0">
                <a:solidFill>
                  <a:srgbClr val="FEFEF2"/>
                </a:solidFill>
              </a:rPr>
              <a:t> for insights</a:t>
            </a:r>
          </a:p>
        </p:txBody>
      </p:sp>
    </p:spTree>
    <p:extLst>
      <p:ext uri="{BB962C8B-B14F-4D97-AF65-F5344CB8AC3E}">
        <p14:creationId xmlns:p14="http://schemas.microsoft.com/office/powerpoint/2010/main" val="5733801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EFEF2"/>
        </a:solidFill>
        <a:effectLst/>
      </p:bgPr>
    </p:bg>
    <p:spTree>
      <p:nvGrpSpPr>
        <p:cNvPr id="1" name="">
          <a:extLst>
            <a:ext uri="{FF2B5EF4-FFF2-40B4-BE49-F238E27FC236}">
              <a16:creationId xmlns:a16="http://schemas.microsoft.com/office/drawing/2014/main" id="{22739CA8-860A-B9E7-4509-5B1184ED20AA}"/>
            </a:ext>
          </a:extLst>
        </p:cNvPr>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A45B6878-4CAF-D999-FC50-C7546B73A480}"/>
              </a:ext>
            </a:extLst>
          </p:cNvPr>
          <p:cNvGraphicFramePr>
            <a:graphicFrameLocks noChangeAspect="1"/>
          </p:cNvGraphicFramePr>
          <p:nvPr>
            <p:custDataLst>
              <p:tags r:id="rId1"/>
            </p:custDataLst>
            <p:extLst>
              <p:ext uri="{D42A27DB-BD31-4B8C-83A1-F6EECF244321}">
                <p14:modId xmlns:p14="http://schemas.microsoft.com/office/powerpoint/2010/main" val="13673094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8" name="think-cell data - do not delete" hidden="1">
                        <a:extLst>
                          <a:ext uri="{FF2B5EF4-FFF2-40B4-BE49-F238E27FC236}">
                            <a16:creationId xmlns:a16="http://schemas.microsoft.com/office/drawing/2014/main" id="{AE6EC383-9205-7B0C-F464-79487B5478B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7" name="Rectangle 16">
            <a:extLst>
              <a:ext uri="{FF2B5EF4-FFF2-40B4-BE49-F238E27FC236}">
                <a16:creationId xmlns:a16="http://schemas.microsoft.com/office/drawing/2014/main" id="{F71AA29D-716B-D424-0018-BBB69C836993}"/>
              </a:ext>
            </a:extLst>
          </p:cNvPr>
          <p:cNvSpPr/>
          <p:nvPr/>
        </p:nvSpPr>
        <p:spPr>
          <a:xfrm>
            <a:off x="0" y="2295679"/>
            <a:ext cx="12192000" cy="462553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Slide Number Placeholder 17">
            <a:extLst>
              <a:ext uri="{FF2B5EF4-FFF2-40B4-BE49-F238E27FC236}">
                <a16:creationId xmlns:a16="http://schemas.microsoft.com/office/drawing/2014/main" id="{A14C5BB8-80D2-20DC-701F-65B5D7224567}"/>
              </a:ext>
            </a:extLst>
          </p:cNvPr>
          <p:cNvSpPr>
            <a:spLocks noGrp="1"/>
          </p:cNvSpPr>
          <p:nvPr>
            <p:ph type="sldNum" sz="quarter" idx="12"/>
          </p:nvPr>
        </p:nvSpPr>
        <p:spPr/>
        <p:txBody>
          <a:bodyPr/>
          <a:lstStyle/>
          <a:p>
            <a:fld id="{2CC39A78-BC08-4E0B-BCAB-5C8517C430EC}" type="slidenum">
              <a:rPr lang="en-PK" smtClean="0"/>
              <a:t>8</a:t>
            </a:fld>
            <a:endParaRPr lang="en-PK"/>
          </a:p>
        </p:txBody>
      </p:sp>
      <p:sp>
        <p:nvSpPr>
          <p:cNvPr id="4" name="TextBox 3">
            <a:extLst>
              <a:ext uri="{FF2B5EF4-FFF2-40B4-BE49-F238E27FC236}">
                <a16:creationId xmlns:a16="http://schemas.microsoft.com/office/drawing/2014/main" id="{378DC813-7A70-91F1-7147-30EECC67CA6A}"/>
              </a:ext>
            </a:extLst>
          </p:cNvPr>
          <p:cNvSpPr txBox="1"/>
          <p:nvPr/>
        </p:nvSpPr>
        <p:spPr>
          <a:xfrm>
            <a:off x="257712" y="1022581"/>
            <a:ext cx="10886999" cy="1477328"/>
          </a:xfrm>
          <a:prstGeom prst="rect">
            <a:avLst/>
          </a:prstGeom>
          <a:noFill/>
        </p:spPr>
        <p:txBody>
          <a:bodyPr wrap="square">
            <a:spAutoFit/>
          </a:bodyPr>
          <a:lstStyle/>
          <a:p>
            <a:pPr indent="-171450" eaLnBrk="0" fontAlgn="base" hangingPunct="0">
              <a:spcBef>
                <a:spcPct val="0"/>
              </a:spcBef>
              <a:spcAft>
                <a:spcPct val="0"/>
              </a:spcAft>
              <a:buFontTx/>
              <a:buChar char="•"/>
            </a:pPr>
            <a:r>
              <a:rPr lang="en-GB" altLang="en-PK" sz="1200" dirty="0">
                <a:solidFill>
                  <a:srgbClr val="808080"/>
                </a:solidFill>
                <a:latin typeface="Montserrat"/>
              </a:rPr>
              <a:t>Through regular data-backed electricity </a:t>
            </a:r>
            <a:r>
              <a:rPr lang="en-PK" altLang="en-PK" sz="1200" dirty="0">
                <a:solidFill>
                  <a:srgbClr val="808080"/>
                </a:solidFill>
                <a:latin typeface="Montserrat"/>
              </a:rPr>
              <a:t>tariff bulletins </a:t>
            </a:r>
            <a:r>
              <a:rPr lang="en-GB" altLang="en-PK" sz="1200" dirty="0">
                <a:solidFill>
                  <a:srgbClr val="808080"/>
                </a:solidFill>
                <a:latin typeface="Montserrat"/>
              </a:rPr>
              <a:t>we track </a:t>
            </a:r>
            <a:r>
              <a:rPr lang="en-PK" altLang="en-PK" sz="1200" dirty="0">
                <a:solidFill>
                  <a:srgbClr val="808080"/>
                </a:solidFill>
                <a:latin typeface="Montserrat"/>
              </a:rPr>
              <a:t>changes in generation costs, fuel adjustments, and consumer tariffs.</a:t>
            </a:r>
            <a:endParaRPr lang="en-GB" altLang="en-PK" sz="1200" dirty="0">
              <a:solidFill>
                <a:srgbClr val="808080"/>
              </a:solidFill>
              <a:latin typeface="Montserrat"/>
            </a:endParaRPr>
          </a:p>
          <a:p>
            <a:pPr indent="-171450" eaLnBrk="0" fontAlgn="base" hangingPunct="0">
              <a:spcBef>
                <a:spcPct val="0"/>
              </a:spcBef>
              <a:spcAft>
                <a:spcPct val="0"/>
              </a:spcAft>
              <a:buFontTx/>
              <a:buChar char="•"/>
            </a:pPr>
            <a:endParaRPr lang="en-PK" altLang="en-PK" sz="1200" dirty="0">
              <a:solidFill>
                <a:srgbClr val="808080"/>
              </a:solidFill>
              <a:latin typeface="Montserrat"/>
            </a:endParaRPr>
          </a:p>
          <a:p>
            <a:pPr indent="-171450" eaLnBrk="0" fontAlgn="base" hangingPunct="0">
              <a:spcBef>
                <a:spcPct val="0"/>
              </a:spcBef>
              <a:spcAft>
                <a:spcPct val="0"/>
              </a:spcAft>
              <a:buFontTx/>
              <a:buChar char="•"/>
            </a:pPr>
            <a:r>
              <a:rPr lang="en-PK" altLang="en-PK" sz="1200" dirty="0">
                <a:solidFill>
                  <a:srgbClr val="808080"/>
                </a:solidFill>
                <a:latin typeface="Montserrat"/>
              </a:rPr>
              <a:t>Enables users to compare historical and current tariff trends.</a:t>
            </a:r>
            <a:endParaRPr lang="en-GB" altLang="en-PK" sz="1200" dirty="0">
              <a:solidFill>
                <a:srgbClr val="808080"/>
              </a:solidFill>
              <a:latin typeface="Montserrat"/>
            </a:endParaRPr>
          </a:p>
          <a:p>
            <a:pPr indent="-171450" eaLnBrk="0" fontAlgn="base" hangingPunct="0">
              <a:spcBef>
                <a:spcPct val="0"/>
              </a:spcBef>
              <a:spcAft>
                <a:spcPct val="0"/>
              </a:spcAft>
              <a:buFontTx/>
              <a:buChar char="•"/>
            </a:pPr>
            <a:endParaRPr lang="en-PK" altLang="en-PK" sz="1200" dirty="0">
              <a:solidFill>
                <a:srgbClr val="808080"/>
              </a:solidFill>
              <a:latin typeface="Montserrat"/>
            </a:endParaRPr>
          </a:p>
          <a:p>
            <a:pPr indent="-171450" eaLnBrk="0" fontAlgn="base" hangingPunct="0">
              <a:spcBef>
                <a:spcPct val="0"/>
              </a:spcBef>
              <a:spcAft>
                <a:spcPct val="0"/>
              </a:spcAft>
              <a:buFontTx/>
              <a:buChar char="•"/>
            </a:pPr>
            <a:r>
              <a:rPr lang="en-PK" altLang="en-PK" sz="1200" dirty="0">
                <a:solidFill>
                  <a:srgbClr val="808080"/>
                </a:solidFill>
                <a:latin typeface="Montserrat"/>
              </a:rPr>
              <a:t>Supports data-driven analysis of</a:t>
            </a:r>
            <a:r>
              <a:rPr lang="en-GB" altLang="en-PK" sz="1200" dirty="0">
                <a:solidFill>
                  <a:srgbClr val="808080"/>
                </a:solidFill>
                <a:latin typeface="Montserrat"/>
              </a:rPr>
              <a:t> electricity</a:t>
            </a:r>
            <a:r>
              <a:rPr lang="en-PK" altLang="en-PK" sz="1200" dirty="0">
                <a:solidFill>
                  <a:srgbClr val="808080"/>
                </a:solidFill>
                <a:latin typeface="Montserrat"/>
              </a:rPr>
              <a:t> pricing, fuel cost variations, and their impact on consumers and </a:t>
            </a:r>
            <a:r>
              <a:rPr lang="en-GB" altLang="en-PK" sz="1200" dirty="0">
                <a:solidFill>
                  <a:srgbClr val="808080"/>
                </a:solidFill>
                <a:latin typeface="Montserrat"/>
              </a:rPr>
              <a:t>on </a:t>
            </a:r>
            <a:r>
              <a:rPr lang="en-PK" altLang="en-PK" sz="1200" dirty="0">
                <a:solidFill>
                  <a:srgbClr val="808080"/>
                </a:solidFill>
                <a:latin typeface="Montserrat"/>
              </a:rPr>
              <a:t>the power sector.</a:t>
            </a:r>
          </a:p>
          <a:p>
            <a:pPr indent="-228600" eaLnBrk="0" fontAlgn="base" hangingPunct="0">
              <a:spcBef>
                <a:spcPct val="0"/>
              </a:spcBef>
              <a:spcAft>
                <a:spcPct val="0"/>
              </a:spcAft>
              <a:buFontTx/>
              <a:buChar char="•"/>
            </a:pPr>
            <a:endParaRPr lang="en-US" sz="1200" dirty="0">
              <a:solidFill>
                <a:srgbClr val="808080"/>
              </a:solidFill>
              <a:latin typeface="Montserrat"/>
            </a:endParaRPr>
          </a:p>
          <a:p>
            <a:pPr>
              <a:lnSpc>
                <a:spcPct val="100000"/>
              </a:lnSpc>
              <a:spcBef>
                <a:spcPts val="0"/>
              </a:spcBef>
            </a:pPr>
            <a:endParaRPr lang="en-US" sz="1800" dirty="0">
              <a:solidFill>
                <a:srgbClr val="0088B3"/>
              </a:solidFill>
              <a:latin typeface="Calibri"/>
              <a:ea typeface="Calibri"/>
              <a:cs typeface="Calibri"/>
            </a:endParaRPr>
          </a:p>
        </p:txBody>
      </p:sp>
      <p:sp>
        <p:nvSpPr>
          <p:cNvPr id="12" name="Google Shape;54;p2">
            <a:extLst>
              <a:ext uri="{FF2B5EF4-FFF2-40B4-BE49-F238E27FC236}">
                <a16:creationId xmlns:a16="http://schemas.microsoft.com/office/drawing/2014/main" id="{4A36AD30-84A9-C756-A1E1-B6B6F0EC114D}"/>
              </a:ext>
            </a:extLst>
          </p:cNvPr>
          <p:cNvSpPr txBox="1">
            <a:spLocks noGrp="1"/>
          </p:cNvSpPr>
          <p:nvPr>
            <p:ph type="title"/>
          </p:nvPr>
        </p:nvSpPr>
        <p:spPr>
          <a:xfrm>
            <a:off x="257712" y="444191"/>
            <a:ext cx="11057988" cy="451520"/>
          </a:xfrm>
          <a:prstGeom prst="rect">
            <a:avLst/>
          </a:prstGeom>
          <a:noFill/>
          <a:ln>
            <a:noFill/>
          </a:ln>
        </p:spPr>
        <p:txBody>
          <a:bodyPr spcFirstLastPara="1" wrap="square" lIns="91425" tIns="45700" rIns="91425" bIns="45700" anchor="ctr" anchorCtr="0">
            <a:noAutofit/>
          </a:bodyPr>
          <a:lstStyle/>
          <a:p>
            <a:pPr lvl="0">
              <a:spcBef>
                <a:spcPts val="0"/>
              </a:spcBef>
              <a:buClr>
                <a:srgbClr val="0088B9"/>
              </a:buClr>
              <a:buSzPts val="2400"/>
            </a:pPr>
            <a:r>
              <a:rPr lang="en-GB" sz="2400" dirty="0"/>
              <a:t>TARIFF BULLETINS: TRACKING ELECTRICITY PRICE DYNAMICS</a:t>
            </a:r>
            <a:endParaRPr lang="en-GB" sz="2200" dirty="0">
              <a:latin typeface="Noto Serif" panose="02020600060500020200" pitchFamily="18" charset="0"/>
              <a:ea typeface="Noto Serif" panose="02020600060500020200" pitchFamily="18" charset="0"/>
              <a:cs typeface="Noto Serif" panose="02020600060500020200" pitchFamily="18" charset="0"/>
            </a:endParaRPr>
          </a:p>
        </p:txBody>
      </p:sp>
      <p:sp>
        <p:nvSpPr>
          <p:cNvPr id="5" name="TextBox 4">
            <a:extLst>
              <a:ext uri="{FF2B5EF4-FFF2-40B4-BE49-F238E27FC236}">
                <a16:creationId xmlns:a16="http://schemas.microsoft.com/office/drawing/2014/main" id="{C6AAD1EC-B37A-7889-F728-B342966A0FF1}"/>
              </a:ext>
            </a:extLst>
          </p:cNvPr>
          <p:cNvSpPr txBox="1"/>
          <p:nvPr/>
        </p:nvSpPr>
        <p:spPr>
          <a:xfrm>
            <a:off x="496729" y="5747027"/>
            <a:ext cx="2364581" cy="307777"/>
          </a:xfrm>
          <a:prstGeom prst="rect">
            <a:avLst/>
          </a:prstGeom>
          <a:noFill/>
        </p:spPr>
        <p:txBody>
          <a:bodyPr wrap="square">
            <a:spAutoFit/>
          </a:bodyPr>
          <a:lstStyle/>
          <a:p>
            <a:r>
              <a:rPr lang="en-US" sz="1400" dirty="0">
                <a:solidFill>
                  <a:srgbClr val="FEFEF2"/>
                </a:solidFill>
              </a:rPr>
              <a:t>Click </a:t>
            </a:r>
            <a:r>
              <a:rPr lang="en-US" sz="1400" dirty="0">
                <a:solidFill>
                  <a:srgbClr val="FEFEF2"/>
                </a:solidFill>
                <a:hlinkClick r:id="rId6">
                  <a:extLst>
                    <a:ext uri="{A12FA001-AC4F-418D-AE19-62706E023703}">
                      <ahyp:hlinkClr xmlns:ahyp="http://schemas.microsoft.com/office/drawing/2018/hyperlinkcolor" val="tx"/>
                    </a:ext>
                  </a:extLst>
                </a:hlinkClick>
              </a:rPr>
              <a:t>here</a:t>
            </a:r>
            <a:r>
              <a:rPr lang="en-US" sz="1400" dirty="0">
                <a:solidFill>
                  <a:srgbClr val="FEFEF2"/>
                </a:solidFill>
              </a:rPr>
              <a:t> for bulletins</a:t>
            </a:r>
          </a:p>
        </p:txBody>
      </p:sp>
      <p:pic>
        <p:nvPicPr>
          <p:cNvPr id="7" name="Picture 6">
            <a:extLst>
              <a:ext uri="{FF2B5EF4-FFF2-40B4-BE49-F238E27FC236}">
                <a16:creationId xmlns:a16="http://schemas.microsoft.com/office/drawing/2014/main" id="{10C436E9-191F-2121-4AF5-4BE36E30D5D0}"/>
              </a:ext>
            </a:extLst>
          </p:cNvPr>
          <p:cNvPicPr>
            <a:picLocks noChangeAspect="1"/>
          </p:cNvPicPr>
          <p:nvPr/>
        </p:nvPicPr>
        <p:blipFill>
          <a:blip r:embed="rId7"/>
          <a:srcRect l="72" t="2054"/>
          <a:stretch>
            <a:fillRect/>
          </a:stretch>
        </p:blipFill>
        <p:spPr>
          <a:xfrm>
            <a:off x="2982371" y="2626779"/>
            <a:ext cx="8162340" cy="3833809"/>
          </a:xfrm>
          <a:prstGeom prst="rect">
            <a:avLst/>
          </a:prstGeom>
        </p:spPr>
      </p:pic>
    </p:spTree>
    <p:extLst>
      <p:ext uri="{BB962C8B-B14F-4D97-AF65-F5344CB8AC3E}">
        <p14:creationId xmlns:p14="http://schemas.microsoft.com/office/powerpoint/2010/main" val="33130739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EFEF2"/>
        </a:solidFill>
        <a:effectLst/>
      </p:bgPr>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1465DD8F-A892-A41D-211F-85B271E6B93C}"/>
              </a:ext>
            </a:extLst>
          </p:cNvPr>
          <p:cNvGraphicFramePr>
            <a:graphicFrameLocks noChangeAspect="1"/>
          </p:cNvGraphicFramePr>
          <p:nvPr>
            <p:custDataLst>
              <p:tags r:id="rId1"/>
            </p:custDataLst>
            <p:extLst>
              <p:ext uri="{D42A27DB-BD31-4B8C-83A1-F6EECF244321}">
                <p14:modId xmlns:p14="http://schemas.microsoft.com/office/powerpoint/2010/main" val="26346727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7" name="think-cell data - do not delete" hidden="1">
                        <a:extLst>
                          <a:ext uri="{FF2B5EF4-FFF2-40B4-BE49-F238E27FC236}">
                            <a16:creationId xmlns:a16="http://schemas.microsoft.com/office/drawing/2014/main" id="{1465DD8F-A892-A41D-211F-85B271E6B93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Freeform 5">
            <a:hlinkClick r:id="rId5" tooltip="http://www.peci.renewablesfirst.org"/>
          </p:cNvPr>
          <p:cNvSpPr/>
          <p:nvPr/>
        </p:nvSpPr>
        <p:spPr>
          <a:xfrm>
            <a:off x="673521" y="1700381"/>
            <a:ext cx="1814384" cy="1091176"/>
          </a:xfrm>
          <a:custGeom>
            <a:avLst/>
            <a:gdLst/>
            <a:ahLst/>
            <a:cxnLst/>
            <a:rect l="l" t="t" r="r" b="b"/>
            <a:pathLst>
              <a:path w="4117282" h="2476146">
                <a:moveTo>
                  <a:pt x="0" y="0"/>
                </a:moveTo>
                <a:lnTo>
                  <a:pt x="4117283" y="0"/>
                </a:lnTo>
                <a:lnTo>
                  <a:pt x="4117283" y="2476146"/>
                </a:lnTo>
                <a:lnTo>
                  <a:pt x="0" y="2476146"/>
                </a:lnTo>
                <a:lnTo>
                  <a:pt x="0" y="0"/>
                </a:lnTo>
                <a:close/>
              </a:path>
            </a:pathLst>
          </a:custGeom>
          <a:blipFill>
            <a:blip r:embed="rId6">
              <a:extLst>
                <a:ext uri="{BEBA8EAE-BF5A-486C-A8C5-ECC9F3942E4B}">
                  <a14:imgProps xmlns:a14="http://schemas.microsoft.com/office/drawing/2010/main">
                    <a14:imgLayer r:embed="rId7">
                      <a14:imgEffect>
                        <a14:colorTemperature colorTemp="7200"/>
                      </a14:imgEffect>
                    </a14:imgLayer>
                  </a14:imgProps>
                </a:ext>
              </a:extLst>
            </a:blip>
            <a:stretch>
              <a:fillRect/>
            </a:stretch>
          </a:blipFill>
        </p:spPr>
        <p:txBody>
          <a:bodyPr/>
          <a:lstStyle/>
          <a:p>
            <a:endParaRPr lang="en-PK"/>
          </a:p>
        </p:txBody>
      </p:sp>
      <p:sp>
        <p:nvSpPr>
          <p:cNvPr id="9" name="TextBox 9"/>
          <p:cNvSpPr txBox="1"/>
          <p:nvPr/>
        </p:nvSpPr>
        <p:spPr>
          <a:xfrm>
            <a:off x="2571750" y="1620007"/>
            <a:ext cx="3048288" cy="153568"/>
          </a:xfrm>
          <a:prstGeom prst="rect">
            <a:avLst/>
          </a:prstGeom>
        </p:spPr>
        <p:txBody>
          <a:bodyPr wrap="square" lIns="0" tIns="0" rIns="0" bIns="0" rtlCol="0" anchor="t">
            <a:spAutoFit/>
          </a:bodyPr>
          <a:lstStyle/>
          <a:p>
            <a:pPr>
              <a:lnSpc>
                <a:spcPts val="1300"/>
              </a:lnSpc>
              <a:spcBef>
                <a:spcPct val="0"/>
              </a:spcBef>
            </a:pPr>
            <a:r>
              <a:rPr lang="en-US" sz="900" b="1">
                <a:solidFill>
                  <a:srgbClr val="0088B9"/>
                </a:solidFill>
                <a:latin typeface="Montserrat Bold"/>
                <a:ea typeface="Montserrat Bold"/>
                <a:cs typeface="Montserrat Bold"/>
                <a:sym typeface="Montserrat Bold"/>
                <a:hlinkClick r:id="rId8">
                  <a:extLst>
                    <a:ext uri="{A12FA001-AC4F-418D-AE19-62706E023703}">
                      <ahyp:hlinkClr xmlns:ahyp="http://schemas.microsoft.com/office/drawing/2018/hyperlinkcolor" val="tx"/>
                    </a:ext>
                  </a:extLst>
                </a:hlinkClick>
              </a:rPr>
              <a:t>www.peci.renewablesfirst.org</a:t>
            </a:r>
            <a:endParaRPr lang="en-US" sz="900" b="1">
              <a:solidFill>
                <a:srgbClr val="0088B9"/>
              </a:solidFill>
              <a:latin typeface="Montserrat Bold"/>
              <a:ea typeface="Montserrat Bold"/>
              <a:cs typeface="Montserrat Bold"/>
              <a:sym typeface="Montserrat Bold"/>
              <a:hlinkClick r:id="rId5" tooltip="http://www.peci.renewablesfirst.org">
                <a:extLst>
                  <a:ext uri="{A12FA001-AC4F-418D-AE19-62706E023703}">
                    <ahyp:hlinkClr xmlns:ahyp="http://schemas.microsoft.com/office/drawing/2018/hyperlinkcolor" val="tx"/>
                  </a:ext>
                </a:extLst>
              </a:hlinkClick>
            </a:endParaRPr>
          </a:p>
        </p:txBody>
      </p:sp>
      <p:sp>
        <p:nvSpPr>
          <p:cNvPr id="10" name="TextBox 10"/>
          <p:cNvSpPr txBox="1"/>
          <p:nvPr/>
        </p:nvSpPr>
        <p:spPr>
          <a:xfrm>
            <a:off x="623888" y="837475"/>
            <a:ext cx="4716761" cy="166712"/>
          </a:xfrm>
          <a:prstGeom prst="rect">
            <a:avLst/>
          </a:prstGeom>
        </p:spPr>
        <p:txBody>
          <a:bodyPr wrap="square" lIns="0" tIns="0" rIns="0" bIns="0" rtlCol="0" anchor="t">
            <a:spAutoFit/>
          </a:bodyPr>
          <a:lstStyle/>
          <a:p>
            <a:pPr algn="just">
              <a:lnSpc>
                <a:spcPts val="1300"/>
              </a:lnSpc>
              <a:spcBef>
                <a:spcPct val="0"/>
              </a:spcBef>
            </a:pPr>
            <a:r>
              <a:rPr lang="en-US" sz="1200" spc="21">
                <a:solidFill>
                  <a:srgbClr val="545454"/>
                </a:solidFill>
                <a:latin typeface="Montserrat"/>
                <a:ea typeface="Montserrat"/>
                <a:cs typeface="Montserrat"/>
                <a:sym typeface="Montserrat"/>
              </a:rPr>
              <a:t>For more power sector-related insights, visit:</a:t>
            </a:r>
          </a:p>
        </p:txBody>
      </p:sp>
      <p:sp>
        <p:nvSpPr>
          <p:cNvPr id="11" name="TextBox 11"/>
          <p:cNvSpPr txBox="1"/>
          <p:nvPr/>
        </p:nvSpPr>
        <p:spPr>
          <a:xfrm>
            <a:off x="868409" y="1308182"/>
            <a:ext cx="10511532" cy="175689"/>
          </a:xfrm>
          <a:prstGeom prst="rect">
            <a:avLst/>
          </a:prstGeom>
        </p:spPr>
        <p:txBody>
          <a:bodyPr wrap="square" lIns="0" tIns="0" rIns="0" bIns="0" rtlCol="0" anchor="t">
            <a:spAutoFit/>
          </a:bodyPr>
          <a:lstStyle/>
          <a:p>
            <a:pPr>
              <a:lnSpc>
                <a:spcPts val="1300"/>
              </a:lnSpc>
              <a:spcBef>
                <a:spcPct val="0"/>
              </a:spcBef>
            </a:pPr>
            <a:r>
              <a:rPr lang="en-US" sz="1600" b="1">
                <a:solidFill>
                  <a:srgbClr val="0088B9"/>
                </a:solidFill>
                <a:latin typeface="Montserrat Bold"/>
                <a:ea typeface="Montserrat Bold"/>
                <a:cs typeface="Montserrat Bold"/>
                <a:sym typeface="Montserrat Bold"/>
                <a:hlinkClick r:id="" action="ppaction://noaction">
                  <a:extLst>
                    <a:ext uri="{A12FA001-AC4F-418D-AE19-62706E023703}">
                      <ahyp:hlinkClr xmlns:ahyp="http://schemas.microsoft.com/office/drawing/2018/hyperlinkcolor" val="tx"/>
                    </a:ext>
                  </a:extLst>
                </a:hlinkClick>
              </a:rPr>
              <a:t>Pakistan Energy and Climate Insights Dashboard</a:t>
            </a:r>
          </a:p>
        </p:txBody>
      </p:sp>
      <p:sp>
        <p:nvSpPr>
          <p:cNvPr id="13" name="TextBox 7">
            <a:extLst>
              <a:ext uri="{FF2B5EF4-FFF2-40B4-BE49-F238E27FC236}">
                <a16:creationId xmlns:a16="http://schemas.microsoft.com/office/drawing/2014/main" id="{A9D2517A-A6B4-96A5-DDF9-EF83B73B8BDD}"/>
              </a:ext>
            </a:extLst>
          </p:cNvPr>
          <p:cNvSpPr txBox="1"/>
          <p:nvPr/>
        </p:nvSpPr>
        <p:spPr>
          <a:xfrm>
            <a:off x="2571750" y="1901943"/>
            <a:ext cx="9010650" cy="897682"/>
          </a:xfrm>
          <a:prstGeom prst="rect">
            <a:avLst/>
          </a:prstGeom>
        </p:spPr>
        <p:txBody>
          <a:bodyPr wrap="square" lIns="0" tIns="0" rIns="0" bIns="0" rtlCol="0" anchor="t">
            <a:spAutoFit/>
          </a:bodyPr>
          <a:lstStyle/>
          <a:p>
            <a:pPr algn="just">
              <a:lnSpc>
                <a:spcPts val="1400"/>
              </a:lnSpc>
              <a:spcBef>
                <a:spcPct val="0"/>
              </a:spcBef>
            </a:pPr>
            <a:r>
              <a:rPr lang="en-US" sz="1200" spc="21">
                <a:solidFill>
                  <a:srgbClr val="545454"/>
                </a:solidFill>
                <a:latin typeface="Montserrat"/>
                <a:ea typeface="Montserrat"/>
                <a:cs typeface="Montserrat"/>
                <a:sym typeface="Montserrat"/>
              </a:rPr>
              <a:t>PECI, an initiative of Renewables First, is an innovative platform that consolidates fragmented energy data from various agencies, supporting informed decision-making across Pakistan's energy sector. By centralizing critical energy and climate data, PECI improves accessibility and clarifies environmental impacts and emissions for stakeholders. RF's collaboration with Herald Analytics led to the development of the PECI Dashboard, which drives insights and offers robust analytics for energy data.</a:t>
            </a:r>
          </a:p>
        </p:txBody>
      </p:sp>
      <p:sp>
        <p:nvSpPr>
          <p:cNvPr id="14" name="TextBox 7">
            <a:extLst>
              <a:ext uri="{FF2B5EF4-FFF2-40B4-BE49-F238E27FC236}">
                <a16:creationId xmlns:a16="http://schemas.microsoft.com/office/drawing/2014/main" id="{DCBE1E5A-3A70-A6FA-0439-8742D8EC4B46}"/>
              </a:ext>
            </a:extLst>
          </p:cNvPr>
          <p:cNvSpPr txBox="1"/>
          <p:nvPr/>
        </p:nvSpPr>
        <p:spPr>
          <a:xfrm>
            <a:off x="2571750" y="4150921"/>
            <a:ext cx="8808191" cy="897682"/>
          </a:xfrm>
          <a:prstGeom prst="rect">
            <a:avLst/>
          </a:prstGeom>
        </p:spPr>
        <p:txBody>
          <a:bodyPr wrap="square" lIns="0" tIns="0" rIns="0" bIns="0" rtlCol="0" anchor="t">
            <a:spAutoFit/>
          </a:bodyPr>
          <a:lstStyle/>
          <a:p>
            <a:pPr algn="just">
              <a:lnSpc>
                <a:spcPts val="1400"/>
              </a:lnSpc>
              <a:spcBef>
                <a:spcPct val="0"/>
              </a:spcBef>
            </a:pPr>
            <a:r>
              <a:rPr lang="en-US" sz="1200" spc="21">
                <a:solidFill>
                  <a:srgbClr val="545454"/>
                </a:solidFill>
                <a:latin typeface="Montserrat"/>
                <a:ea typeface="+mn-lt"/>
                <a:cs typeface="+mn-lt"/>
                <a:sym typeface="Montserrat"/>
              </a:rPr>
              <a:t>The Pakistan Electricity Review 2025 report aims to improve technical accessibility and awareness of critical aspects of power generation, transmission, and consumption. It p</a:t>
            </a:r>
            <a:r>
              <a:rPr lang="en-GB" sz="1200" spc="21">
                <a:solidFill>
                  <a:srgbClr val="545454"/>
                </a:solidFill>
                <a:latin typeface="Montserrat"/>
                <a:ea typeface="+mn-lt"/>
                <a:cs typeface="+mn-lt"/>
              </a:rPr>
              <a:t>resents a comprehensive analysis of key trends and challenges that shaped Pakistan’s power sector during the fiscal year 2024 (FY24). </a:t>
            </a:r>
            <a:r>
              <a:rPr lang="en-US" sz="1200" spc="21">
                <a:solidFill>
                  <a:srgbClr val="545454"/>
                </a:solidFill>
                <a:latin typeface="Montserrat"/>
                <a:ea typeface="+mn-lt"/>
                <a:cs typeface="+mn-lt"/>
                <a:sym typeface="Montserrat"/>
              </a:rPr>
              <a:t>The report utilizes publicly available data for the power sector, with NEPRA’s state of industry report (SIR) serving as a  primary data source.</a:t>
            </a:r>
            <a:endParaRPr lang="en-US" sz="1200">
              <a:solidFill>
                <a:srgbClr val="545454"/>
              </a:solidFill>
              <a:latin typeface="Montserrat"/>
              <a:ea typeface="+mn-lt"/>
              <a:cs typeface="+mn-lt"/>
            </a:endParaRPr>
          </a:p>
        </p:txBody>
      </p:sp>
      <p:sp>
        <p:nvSpPr>
          <p:cNvPr id="15" name="TextBox 9">
            <a:extLst>
              <a:ext uri="{FF2B5EF4-FFF2-40B4-BE49-F238E27FC236}">
                <a16:creationId xmlns:a16="http://schemas.microsoft.com/office/drawing/2014/main" id="{8828779C-A11C-126A-294D-35F704FC3C00}"/>
              </a:ext>
            </a:extLst>
          </p:cNvPr>
          <p:cNvSpPr txBox="1"/>
          <p:nvPr/>
        </p:nvSpPr>
        <p:spPr>
          <a:xfrm>
            <a:off x="2571750" y="3822697"/>
            <a:ext cx="9010650" cy="153568"/>
          </a:xfrm>
          <a:prstGeom prst="rect">
            <a:avLst/>
          </a:prstGeom>
        </p:spPr>
        <p:txBody>
          <a:bodyPr wrap="square" lIns="0" tIns="0" rIns="0" bIns="0" rtlCol="0" anchor="t">
            <a:spAutoFit/>
          </a:bodyPr>
          <a:lstStyle/>
          <a:p>
            <a:pPr>
              <a:lnSpc>
                <a:spcPts val="1300"/>
              </a:lnSpc>
              <a:spcBef>
                <a:spcPct val="0"/>
              </a:spcBef>
            </a:pPr>
            <a:r>
              <a:rPr lang="en-US" sz="900" b="1">
                <a:solidFill>
                  <a:srgbClr val="0088B9"/>
                </a:solidFill>
                <a:latin typeface="Montserrat Bold"/>
                <a:ea typeface="Montserrat Bold"/>
                <a:cs typeface="Montserrat Bold"/>
                <a:sym typeface="Montserrat Bold"/>
                <a:hlinkClick r:id="rId9" tooltip="http://www.peci.renewablesfirst.org">
                  <a:extLst>
                    <a:ext uri="{A12FA001-AC4F-418D-AE19-62706E023703}">
                      <ahyp:hlinkClr xmlns:ahyp="http://schemas.microsoft.com/office/drawing/2018/hyperlinkcolor" val="tx"/>
                    </a:ext>
                  </a:extLst>
                </a:hlinkClick>
              </a:rPr>
              <a:t>https://uploads.renewablesfirst.org/Pakistan_Electricity_Review_2025_80753f62aa.pdf</a:t>
            </a:r>
            <a:endParaRPr lang="en-US" sz="900" b="1">
              <a:solidFill>
                <a:srgbClr val="0088B9"/>
              </a:solidFill>
              <a:latin typeface="Montserrat Bold"/>
              <a:ea typeface="Montserrat Bold"/>
              <a:cs typeface="Montserrat Bold"/>
              <a:sym typeface="Montserrat Bold"/>
              <a:hlinkClick r:id="rId5" tooltip="http://www.peci.renewablesfirst.org">
                <a:extLst>
                  <a:ext uri="{A12FA001-AC4F-418D-AE19-62706E023703}">
                    <ahyp:hlinkClr xmlns:ahyp="http://schemas.microsoft.com/office/drawing/2018/hyperlinkcolor" val="tx"/>
                  </a:ext>
                </a:extLst>
              </a:hlinkClick>
            </a:endParaRPr>
          </a:p>
        </p:txBody>
      </p:sp>
      <p:sp>
        <p:nvSpPr>
          <p:cNvPr id="16" name="TextBox 11">
            <a:extLst>
              <a:ext uri="{FF2B5EF4-FFF2-40B4-BE49-F238E27FC236}">
                <a16:creationId xmlns:a16="http://schemas.microsoft.com/office/drawing/2014/main" id="{0477003B-F0EA-26A6-384D-9458598E2005}"/>
              </a:ext>
            </a:extLst>
          </p:cNvPr>
          <p:cNvSpPr txBox="1"/>
          <p:nvPr/>
        </p:nvSpPr>
        <p:spPr>
          <a:xfrm>
            <a:off x="868409" y="3440379"/>
            <a:ext cx="10289182" cy="252633"/>
          </a:xfrm>
          <a:prstGeom prst="rect">
            <a:avLst/>
          </a:prstGeom>
        </p:spPr>
        <p:txBody>
          <a:bodyPr wrap="square" lIns="0" tIns="0" rIns="0" bIns="0" rtlCol="0" anchor="t">
            <a:spAutoFit/>
          </a:bodyPr>
          <a:lstStyle/>
          <a:p>
            <a:pPr>
              <a:lnSpc>
                <a:spcPts val="2065"/>
              </a:lnSpc>
              <a:spcBef>
                <a:spcPct val="0"/>
              </a:spcBef>
            </a:pPr>
            <a:r>
              <a:rPr lang="en-US" sz="1600" b="1">
                <a:solidFill>
                  <a:srgbClr val="0088B9"/>
                </a:solidFill>
                <a:latin typeface="Montserrat Bold"/>
                <a:ea typeface="Montserrat Bold"/>
                <a:cs typeface="Montserrat Bold"/>
                <a:sym typeface="Montserrat Bold"/>
                <a:hlinkClick r:id="" action="ppaction://noaction">
                  <a:extLst>
                    <a:ext uri="{A12FA001-AC4F-418D-AE19-62706E023703}">
                      <ahyp:hlinkClr xmlns:ahyp="http://schemas.microsoft.com/office/drawing/2018/hyperlinkcolor" val="tx"/>
                    </a:ext>
                  </a:extLst>
                </a:hlinkClick>
              </a:rPr>
              <a:t>Pakistan Electricity Review 2025</a:t>
            </a:r>
          </a:p>
        </p:txBody>
      </p:sp>
      <p:sp>
        <p:nvSpPr>
          <p:cNvPr id="12" name="Rectangle 11">
            <a:extLst>
              <a:ext uri="{FF2B5EF4-FFF2-40B4-BE49-F238E27FC236}">
                <a16:creationId xmlns:a16="http://schemas.microsoft.com/office/drawing/2014/main" id="{93E2811C-0BA1-A3E6-EEEE-358573D0CE14}"/>
              </a:ext>
            </a:extLst>
          </p:cNvPr>
          <p:cNvSpPr/>
          <p:nvPr/>
        </p:nvSpPr>
        <p:spPr>
          <a:xfrm>
            <a:off x="0" y="3276600"/>
            <a:ext cx="11588749" cy="1962150"/>
          </a:xfrm>
          <a:prstGeom prst="rect">
            <a:avLst/>
          </a:prstGeom>
          <a:noFill/>
          <a:ln w="3175">
            <a:solidFill>
              <a:srgbClr val="CCCCCC"/>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K"/>
          </a:p>
        </p:txBody>
      </p:sp>
      <p:sp>
        <p:nvSpPr>
          <p:cNvPr id="17" name="Rectangle 16">
            <a:extLst>
              <a:ext uri="{FF2B5EF4-FFF2-40B4-BE49-F238E27FC236}">
                <a16:creationId xmlns:a16="http://schemas.microsoft.com/office/drawing/2014/main" id="{3E4BE28A-8D29-4976-0C84-AACE44890629}"/>
              </a:ext>
            </a:extLst>
          </p:cNvPr>
          <p:cNvSpPr/>
          <p:nvPr/>
        </p:nvSpPr>
        <p:spPr>
          <a:xfrm>
            <a:off x="609601" y="1078181"/>
            <a:ext cx="11582400" cy="1962150"/>
          </a:xfrm>
          <a:prstGeom prst="rect">
            <a:avLst/>
          </a:prstGeom>
          <a:noFill/>
          <a:ln w="3175">
            <a:solidFill>
              <a:srgbClr val="CCCCCC"/>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K"/>
          </a:p>
        </p:txBody>
      </p:sp>
      <p:pic>
        <p:nvPicPr>
          <p:cNvPr id="18" name="Picture 17">
            <a:extLst>
              <a:ext uri="{FF2B5EF4-FFF2-40B4-BE49-F238E27FC236}">
                <a16:creationId xmlns:a16="http://schemas.microsoft.com/office/drawing/2014/main" id="{C0BBEF97-9A20-66B5-F5BB-883A69F7B9D8}"/>
              </a:ext>
            </a:extLst>
          </p:cNvPr>
          <p:cNvPicPr>
            <a:picLocks noChangeAspect="1"/>
          </p:cNvPicPr>
          <p:nvPr/>
        </p:nvPicPr>
        <p:blipFill>
          <a:blip r:embed="rId10">
            <a:extLst>
              <a:ext uri="{BEBA8EAE-BF5A-486C-A8C5-ECC9F3942E4B}">
                <a14:imgProps xmlns:a14="http://schemas.microsoft.com/office/drawing/2010/main">
                  <a14:imgLayer r:embed="rId11">
                    <a14:imgEffect>
                      <a14:colorTemperature colorTemp="7200"/>
                    </a14:imgEffect>
                  </a14:imgLayer>
                </a14:imgProps>
              </a:ext>
            </a:extLst>
          </a:blip>
          <a:stretch>
            <a:fillRect/>
          </a:stretch>
        </p:blipFill>
        <p:spPr>
          <a:xfrm>
            <a:off x="758506" y="3899481"/>
            <a:ext cx="1667195" cy="1149122"/>
          </a:xfrm>
          <a:prstGeom prst="rect">
            <a:avLst/>
          </a:prstGeom>
          <a:blipFill>
            <a:blip r:embed="rId12"/>
            <a:stretch>
              <a:fillRect/>
            </a:stretch>
          </a:blipFill>
          <a:ln w="9525" cap="sq">
            <a:solidFill>
              <a:srgbClr val="0080B3"/>
            </a:solidFill>
            <a:prstDash val="solid"/>
            <a:miter/>
          </a:ln>
        </p:spPr>
      </p:pic>
      <p:pic>
        <p:nvPicPr>
          <p:cNvPr id="19" name="Google Shape;24;p3">
            <a:extLst>
              <a:ext uri="{FF2B5EF4-FFF2-40B4-BE49-F238E27FC236}">
                <a16:creationId xmlns:a16="http://schemas.microsoft.com/office/drawing/2014/main" id="{8CCD9D63-9937-97E0-8123-383E9D475D70}"/>
              </a:ext>
            </a:extLst>
          </p:cNvPr>
          <p:cNvPicPr preferRelativeResize="0"/>
          <p:nvPr/>
        </p:nvPicPr>
        <p:blipFill rotWithShape="1">
          <a:blip r:embed="rId13">
            <a:alphaModFix/>
          </a:blip>
          <a:srcRect/>
          <a:stretch/>
        </p:blipFill>
        <p:spPr>
          <a:xfrm>
            <a:off x="11496600" y="134727"/>
            <a:ext cx="546969" cy="268139"/>
          </a:xfrm>
          <a:prstGeom prst="rect">
            <a:avLst/>
          </a:prstGeom>
          <a:noFill/>
          <a:ln>
            <a:noFill/>
          </a:ln>
        </p:spPr>
      </p:pic>
    </p:spTree>
    <p:extLst>
      <p:ext uri="{BB962C8B-B14F-4D97-AF65-F5344CB8AC3E}">
        <p14:creationId xmlns:p14="http://schemas.microsoft.com/office/powerpoint/2010/main" val="31514826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EFEF2"/>
        </a:solidFill>
        <a:effectLst/>
      </p:bgPr>
    </p:bg>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99E91D61-A443-7BC0-8FC8-FE29757E778D}"/>
              </a:ext>
            </a:extLst>
          </p:cNvPr>
          <p:cNvGraphicFramePr>
            <a:graphicFrameLocks noChangeAspect="1"/>
          </p:cNvGraphicFramePr>
          <p:nvPr>
            <p:custDataLst>
              <p:tags r:id="rId1"/>
            </p:custDataLst>
            <p:extLst>
              <p:ext uri="{D42A27DB-BD31-4B8C-83A1-F6EECF244321}">
                <p14:modId xmlns:p14="http://schemas.microsoft.com/office/powerpoint/2010/main" val="11835697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9" name="think-cell data - do not delete" hidden="1">
                        <a:extLst>
                          <a:ext uri="{FF2B5EF4-FFF2-40B4-BE49-F238E27FC236}">
                            <a16:creationId xmlns:a16="http://schemas.microsoft.com/office/drawing/2014/main" id="{99E91D61-A443-7BC0-8FC8-FE29757E778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0" name="Picture 9">
            <a:extLst>
              <a:ext uri="{FF2B5EF4-FFF2-40B4-BE49-F238E27FC236}">
                <a16:creationId xmlns:a16="http://schemas.microsoft.com/office/drawing/2014/main" id="{AB98D320-B771-B9F3-AF1C-44FC478C5B4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3308" y="4458334"/>
            <a:ext cx="1811396" cy="740168"/>
          </a:xfrm>
          <a:prstGeom prst="rect">
            <a:avLst/>
          </a:prstGeom>
        </p:spPr>
      </p:pic>
      <p:sp>
        <p:nvSpPr>
          <p:cNvPr id="11" name="TextBox 8">
            <a:extLst>
              <a:ext uri="{FF2B5EF4-FFF2-40B4-BE49-F238E27FC236}">
                <a16:creationId xmlns:a16="http://schemas.microsoft.com/office/drawing/2014/main" id="{F5F47090-9974-2330-B01F-B905EE69AB54}"/>
              </a:ext>
            </a:extLst>
          </p:cNvPr>
          <p:cNvSpPr txBox="1"/>
          <p:nvPr/>
        </p:nvSpPr>
        <p:spPr>
          <a:xfrm>
            <a:off x="383308" y="5419097"/>
            <a:ext cx="3381775" cy="755143"/>
          </a:xfrm>
          <a:prstGeom prst="rect">
            <a:avLst/>
          </a:prstGeom>
        </p:spPr>
        <p:txBody>
          <a:bodyPr wrap="square" lIns="0" tIns="0" rIns="0" bIns="0" rtlCol="0" anchor="t">
            <a:spAutoFit/>
          </a:bodyPr>
          <a:lstStyle/>
          <a:p>
            <a:pPr>
              <a:lnSpc>
                <a:spcPts val="1493"/>
              </a:lnSpc>
              <a:spcBef>
                <a:spcPct val="0"/>
              </a:spcBef>
            </a:pPr>
            <a:r>
              <a:rPr lang="en-US" sz="1066" spc="21">
                <a:solidFill>
                  <a:srgbClr val="545454"/>
                </a:solidFill>
                <a:latin typeface="Montserrat"/>
                <a:ea typeface="Montserrat"/>
                <a:cs typeface="Montserrat"/>
                <a:sym typeface="Montserrat"/>
              </a:rPr>
              <a:t>10 - 11, 3rd Floor, Executive Complex,</a:t>
            </a:r>
          </a:p>
          <a:p>
            <a:pPr>
              <a:lnSpc>
                <a:spcPts val="1493"/>
              </a:lnSpc>
              <a:spcBef>
                <a:spcPct val="0"/>
              </a:spcBef>
            </a:pPr>
            <a:r>
              <a:rPr lang="en-US" sz="1066" spc="21">
                <a:solidFill>
                  <a:srgbClr val="545454"/>
                </a:solidFill>
                <a:latin typeface="Montserrat"/>
                <a:ea typeface="Montserrat"/>
                <a:cs typeface="Montserrat"/>
                <a:sym typeface="Montserrat"/>
              </a:rPr>
              <a:t> G-8 Markaz, Islamabad </a:t>
            </a:r>
          </a:p>
          <a:p>
            <a:pPr>
              <a:lnSpc>
                <a:spcPts val="1493"/>
              </a:lnSpc>
              <a:spcBef>
                <a:spcPct val="0"/>
              </a:spcBef>
            </a:pPr>
            <a:r>
              <a:rPr lang="en-US" sz="1066" spc="21">
                <a:solidFill>
                  <a:srgbClr val="545454"/>
                </a:solidFill>
                <a:latin typeface="Montserrat"/>
                <a:ea typeface="Montserrat"/>
                <a:cs typeface="Montserrat"/>
                <a:sym typeface="Montserrat"/>
              </a:rPr>
              <a:t>+92 51 - 8773676 </a:t>
            </a:r>
          </a:p>
          <a:p>
            <a:pPr>
              <a:lnSpc>
                <a:spcPts val="1493"/>
              </a:lnSpc>
              <a:spcBef>
                <a:spcPct val="0"/>
              </a:spcBef>
            </a:pPr>
            <a:r>
              <a:rPr lang="en-US" sz="1066" spc="21">
                <a:solidFill>
                  <a:srgbClr val="545454"/>
                </a:solidFill>
                <a:latin typeface="Montserrat"/>
                <a:ea typeface="Montserrat"/>
                <a:cs typeface="Montserrat"/>
                <a:sym typeface="Montserrat"/>
              </a:rPr>
              <a:t>info@renewablesfirst.org</a:t>
            </a:r>
          </a:p>
        </p:txBody>
      </p:sp>
      <p:sp>
        <p:nvSpPr>
          <p:cNvPr id="12" name="TextBox 11">
            <a:extLst>
              <a:ext uri="{FF2B5EF4-FFF2-40B4-BE49-F238E27FC236}">
                <a16:creationId xmlns:a16="http://schemas.microsoft.com/office/drawing/2014/main" id="{429A9E7C-12EF-C926-930F-8812932CF710}"/>
              </a:ext>
            </a:extLst>
          </p:cNvPr>
          <p:cNvSpPr txBox="1"/>
          <p:nvPr/>
        </p:nvSpPr>
        <p:spPr>
          <a:xfrm>
            <a:off x="213360" y="474780"/>
            <a:ext cx="5364481" cy="646331"/>
          </a:xfrm>
          <a:prstGeom prst="rect">
            <a:avLst/>
          </a:prstGeom>
          <a:noFill/>
        </p:spPr>
        <p:txBody>
          <a:bodyPr wrap="square" lIns="91440" tIns="45720" rIns="91440" bIns="45720" anchor="t">
            <a:spAutoFit/>
          </a:bodyPr>
          <a:lstStyle/>
          <a:p>
            <a:pPr algn="just"/>
            <a:r>
              <a:rPr lang="en-US" sz="1200" b="0" i="0">
                <a:solidFill>
                  <a:srgbClr val="545454"/>
                </a:solidFill>
                <a:effectLst/>
                <a:latin typeface="Montserrat"/>
              </a:rPr>
              <a:t>Renewables First (RF) is a think tank for energy and environment. Our work addresses critical energy and natural resource issues with the aim to make energy and climate transitions </a:t>
            </a:r>
            <a:r>
              <a:rPr lang="en-US" sz="1200">
                <a:solidFill>
                  <a:srgbClr val="545454"/>
                </a:solidFill>
                <a:latin typeface="Montserrat"/>
              </a:rPr>
              <a:t>fair </a:t>
            </a:r>
            <a:r>
              <a:rPr lang="en-US" sz="1200" b="0" i="0">
                <a:solidFill>
                  <a:srgbClr val="545454"/>
                </a:solidFill>
                <a:effectLst/>
                <a:latin typeface="Montserrat"/>
              </a:rPr>
              <a:t>and inclusive.</a:t>
            </a:r>
            <a:endParaRPr lang="en-US" sz="1200">
              <a:solidFill>
                <a:srgbClr val="545454"/>
              </a:solidFill>
              <a:latin typeface="Montserrat"/>
            </a:endParaRPr>
          </a:p>
        </p:txBody>
      </p:sp>
    </p:spTree>
    <p:extLst>
      <p:ext uri="{BB962C8B-B14F-4D97-AF65-F5344CB8AC3E}">
        <p14:creationId xmlns:p14="http://schemas.microsoft.com/office/powerpoint/2010/main" val="83277863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8224&quot;&gt;&lt;version val=&quot;35790&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0&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m/%#d/%Y&lt;/m_strFormatTime&gt;&lt;m_yearfmt&gt;&lt;begin val=&quot;0&quot;/&gt;&lt;end val=&quot;0&quot;/&gt;&lt;/m_yearfmt&gt;&lt;/m_precDefaultDate&gt;&lt;m_precDefaultDay&gt;&lt;m_yearfmt&gt;&lt;begin val=&quot;0&quot;/&gt;&lt;end val=&quot;4&quot;/&gt;&lt;/m_yearfmt&gt;&lt;/m_precDefaultDay&gt;&lt;m_precDefaultWeek&gt;&lt;m_yearfmt&gt;&lt;begin val=&quot;0&quot;/&gt;&lt;end val=&quot;4&quot;/&gt;&lt;/m_yearfmt&gt;&lt;/m_precDefaultWeek&gt;&lt;m_precDefaultMonth&gt;&lt;m_bNumberIsYear val=&quot;0&quot;/&gt;&lt;m_strFormatTime&gt;%1&lt;/m_strFormatTime&gt;&lt;m_yearfmt&gt;&lt;begin val=&quot;4&quot;/&gt;&lt;end val=&quot;4&quot;/&gt;&lt;/m_yearfmt&gt;&lt;/m_precDefaultMonth&gt;&lt;m_precDefaultQuarter&gt;&lt;m_yearfmt&gt;&lt;begin val=&quot;0&quot;/&gt;&lt;end val=&quot;4&quot;/&gt;&lt;/m_yearfmt&gt;&lt;/m_precDefaultQuarter&gt;&lt;m_precDefaultYear&gt;&lt;m_bNumberIsYear val=&quot;0&quot;/&gt;&lt;m_strFormatTime&gt;%Y&lt;/m_strFormatTime&gt;&lt;m_yearfmt&gt;&lt;begin val=&quot;0&quot;/&gt;&lt;end val=&quot;3&quot;/&gt;&lt;/m_yearfmt&gt;&lt;/m_precDefaultYear&gt;&lt;m_precDefaultFYDay&gt;&lt;m_yearfmt&gt;&lt;begin val=&quot;0&quot;/&gt;&lt;end val=&quot;4&quot;/&gt;&lt;/m_yearfmt&gt;&lt;/m_precDefaultFYDay&gt;&lt;m_precDefaultFYWeek&gt;&lt;m_yearfmt&gt;&lt;begin val=&quot;0&quot;/&gt;&lt;end val=&quot;4&quot;/&gt;&lt;/m_yearfmt&gt;&lt;/m_precDefaultFYWeek&gt;&lt;m_precDefaultFYMonth&gt;&lt;m_yearfmt&gt;&lt;begin val=&quot;0&quot;/&gt;&lt;end val=&quot;4&quot;/&gt;&lt;/m_yearfmt&gt;&lt;/m_precDefaultFYMonth&gt;&lt;m_precDefaultFYQuarter&gt;&lt;m_yearfmt&gt;&lt;begin val=&quot;0&quot;/&gt;&lt;end val=&quot;4&quot;/&gt;&lt;/m_yearfmt&gt;&lt;/m_precDefaultFYQuarter&gt;&lt;m_precDefaultFYYear&gt;&lt;m_yearfmt&gt;&lt;begin val=&quot;0&quot;/&gt;&lt;end val=&quot;4&quot;/&gt;&lt;/m_yearfmt&gt;&lt;/m_precDefaultFYYear&gt;&lt;m_mruColor&gt;&lt;m_vecMRU length=&quot;24&quot;&gt;&lt;elem m_fUsage=&quot;2.68965622638326085081E+00&quot;&gt;&lt;m_msothmcolidx val=&quot;0&quot;/&gt;&lt;m_rgb r=&quot;54&quot; g=&quot;54&quot; b=&quot;54&quot;/&gt;&lt;/elem&gt;&lt;elem m_fUsage=&quot;1.20589113209464904308E+00&quot;&gt;&lt;m_msothmcolidx val=&quot;0&quot;/&gt;&lt;m_rgb r=&quot;00&quot; g=&quot;80&quot; b=&quot;B3&quot;/&gt;&lt;/elem&gt;&lt;elem m_fUsage=&quot;1.12193100000000001160E+00&quot;&gt;&lt;m_msothmcolidx val=&quot;0&quot;/&gt;&lt;m_rgb r=&quot;FF&quot; g=&quot;FE&quot; b=&quot;F2&quot;/&gt;&lt;/elem&gt;&lt;elem m_fUsage=&quot;8.10000000000000053291E-01&quot;&gt;&lt;m_msothmcolidx val=&quot;0&quot;/&gt;&lt;m_rgb r=&quot;E1&quot; g=&quot;E1&quot; b=&quot;E1&quot;/&gt;&lt;/elem&gt;&lt;elem m_fUsage=&quot;6.42063847740350968074E-01&quot;&gt;&lt;m_msothmcolidx val=&quot;0&quot;/&gt;&lt;m_rgb r=&quot;3A&quot; g=&quot;86&quot; b=&quot;A8&quot;/&gt;&lt;/elem&gt;&lt;elem m_fUsage=&quot;5.11197461030610145194E-01&quot;&gt;&lt;m_msothmcolidx val=&quot;0&quot;/&gt;&lt;m_rgb r=&quot;FF&quot; g=&quot;B6&quot; b=&quot;36&quot;/&gt;&lt;/elem&gt;&lt;elem m_fUsage=&quot;4.78296900000000135833E-01&quot;&gt;&lt;m_msothmcolidx val=&quot;0&quot;/&gt;&lt;m_rgb r=&quot;9E&quot; g=&quot;D9&quot; b=&quot;EF&quot;/&gt;&lt;/elem&gt;&lt;elem m_fUsage=&quot;4.30467210000000155556E-01&quot;&gt;&lt;m_msothmcolidx val=&quot;0&quot;/&gt;&lt;m_rgb r=&quot;47&quot; g=&quot;A6&quot; b=&quot;CF&quot;/&gt;&lt;/elem&gt;&lt;elem m_fUsage=&quot;3.81354651503816588498E-01&quot;&gt;&lt;m_msothmcolidx val=&quot;0&quot;/&gt;&lt;m_rgb r=&quot;FE&quot; g=&quot;FE&quot; b=&quot;F2&quot;/&gt;&lt;/elem&gt;&lt;elem m_fUsage=&quot;3.48678440100000153201E-01&quot;&gt;&lt;m_msothmcolidx val=&quot;0&quot;/&gt;&lt;m_rgb r=&quot;FF&quot; g=&quot;CA&quot; b=&quot;76&quot;/&gt;&lt;/elem&gt;&lt;elem m_fUsage=&quot;3.13810596090000171188E-01&quot;&gt;&lt;m_msothmcolidx val=&quot;0&quot;/&gt;&lt;m_rgb r=&quot;FF&quot; g=&quot;D8&quot; b=&quot;A3&quot;/&gt;&lt;/elem&gt;&lt;elem m_fUsage=&quot;1.85302018885184188735E-01&quot;&gt;&lt;m_msothmcolidx val=&quot;0&quot;/&gt;&lt;m_rgb r=&quot;BC&quot; g=&quot;72&quot; b=&quot;6C&quot;/&gt;&lt;/elem&gt;&lt;elem m_fUsage=&quot;1.66771816996665767086E-01&quot;&gt;&lt;m_msothmcolidx val=&quot;0&quot;/&gt;&lt;m_rgb r=&quot;76&quot; g=&quot;45&quot; b=&quot;10&quot;/&gt;&lt;/elem&gt;&lt;elem m_fUsage=&quot;1.50094635296999207030E-01&quot;&gt;&lt;m_msothmcolidx val=&quot;0&quot;/&gt;&lt;m_rgb r=&quot;D7&quot; g=&quot;B9&quot; b=&quot;A1&quot;/&gt;&lt;/elem&gt;&lt;elem m_fUsage=&quot;1.38662858410586092850E-01&quot;&gt;&lt;m_msothmcolidx val=&quot;0&quot;/&gt;&lt;m_rgb r=&quot;81&quot; g=&quot;91&quot; b=&quot;7B&quot;/&gt;&lt;/elem&gt;&lt;elem m_fUsage=&quot;1.35699468545092738481E-01&quot;&gt;&lt;m_msothmcolidx val=&quot;0&quot;/&gt;&lt;m_rgb r=&quot;B4&quot; g=&quot;B4&quot; b=&quot;B4&quot;/&gt;&lt;/elem&gt;&lt;elem m_fUsage=&quot;1.21576654590569363523E-01&quot;&gt;&lt;m_msothmcolidx val=&quot;0&quot;/&gt;&lt;m_rgb r=&quot;CC&quot; g=&quot;92&quot; b=&quot;8E&quot;/&gt;&lt;/elem&gt;&lt;elem m_fUsage=&quot;4.91570628551965121966E-02&quot;&gt;&lt;m_msothmcolidx val=&quot;0&quot;/&gt;&lt;m_rgb r=&quot;DE&quot; g=&quot;B6&quot; b=&quot;9C&quot;/&gt;&lt;/elem&gt;&lt;elem m_fUsage=&quot;3.84249932993032256023E-02&quot;&gt;&lt;m_msothmcolidx val=&quot;0&quot;/&gt;&lt;m_rgb r=&quot;EB&quot; g=&quot;BF&quot; b=&quot;70&quot;/&gt;&lt;/elem&gt;&lt;elem m_fUsage=&quot;3.82397522889049365502E-02&quot;&gt;&lt;m_msothmcolidx val=&quot;0&quot;/&gt;&lt;m_rgb r=&quot;D7&quot; g=&quot;D3&quot; b=&quot;A1&quot;/&gt;&lt;/elem&gt;&lt;elem m_fUsage=&quot;2.44501175083745685146E-02&quot;&gt;&lt;m_msothmcolidx val=&quot;0&quot;/&gt;&lt;m_rgb r=&quot;31&quot; g=&quot;89&quot; b=&quot;9B&quot;/&gt;&lt;/elem&gt;&lt;elem m_fUsage=&quot;8.81554800467057586566E-03&quot;&gt;&lt;m_msothmcolidx val=&quot;0&quot;/&gt;&lt;m_rgb r=&quot;DA&quot; g=&quot;B8&quot; b=&quot;A5&quot;/&gt;&lt;/elem&gt;&lt;elem m_fUsage=&quot;4.63839768658810738117E-03&quot;&gt;&lt;m_msothmcolidx val=&quot;0&quot;/&gt;&lt;m_rgb r=&quot;60&quot; g=&quot;6D&quot; b=&quot;5B&quot;/&gt;&lt;/elem&gt;&lt;elem m_fUsage=&quot;2.21853123446226355511E-03&quot;&gt;&lt;m_msothmcolidx val=&quot;0&quot;/&gt;&lt;m_rgb r=&quot;CF&quot; g=&quot;95&quot; b=&quot;5F&quot;/&gt;&lt;/elem&gt;&lt;/m_vecMRU&gt;&lt;/m_mruColor&gt;&lt;m_eweekdayFirstOfWeek val=&quot;1&quot;/&gt;&lt;m_eweekdayFirstOfWorkweek val=&quot;2&quot;/&gt;&lt;m_eweekdayFirstOfWeekend val=&quot;7&quot;/&gt;&lt;/CPresentation&gt;&lt;/root&gt;"/>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2_Custom Design">
  <a:themeElements>
    <a:clrScheme name="Custom 1">
      <a:dk1>
        <a:srgbClr val="808080"/>
      </a:dk1>
      <a:lt1>
        <a:srgbClr val="FAFFF7"/>
      </a:lt1>
      <a:dk2>
        <a:srgbClr val="808080"/>
      </a:dk2>
      <a:lt2>
        <a:srgbClr val="F0F0F0"/>
      </a:lt2>
      <a:accent1>
        <a:srgbClr val="0088B9"/>
      </a:accent1>
      <a:accent2>
        <a:srgbClr val="00307D"/>
      </a:accent2>
      <a:accent3>
        <a:srgbClr val="8BE1CF"/>
      </a:accent3>
      <a:accent4>
        <a:srgbClr val="4CDEF2"/>
      </a:accent4>
      <a:accent5>
        <a:srgbClr val="BEE6F4"/>
      </a:accent5>
      <a:accent6>
        <a:srgbClr val="FFA0A0"/>
      </a:accent6>
      <a:hlink>
        <a:srgbClr val="0088B3"/>
      </a:hlink>
      <a:folHlink>
        <a:srgbClr val="0088B3"/>
      </a:folHlink>
    </a:clrScheme>
    <a:fontScheme name="RF">
      <a:majorFont>
        <a:latin typeface="Noto Serif"/>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C5DE74E16E1974DBAEC71556DE47C79" ma:contentTypeVersion="3" ma:contentTypeDescription="Create a new document." ma:contentTypeScope="" ma:versionID="210fe32b8985577120a3281573ac20fc">
  <xsd:schema xmlns:xsd="http://www.w3.org/2001/XMLSchema" xmlns:xs="http://www.w3.org/2001/XMLSchema" xmlns:p="http://schemas.microsoft.com/office/2006/metadata/properties" xmlns:ns2="0db67783-c0e0-4fb5-b981-12a699b06d07" targetNamespace="http://schemas.microsoft.com/office/2006/metadata/properties" ma:root="true" ma:fieldsID="6ffc9b7ebb9c0ae430e163a2bd183293" ns2:_="">
    <xsd:import namespace="0db67783-c0e0-4fb5-b981-12a699b06d07"/>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db67783-c0e0-4fb5-b981-12a699b06d0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685B92C-5AB2-46F5-96FE-4A70D3371ADC}">
  <ds:schemaRefs>
    <ds:schemaRef ds:uri="http://schemas.microsoft.com/office/2006/metadata/properties"/>
    <ds:schemaRef ds:uri="http://purl.org/dc/elements/1.1/"/>
    <ds:schemaRef ds:uri="http://schemas.openxmlformats.org/package/2006/metadata/core-properties"/>
    <ds:schemaRef ds:uri="http://schemas.microsoft.com/office/2006/documentManagement/types"/>
    <ds:schemaRef ds:uri="http://purl.org/dc/terms/"/>
    <ds:schemaRef ds:uri="http://purl.org/dc/dcmitype/"/>
    <ds:schemaRef ds:uri="http://schemas.microsoft.com/office/infopath/2007/PartnerControls"/>
    <ds:schemaRef ds:uri="0db67783-c0e0-4fb5-b981-12a699b06d07"/>
    <ds:schemaRef ds:uri="http://www.w3.org/XML/1998/namespace"/>
  </ds:schemaRefs>
</ds:datastoreItem>
</file>

<file path=customXml/itemProps2.xml><?xml version="1.0" encoding="utf-8"?>
<ds:datastoreItem xmlns:ds="http://schemas.openxmlformats.org/officeDocument/2006/customXml" ds:itemID="{E3668600-A54D-4D5D-9ABD-4BE3EB06AA8D}">
  <ds:schemaRefs>
    <ds:schemaRef ds:uri="http://schemas.microsoft.com/sharepoint/v3/contenttype/forms"/>
  </ds:schemaRefs>
</ds:datastoreItem>
</file>

<file path=customXml/itemProps3.xml><?xml version="1.0" encoding="utf-8"?>
<ds:datastoreItem xmlns:ds="http://schemas.openxmlformats.org/officeDocument/2006/customXml" ds:itemID="{2B26827F-4A17-4209-8F26-E55AD434CF59}">
  <ds:schemaRefs>
    <ds:schemaRef ds:uri="0db67783-c0e0-4fb5-b981-12a699b06d0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547</TotalTime>
  <Words>982</Words>
  <Application>Microsoft Office PowerPoint</Application>
  <PresentationFormat>Widescreen</PresentationFormat>
  <Paragraphs>78</Paragraphs>
  <Slides>10</Slides>
  <Notes>7</Notes>
  <HiddenSlides>0</HiddenSlides>
  <MMClips>2</MMClips>
  <ScaleCrop>false</ScaleCrop>
  <HeadingPairs>
    <vt:vector size="8" baseType="variant">
      <vt:variant>
        <vt:lpstr>Fonts Used</vt:lpstr>
      </vt:variant>
      <vt:variant>
        <vt:i4>9</vt:i4>
      </vt:variant>
      <vt:variant>
        <vt:lpstr>Theme</vt:lpstr>
      </vt:variant>
      <vt:variant>
        <vt:i4>2</vt:i4>
      </vt:variant>
      <vt:variant>
        <vt:lpstr>Embedded OLE Servers</vt:lpstr>
      </vt:variant>
      <vt:variant>
        <vt:i4>1</vt:i4>
      </vt:variant>
      <vt:variant>
        <vt:lpstr>Slide Titles</vt:lpstr>
      </vt:variant>
      <vt:variant>
        <vt:i4>10</vt:i4>
      </vt:variant>
    </vt:vector>
  </HeadingPairs>
  <TitlesOfParts>
    <vt:vector size="22" baseType="lpstr">
      <vt:lpstr>Aptos</vt:lpstr>
      <vt:lpstr>Aptos Display</vt:lpstr>
      <vt:lpstr>Arial</vt:lpstr>
      <vt:lpstr>Calibri</vt:lpstr>
      <vt:lpstr>Montserrat</vt:lpstr>
      <vt:lpstr>Montserrat Bold</vt:lpstr>
      <vt:lpstr>Montserrat Medium</vt:lpstr>
      <vt:lpstr>Noto Serif</vt:lpstr>
      <vt:lpstr>system-ui</vt:lpstr>
      <vt:lpstr>Office Theme</vt:lpstr>
      <vt:lpstr>2_Custom Design</vt:lpstr>
      <vt:lpstr>think-cell Slide</vt:lpstr>
      <vt:lpstr>DATA-DRIVEN ENERGY &amp; CLIMATE  NTELLIGENCE FOR</vt:lpstr>
      <vt:lpstr>WHO WE ARE?</vt:lpstr>
      <vt:lpstr>THE DATA CHALLENGE IN PAKISTAN’S ENERGY &amp; CLIMATE LANDSCAPE</vt:lpstr>
      <vt:lpstr>BUILDING A UNIFIED ENERGY DATA ECOSYSTEM</vt:lpstr>
      <vt:lpstr>TRANSFORMING ENERGY DATA INTO DECISIONS</vt:lpstr>
      <vt:lpstr>PAKISTAN ELECTRICITY REVIEW : A DATA-DRIVEN LOOK AT THE POWER SECTOR</vt:lpstr>
      <vt:lpstr>POWER MARKET INSIGHTS: CONNECTING DATA ACROSS PAKISTAN’S ENERGY INSTITUTIONS</vt:lpstr>
      <vt:lpstr>TARIFF BULLETINS: TRACKING ELECTRICITY PRICE DYNAMICS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huma</dc:creator>
  <cp:lastModifiedBy>Rabia  Babar</cp:lastModifiedBy>
  <cp:revision>2</cp:revision>
  <dcterms:created xsi:type="dcterms:W3CDTF">2025-09-10T10:40:32Z</dcterms:created>
  <dcterms:modified xsi:type="dcterms:W3CDTF">2025-10-15T20:36:57Z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0x010100EC5DE74E16E1974DBAEC71556DE47C79</vt:lpwstr>
  </property>
</Properties>
</file>