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92" r:id="rId2"/>
    <p:sldMasterId id="2147483699" r:id="rId3"/>
  </p:sldMasterIdLst>
  <p:notesMasterIdLst>
    <p:notesMasterId r:id="rId7"/>
  </p:notesMasterIdLst>
  <p:sldIdLst>
    <p:sldId id="932" r:id="rId4"/>
    <p:sldId id="986" r:id="rId5"/>
    <p:sldId id="987" r:id="rId6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CC66"/>
    <a:srgbClr val="000099"/>
    <a:srgbClr val="0000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0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3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057F2-E18C-4B5E-B82D-21116C9735C3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B832EC-504F-421F-801A-A6878A1EC22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showeet.com/" TargetMode="Externa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showeet.com/" TargetMode="External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4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C4542BD-E1C2-4EC0-AE19-55352E106BC9}"/>
              </a:ext>
            </a:extLst>
          </p:cNvPr>
          <p:cNvGrpSpPr/>
          <p:nvPr userDrawn="1"/>
        </p:nvGrpSpPr>
        <p:grpSpPr>
          <a:xfrm>
            <a:off x="0" y="0"/>
            <a:ext cx="8165453" cy="869889"/>
            <a:chOff x="-1" y="-49558"/>
            <a:chExt cx="8165453" cy="869889"/>
          </a:xfrm>
        </p:grpSpPr>
        <p:grpSp>
          <p:nvGrpSpPr>
            <p:cNvPr id="17" name="Group 22">
              <a:extLst>
                <a:ext uri="{FF2B5EF4-FFF2-40B4-BE49-F238E27FC236}">
                  <a16:creationId xmlns:a16="http://schemas.microsoft.com/office/drawing/2014/main" id="{5ECEF9CE-B2C3-40F1-BA60-F13186A4A697}"/>
                </a:ext>
              </a:extLst>
            </p:cNvPr>
            <p:cNvGrpSpPr/>
            <p:nvPr/>
          </p:nvGrpSpPr>
          <p:grpSpPr>
            <a:xfrm>
              <a:off x="17132" y="-8690"/>
              <a:ext cx="8148320" cy="825643"/>
              <a:chOff x="0" y="0"/>
              <a:chExt cx="5059561" cy="1028194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19" name="Freeform 23">
                <a:extLst>
                  <a:ext uri="{FF2B5EF4-FFF2-40B4-BE49-F238E27FC236}">
                    <a16:creationId xmlns:a16="http://schemas.microsoft.com/office/drawing/2014/main" id="{EA1C7EE5-0E65-4316-B945-E2D57B950B00}"/>
                  </a:ext>
                </a:extLst>
              </p:cNvPr>
              <p:cNvSpPr/>
              <p:nvPr/>
            </p:nvSpPr>
            <p:spPr>
              <a:xfrm>
                <a:off x="0" y="0"/>
                <a:ext cx="5059561" cy="1028194"/>
              </a:xfrm>
              <a:prstGeom prst="homePlate">
                <a:avLst/>
              </a:prstGeom>
              <a:grpFill/>
              <a:ln w="38100" cap="sq">
                <a:solidFill>
                  <a:srgbClr val="56AEFF"/>
                </a:solidFill>
                <a:prstDash val="solid"/>
                <a:miter/>
              </a:ln>
            </p:spPr>
            <p:txBody>
              <a:bodyPr anchor="ctr"/>
              <a:lstStyle/>
              <a:p>
                <a:endParaRPr lang="en-PK" dirty="0"/>
              </a:p>
            </p:txBody>
          </p:sp>
          <p:sp>
            <p:nvSpPr>
              <p:cNvPr id="20" name="TextBox 24">
                <a:extLst>
                  <a:ext uri="{FF2B5EF4-FFF2-40B4-BE49-F238E27FC236}">
                    <a16:creationId xmlns:a16="http://schemas.microsoft.com/office/drawing/2014/main" id="{8E0D8F9E-AF20-4789-B9AA-F12509BC4ED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059561" cy="1066294"/>
              </a:xfrm>
              <a:prstGeom prst="homePlate">
                <a:avLst/>
              </a:prstGeom>
              <a:grpFill/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37"/>
                  </a:lnSpc>
                </a:pPr>
                <a:endParaRPr sz="1200"/>
              </a:p>
            </p:txBody>
          </p:sp>
        </p:grpSp>
        <p:pic>
          <p:nvPicPr>
            <p:cNvPr id="18" name="Picture 2" descr="Data Fest 2024 ...">
              <a:extLst>
                <a:ext uri="{FF2B5EF4-FFF2-40B4-BE49-F238E27FC236}">
                  <a16:creationId xmlns:a16="http://schemas.microsoft.com/office/drawing/2014/main" id="{35EC4F3B-D42B-4DCA-8BCC-56EF9D153B8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-1" y="-49558"/>
              <a:ext cx="843281" cy="869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4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100741E-B898-4FCE-8D01-7D4F1F86118B}"/>
              </a:ext>
            </a:extLst>
          </p:cNvPr>
          <p:cNvGrpSpPr/>
          <p:nvPr userDrawn="1"/>
        </p:nvGrpSpPr>
        <p:grpSpPr>
          <a:xfrm>
            <a:off x="0" y="0"/>
            <a:ext cx="8165453" cy="869889"/>
            <a:chOff x="-1" y="-49558"/>
            <a:chExt cx="8165453" cy="869889"/>
          </a:xfrm>
        </p:grpSpPr>
        <p:grpSp>
          <p:nvGrpSpPr>
            <p:cNvPr id="17" name="Group 22">
              <a:extLst>
                <a:ext uri="{FF2B5EF4-FFF2-40B4-BE49-F238E27FC236}">
                  <a16:creationId xmlns:a16="http://schemas.microsoft.com/office/drawing/2014/main" id="{50094E24-C568-4574-8494-1F60D8C6FAD4}"/>
                </a:ext>
              </a:extLst>
            </p:cNvPr>
            <p:cNvGrpSpPr/>
            <p:nvPr/>
          </p:nvGrpSpPr>
          <p:grpSpPr>
            <a:xfrm>
              <a:off x="17132" y="-8690"/>
              <a:ext cx="8148320" cy="825643"/>
              <a:chOff x="0" y="0"/>
              <a:chExt cx="5059561" cy="1028194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19" name="Freeform 23">
                <a:extLst>
                  <a:ext uri="{FF2B5EF4-FFF2-40B4-BE49-F238E27FC236}">
                    <a16:creationId xmlns:a16="http://schemas.microsoft.com/office/drawing/2014/main" id="{32BB747E-4246-4862-8C75-2E26B6ECCBA4}"/>
                  </a:ext>
                </a:extLst>
              </p:cNvPr>
              <p:cNvSpPr/>
              <p:nvPr/>
            </p:nvSpPr>
            <p:spPr>
              <a:xfrm>
                <a:off x="0" y="0"/>
                <a:ext cx="5059561" cy="1028194"/>
              </a:xfrm>
              <a:prstGeom prst="homePlate">
                <a:avLst/>
              </a:prstGeom>
              <a:grpFill/>
              <a:ln w="38100" cap="sq">
                <a:solidFill>
                  <a:srgbClr val="56AEFF"/>
                </a:solidFill>
                <a:prstDash val="solid"/>
                <a:miter/>
              </a:ln>
            </p:spPr>
            <p:txBody>
              <a:bodyPr anchor="ctr"/>
              <a:lstStyle/>
              <a:p>
                <a:endParaRPr lang="en-PK" dirty="0"/>
              </a:p>
            </p:txBody>
          </p:sp>
          <p:sp>
            <p:nvSpPr>
              <p:cNvPr id="20" name="TextBox 24">
                <a:extLst>
                  <a:ext uri="{FF2B5EF4-FFF2-40B4-BE49-F238E27FC236}">
                    <a16:creationId xmlns:a16="http://schemas.microsoft.com/office/drawing/2014/main" id="{56CA65C9-EF40-452F-9FFB-02B9E3365060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059561" cy="1066294"/>
              </a:xfrm>
              <a:prstGeom prst="homePlate">
                <a:avLst/>
              </a:prstGeom>
              <a:grpFill/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37"/>
                  </a:lnSpc>
                </a:pPr>
                <a:endParaRPr sz="1200"/>
              </a:p>
            </p:txBody>
          </p:sp>
        </p:grpSp>
        <p:pic>
          <p:nvPicPr>
            <p:cNvPr id="18" name="Picture 2" descr="Data Fest 2024 ...">
              <a:extLst>
                <a:ext uri="{FF2B5EF4-FFF2-40B4-BE49-F238E27FC236}">
                  <a16:creationId xmlns:a16="http://schemas.microsoft.com/office/drawing/2014/main" id="{0E071360-3AFE-487D-B37E-DAD369D986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-1" y="-49558"/>
              <a:ext cx="843281" cy="869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9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3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2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AE17106-1052-494C-BECE-0FC72FE41AEB}"/>
              </a:ext>
            </a:extLst>
          </p:cNvPr>
          <p:cNvGrpSpPr/>
          <p:nvPr userDrawn="1"/>
        </p:nvGrpSpPr>
        <p:grpSpPr>
          <a:xfrm>
            <a:off x="0" y="0"/>
            <a:ext cx="8165453" cy="869889"/>
            <a:chOff x="-1" y="-49558"/>
            <a:chExt cx="8165453" cy="869889"/>
          </a:xfrm>
        </p:grpSpPr>
        <p:grpSp>
          <p:nvGrpSpPr>
            <p:cNvPr id="15" name="Group 22">
              <a:extLst>
                <a:ext uri="{FF2B5EF4-FFF2-40B4-BE49-F238E27FC236}">
                  <a16:creationId xmlns:a16="http://schemas.microsoft.com/office/drawing/2014/main" id="{2AA85BA2-AD94-4E40-BC7E-9B330C408FF4}"/>
                </a:ext>
              </a:extLst>
            </p:cNvPr>
            <p:cNvGrpSpPr/>
            <p:nvPr/>
          </p:nvGrpSpPr>
          <p:grpSpPr>
            <a:xfrm>
              <a:off x="17132" y="-8690"/>
              <a:ext cx="8148320" cy="825643"/>
              <a:chOff x="0" y="0"/>
              <a:chExt cx="5059561" cy="1028194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17" name="Freeform 23">
                <a:extLst>
                  <a:ext uri="{FF2B5EF4-FFF2-40B4-BE49-F238E27FC236}">
                    <a16:creationId xmlns:a16="http://schemas.microsoft.com/office/drawing/2014/main" id="{29A7A1E5-0522-418D-B357-3FF78AED4B14}"/>
                  </a:ext>
                </a:extLst>
              </p:cNvPr>
              <p:cNvSpPr/>
              <p:nvPr/>
            </p:nvSpPr>
            <p:spPr>
              <a:xfrm>
                <a:off x="0" y="0"/>
                <a:ext cx="5059561" cy="1028194"/>
              </a:xfrm>
              <a:prstGeom prst="homePlate">
                <a:avLst/>
              </a:prstGeom>
              <a:grpFill/>
              <a:ln w="38100" cap="sq">
                <a:solidFill>
                  <a:srgbClr val="56AEFF"/>
                </a:solidFill>
                <a:prstDash val="solid"/>
                <a:miter/>
              </a:ln>
            </p:spPr>
            <p:txBody>
              <a:bodyPr anchor="ctr"/>
              <a:lstStyle/>
              <a:p>
                <a:endParaRPr lang="en-PK" dirty="0"/>
              </a:p>
            </p:txBody>
          </p:sp>
          <p:sp>
            <p:nvSpPr>
              <p:cNvPr id="18" name="TextBox 24">
                <a:extLst>
                  <a:ext uri="{FF2B5EF4-FFF2-40B4-BE49-F238E27FC236}">
                    <a16:creationId xmlns:a16="http://schemas.microsoft.com/office/drawing/2014/main" id="{72C13CC6-31DA-42F2-959F-1B110ACE82F7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059561" cy="1066294"/>
              </a:xfrm>
              <a:prstGeom prst="homePlate">
                <a:avLst/>
              </a:prstGeom>
              <a:grpFill/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37"/>
                  </a:lnSpc>
                </a:pPr>
                <a:endParaRPr sz="1200"/>
              </a:p>
            </p:txBody>
          </p:sp>
        </p:grpSp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64325279-0B35-4D78-91CF-F48211D967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-1" y="-49558"/>
              <a:ext cx="843281" cy="869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4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73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4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986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9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65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3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751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2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58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0300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4569" y="137160"/>
            <a:ext cx="9797831" cy="70788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4569" y="845046"/>
            <a:ext cx="9797831" cy="523220"/>
          </a:xfrm>
        </p:spPr>
        <p:txBody>
          <a:bodyPr wrap="square">
            <a:spAutoFit/>
          </a:bodyPr>
          <a:lstStyle>
            <a:lvl1pPr marL="0" indent="0" algn="r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28169" y="6237312"/>
            <a:ext cx="439241" cy="439240"/>
            <a:chOff x="186858" y="6096003"/>
            <a:chExt cx="580550" cy="580549"/>
          </a:xfrm>
          <a:solidFill>
            <a:schemeClr val="bg1">
              <a:lumMod val="75000"/>
              <a:alpha val="25000"/>
            </a:schemeClr>
          </a:solidFill>
        </p:grpSpPr>
        <p:sp>
          <p:nvSpPr>
            <p:cNvPr id="7" name="Rectangle 6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GeosansLight" panose="02000603020000020003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6796" y="229538"/>
            <a:ext cx="1627773" cy="45114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73936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84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355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Right (dark)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4569" y="137160"/>
            <a:ext cx="9797831" cy="7078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4569" y="845046"/>
            <a:ext cx="9797831" cy="523220"/>
          </a:xfrm>
        </p:spPr>
        <p:txBody>
          <a:bodyPr wrap="square">
            <a:spAutoFit/>
          </a:bodyPr>
          <a:lstStyle>
            <a:lvl1pPr marL="0" indent="0" algn="r"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328166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  <a:alpha val="25000"/>
            </a:schemeClr>
          </a:solidFill>
        </p:grpSpPr>
        <p:sp>
          <p:nvSpPr>
            <p:cNvPr id="13" name="Rectangle 12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GeosansLight" panose="02000603020000020003"/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6796" y="229538"/>
            <a:ext cx="1622504" cy="448056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173936" y="95859"/>
            <a:ext cx="1593494" cy="720080"/>
          </a:xfrm>
          <a:prstGeom prst="rect">
            <a:avLst/>
          </a:prstGeom>
          <a:solidFill>
            <a:srgbClr val="222A35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087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ft (dark)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grpSp>
        <p:nvGrpSpPr>
          <p:cNvPr id="13" name="Group 12"/>
          <p:cNvGrpSpPr/>
          <p:nvPr userDrawn="1"/>
        </p:nvGrpSpPr>
        <p:grpSpPr>
          <a:xfrm>
            <a:off x="328166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  <a:alpha val="25000"/>
            </a:schemeClr>
          </a:solidFill>
        </p:grpSpPr>
        <p:sp>
          <p:nvSpPr>
            <p:cNvPr id="14" name="Rectangle 13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GeosansLight" panose="02000603020000020003"/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3757" y="229538"/>
            <a:ext cx="1622504" cy="448056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rgbClr val="222A35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622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Left (dark)"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grpSp>
        <p:nvGrpSpPr>
          <p:cNvPr id="13" name="Group 12"/>
          <p:cNvGrpSpPr/>
          <p:nvPr userDrawn="1"/>
        </p:nvGrpSpPr>
        <p:grpSpPr>
          <a:xfrm>
            <a:off x="328166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  <a:alpha val="25000"/>
            </a:schemeClr>
          </a:solidFill>
        </p:grpSpPr>
        <p:sp>
          <p:nvSpPr>
            <p:cNvPr id="14" name="Rectangle 13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GeosansLight" panose="02000603020000020003"/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3757" y="229538"/>
            <a:ext cx="1622504" cy="448056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chemeClr val="tx1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857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121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ransition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021288"/>
            <a:ext cx="12192000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00456" y="6214072"/>
            <a:ext cx="1627773" cy="4511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4937768"/>
            <a:ext cx="1095488" cy="1083520"/>
          </a:xfrm>
          <a:prstGeom prst="rect">
            <a:avLst/>
          </a:prstGeom>
        </p:spPr>
      </p:pic>
      <p:grpSp>
        <p:nvGrpSpPr>
          <p:cNvPr id="11" name="Group 10"/>
          <p:cNvGrpSpPr/>
          <p:nvPr userDrawn="1"/>
        </p:nvGrpSpPr>
        <p:grpSpPr>
          <a:xfrm>
            <a:off x="8704796" y="6336792"/>
            <a:ext cx="1470980" cy="307777"/>
            <a:chOff x="8616280" y="6285754"/>
            <a:chExt cx="1470980" cy="307777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8616280" y="6285754"/>
              <a:ext cx="14709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chemeClr val="tx1"/>
                  </a:solidFill>
                </a:rPr>
                <a:t>Made with       by </a:t>
              </a:r>
            </a:p>
          </p:txBody>
        </p:sp>
        <p:sp>
          <p:nvSpPr>
            <p:cNvPr id="13" name="Freeform 290"/>
            <p:cNvSpPr/>
            <p:nvPr userDrawn="1"/>
          </p:nvSpPr>
          <p:spPr>
            <a:xfrm>
              <a:off x="9544347" y="6374509"/>
              <a:ext cx="152053" cy="130265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18273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9376" y="228855"/>
            <a:ext cx="11233248" cy="954108"/>
          </a:xfrm>
        </p:spPr>
        <p:txBody>
          <a:bodyPr wrap="square" anchor="b">
            <a:sp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021288"/>
            <a:ext cx="12192000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8" name="Picture 7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00456" y="6214075"/>
            <a:ext cx="1627773" cy="4511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94" y="1426467"/>
            <a:ext cx="6338473" cy="523874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89943" y="1700811"/>
            <a:ext cx="5616575" cy="316805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4937768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20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4" name="Slide Number Placeholder 19"/>
          <p:cNvSpPr>
            <a:spLocks noGrp="1"/>
          </p:cNvSpPr>
          <p:nvPr>
            <p:ph type="sldNum" sz="quarter" idx="4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4" name="Slide Number Placeholder 19"/>
          <p:cNvSpPr>
            <a:spLocks noGrp="1"/>
          </p:cNvSpPr>
          <p:nvPr>
            <p:ph type="sldNum" sz="quarter" idx="4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683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37160"/>
            <a:ext cx="10972800" cy="70788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709843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hf hdr="0" ftr="0" dt="0"/>
  <p:txStyles>
    <p:titleStyle>
      <a:lvl1pPr algn="r" defTabSz="914354" rtl="0" eaLnBrk="1" latinLnBrk="0" hangingPunct="1">
        <a:spcBef>
          <a:spcPct val="0"/>
        </a:spcBef>
        <a:buNone/>
        <a:defRPr lang="en-US" sz="4000" b="1" kern="1200" cap="all" normalizeH="0" baseline="0" dirty="0">
          <a:solidFill>
            <a:srgbClr val="2F3A4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www.pbs.gov.pk</a:t>
            </a: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Pakistan Bureau of Statistics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16C777-FBF6-44B1-BC0E-358AF4FCC7DB}"/>
              </a:ext>
            </a:extLst>
          </p:cNvPr>
          <p:cNvSpPr txBox="1"/>
          <p:nvPr/>
        </p:nvSpPr>
        <p:spPr>
          <a:xfrm>
            <a:off x="8331738" y="6461211"/>
            <a:ext cx="1935714" cy="4142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PK" dirty="0"/>
          </a:p>
        </p:txBody>
      </p:sp>
      <p:grpSp>
        <p:nvGrpSpPr>
          <p:cNvPr id="8" name="Group 7"/>
          <p:cNvGrpSpPr/>
          <p:nvPr/>
        </p:nvGrpSpPr>
        <p:grpSpPr>
          <a:xfrm>
            <a:off x="10181222" y="26773"/>
            <a:ext cx="2023165" cy="6831227"/>
            <a:chOff x="10181222" y="26773"/>
            <a:chExt cx="2023165" cy="6831227"/>
          </a:xfrm>
        </p:grpSpPr>
        <p:pic>
          <p:nvPicPr>
            <p:cNvPr id="1026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BCC11021-0218-46D2-AA9C-F2607D31B5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042" t="50000" r="16023" b="19225"/>
          <a:stretch/>
        </p:blipFill>
        <p:spPr>
          <a:xfrm>
            <a:off x="810918" y="1983857"/>
            <a:ext cx="4962865" cy="16733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84D894-7DF5-4915-BA32-D51693A2F6E7}"/>
              </a:ext>
            </a:extLst>
          </p:cNvPr>
          <p:cNvSpPr txBox="1"/>
          <p:nvPr/>
        </p:nvSpPr>
        <p:spPr>
          <a:xfrm>
            <a:off x="1162781" y="-8119"/>
            <a:ext cx="9017220" cy="16528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PK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985" y="76472"/>
            <a:ext cx="2144627" cy="115623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86D8D29-5865-48F0-8246-37D03E2F2F5A}"/>
              </a:ext>
            </a:extLst>
          </p:cNvPr>
          <p:cNvSpPr/>
          <p:nvPr/>
        </p:nvSpPr>
        <p:spPr>
          <a:xfrm>
            <a:off x="581390" y="1326734"/>
            <a:ext cx="95034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sz="4000" b="1" dirty="0">
                <a:solidFill>
                  <a:srgbClr val="3333FF"/>
                </a:solidFill>
              </a:rPr>
              <a:t>"اعداد کی زبان، </a:t>
            </a:r>
            <a:r>
              <a:rPr lang="ar-AE" sz="4000" b="1" dirty="0">
                <a:solidFill>
                  <a:srgbClr val="00CC66"/>
                </a:solidFill>
              </a:rPr>
              <a:t>ترقی کا نشان</a:t>
            </a:r>
            <a:r>
              <a:rPr lang="ar-AE" sz="4000" b="1" dirty="0">
                <a:solidFill>
                  <a:srgbClr val="3333FF"/>
                </a:solidFill>
              </a:rPr>
              <a:t>"</a:t>
            </a:r>
            <a:endParaRPr lang="en-PK" sz="4000" b="1" dirty="0">
              <a:solidFill>
                <a:srgbClr val="3333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30" y="-8119"/>
            <a:ext cx="1643097" cy="149378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10918" y="3772307"/>
            <a:ext cx="9273873" cy="238792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62781" y="4024300"/>
            <a:ext cx="839052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smtClean="0">
                <a:solidFill>
                  <a:srgbClr val="92D050"/>
                </a:solidFill>
                <a:latin typeface="Arial" panose="020B0604020202020204" pitchFamily="34" charset="0"/>
                <a:ea typeface="Futura" panose="02020800000000000000" pitchFamily="18" charset="0"/>
                <a:cs typeface="Arial" panose="020B0604020202020204" pitchFamily="34" charset="0"/>
              </a:rPr>
              <a:t>D1S2W1: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Mr. Muhammad </a:t>
            </a:r>
            <a:r>
              <a:rPr lang="en-US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Younis</a:t>
            </a:r>
            <a:endParaRPr lang="en-US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EX-PRINCIPAL TRAINING WING, PBS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CD11419-2BBB-4799-8339-C5155A4BC4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0832" y="2017208"/>
            <a:ext cx="1610906" cy="16399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B7EC7-7CFE-40E5-A1CA-8D3106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C7D7-9A25-4B85-B829-46F8EE76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07D1B-968D-456D-A540-87C954812575}"/>
              </a:ext>
            </a:extLst>
          </p:cNvPr>
          <p:cNvSpPr txBox="1"/>
          <p:nvPr/>
        </p:nvSpPr>
        <p:spPr>
          <a:xfrm>
            <a:off x="956930" y="43457"/>
            <a:ext cx="8546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Topic &amp; Key Points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848E5-DCF5-408D-8480-F37FD4BD08D2}"/>
              </a:ext>
            </a:extLst>
          </p:cNvPr>
          <p:cNvSpPr txBox="1"/>
          <p:nvPr/>
        </p:nvSpPr>
        <p:spPr>
          <a:xfrm>
            <a:off x="260867" y="949430"/>
            <a:ext cx="115282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F00908-D15F-46BA-B0BF-69ADD4935EFE}"/>
              </a:ext>
            </a:extLst>
          </p:cNvPr>
          <p:cNvSpPr txBox="1">
            <a:spLocks/>
          </p:cNvSpPr>
          <p:nvPr/>
        </p:nvSpPr>
        <p:spPr>
          <a:xfrm>
            <a:off x="851744" y="1343303"/>
            <a:ext cx="9229103" cy="11588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Black" panose="00000A00000000000000" pitchFamily="2" charset="0"/>
                <a:ea typeface="Futura" panose="02020800000000000000" pitchFamily="18" charset="0"/>
                <a:cs typeface="Futura" panose="02020800000000000000" pitchFamily="18" charset="0"/>
              </a:rPr>
              <a:t>Topic</a:t>
            </a: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Gilroy-Black" panose="00000A00000000000000" pitchFamily="2" charset="0"/>
                <a:ea typeface="Futura" panose="02020800000000000000" pitchFamily="18" charset="0"/>
                <a:cs typeface="Futura" panose="02020800000000000000" pitchFamily="18" charset="0"/>
              </a:rPr>
              <a:t> : </a:t>
            </a:r>
            <a:r>
              <a:rPr lang="en-US" sz="3600" b="1" dirty="0">
                <a:solidFill>
                  <a:srgbClr val="2E3892"/>
                </a:solidFill>
                <a:latin typeface="Gilroy-Black" panose="00000A00000000000000" pitchFamily="2" charset="0"/>
                <a:ea typeface="Futura" panose="02020800000000000000" pitchFamily="18" charset="0"/>
                <a:cs typeface="Futura" panose="02020800000000000000" pitchFamily="18" charset="0"/>
              </a:rPr>
              <a:t>“Salient Features of Official Statistics”</a:t>
            </a:r>
          </a:p>
        </p:txBody>
      </p:sp>
      <p:sp>
        <p:nvSpPr>
          <p:cNvPr id="9" name="Rectangle 8"/>
          <p:cNvSpPr/>
          <p:nvPr/>
        </p:nvSpPr>
        <p:spPr>
          <a:xfrm>
            <a:off x="851744" y="2142250"/>
            <a:ext cx="9097033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800" b="1" u="sng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Points:</a:t>
            </a:r>
          </a:p>
          <a:p>
            <a:pPr indent="-457200"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Black" panose="00000A00000000000000" pitchFamily="2" charset="0"/>
              </a:rPr>
              <a:t>Official Statistics.</a:t>
            </a:r>
          </a:p>
          <a:p>
            <a:pPr indent="-457200"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Black" panose="00000A00000000000000" pitchFamily="2" charset="0"/>
              </a:rPr>
              <a:t>National Statistical System(NSS).</a:t>
            </a:r>
          </a:p>
          <a:p>
            <a:pPr marL="396000" indent="-457200"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Black" panose="00000A00000000000000" pitchFamily="2" charset="0"/>
              </a:rPr>
              <a:t>Key Players of the National Statistical System of Pakistan.</a:t>
            </a:r>
          </a:p>
          <a:p>
            <a:pPr marL="396000" indent="-457200"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Black" panose="00000A00000000000000" pitchFamily="2" charset="0"/>
              </a:rPr>
              <a:t>Contribution of Various Organs of (NSS) for development of Statistics in Pakistan.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lang="en-US" sz="3200" b="1" dirty="0">
              <a:solidFill>
                <a:schemeClr val="accent5">
                  <a:lumMod val="50000"/>
                </a:schemeClr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lang="en-US" sz="3200" b="1" dirty="0">
              <a:solidFill>
                <a:schemeClr val="accent5">
                  <a:lumMod val="50000"/>
                </a:schemeClr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331168" y="6342409"/>
            <a:ext cx="2098766" cy="45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10080847" y="26773"/>
            <a:ext cx="2111153" cy="6831227"/>
            <a:chOff x="10181222" y="26773"/>
            <a:chExt cx="2023165" cy="6831227"/>
          </a:xfrm>
        </p:grpSpPr>
        <p:pic>
          <p:nvPicPr>
            <p:cNvPr id="18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0785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B7EC7-7CFE-40E5-A1CA-8D3106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C7D7-9A25-4B85-B829-46F8EE76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07D1B-968D-456D-A540-87C954812575}"/>
              </a:ext>
            </a:extLst>
          </p:cNvPr>
          <p:cNvSpPr txBox="1"/>
          <p:nvPr/>
        </p:nvSpPr>
        <p:spPr>
          <a:xfrm>
            <a:off x="956930" y="43457"/>
            <a:ext cx="8546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Gilroy-Black" panose="00000A00000000000000" pitchFamily="2" charset="0"/>
                <a:ea typeface="Futura" panose="02020800000000000000" pitchFamily="18" charset="0"/>
                <a:cs typeface="Futura" panose="02020800000000000000" pitchFamily="18" charset="0"/>
              </a:rPr>
              <a:t>Chair Person: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848E5-DCF5-408D-8480-F37FD4BD08D2}"/>
              </a:ext>
            </a:extLst>
          </p:cNvPr>
          <p:cNvSpPr txBox="1"/>
          <p:nvPr/>
        </p:nvSpPr>
        <p:spPr>
          <a:xfrm>
            <a:off x="184312" y="814229"/>
            <a:ext cx="115282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F00908-D15F-46BA-B0BF-69ADD4935EFE}"/>
              </a:ext>
            </a:extLst>
          </p:cNvPr>
          <p:cNvSpPr txBox="1">
            <a:spLocks/>
          </p:cNvSpPr>
          <p:nvPr/>
        </p:nvSpPr>
        <p:spPr>
          <a:xfrm>
            <a:off x="515983" y="1406491"/>
            <a:ext cx="6487510" cy="13480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rgbClr val="2E3892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31168" y="6342409"/>
            <a:ext cx="2098766" cy="45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0181222" y="26773"/>
            <a:ext cx="2023165" cy="6831227"/>
            <a:chOff x="10181222" y="26773"/>
            <a:chExt cx="2023165" cy="6831227"/>
          </a:xfrm>
        </p:grpSpPr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616619" y="1759354"/>
            <a:ext cx="9273873" cy="3557395"/>
          </a:xfrm>
          <a:prstGeom prst="rect">
            <a:avLst/>
          </a:pr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297575" y="2201972"/>
            <a:ext cx="8033593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Dr. Babar Wasim, Consultant, ADB.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21209926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howeet theme">
  <a:themeElements>
    <a:clrScheme name="Showeet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16A085"/>
      </a:hlink>
      <a:folHlink>
        <a:srgbClr val="10786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1539</TotalTime>
  <Words>95</Words>
  <Application>Microsoft Office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5" baseType="lpstr">
      <vt:lpstr>Arial</vt:lpstr>
      <vt:lpstr>Book Antiqua</vt:lpstr>
      <vt:lpstr>Calibri</vt:lpstr>
      <vt:lpstr>Calibri Light</vt:lpstr>
      <vt:lpstr>Futura</vt:lpstr>
      <vt:lpstr>GeosansLight</vt:lpstr>
      <vt:lpstr>Gilroy-Black</vt:lpstr>
      <vt:lpstr>Open Sans</vt:lpstr>
      <vt:lpstr>Times New Roman</vt:lpstr>
      <vt:lpstr>Custom Design</vt:lpstr>
      <vt:lpstr>1_Custom Design</vt:lpstr>
      <vt:lpstr>Showeet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Rabia Liaquat (Statistical Officer)</cp:lastModifiedBy>
  <cp:revision>647</cp:revision>
  <cp:lastPrinted>2024-07-01T10:11:00Z</cp:lastPrinted>
  <dcterms:created xsi:type="dcterms:W3CDTF">2024-07-01T08:24:00Z</dcterms:created>
  <dcterms:modified xsi:type="dcterms:W3CDTF">2025-11-07T08:49:10Z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F72118C7974A49A083CC070B17720EAD_13</vt:lpwstr>
  </property>
  <property fmtid="{D5CDD505-2E9C-101B-9397-08002B2CF9AE}" pid="3" name="KSOProductBuildVer">
    <vt:lpwstr>1033-12.2.0.17562</vt:lpwstr>
  </property>
</Properties>
</file>