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2.jp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7" r:id="rId2"/>
    <p:sldId id="258" r:id="rId3"/>
    <p:sldId id="261" r:id="rId4"/>
    <p:sldId id="260" r:id="rId5"/>
    <p:sldId id="263" r:id="rId6"/>
    <p:sldId id="264" r:id="rId7"/>
    <p:sldId id="265" r:id="rId8"/>
    <p:sldId id="266" r:id="rId9"/>
    <p:sldId id="267" r:id="rId10"/>
    <p:sldId id="291" r:id="rId11"/>
    <p:sldId id="286" r:id="rId12"/>
    <p:sldId id="268" r:id="rId13"/>
    <p:sldId id="269" r:id="rId14"/>
    <p:sldId id="288" r:id="rId15"/>
    <p:sldId id="271" r:id="rId16"/>
    <p:sldId id="272" r:id="rId17"/>
    <p:sldId id="273" r:id="rId18"/>
    <p:sldId id="274" r:id="rId19"/>
    <p:sldId id="290" r:id="rId20"/>
    <p:sldId id="294" r:id="rId21"/>
    <p:sldId id="277" r:id="rId22"/>
    <p:sldId id="275" r:id="rId23"/>
    <p:sldId id="276" r:id="rId24"/>
    <p:sldId id="278" r:id="rId25"/>
    <p:sldId id="279" r:id="rId26"/>
    <p:sldId id="281" r:id="rId27"/>
    <p:sldId id="289" r:id="rId28"/>
    <p:sldId id="292" r:id="rId29"/>
    <p:sldId id="287" r:id="rId30"/>
    <p:sldId id="282" r:id="rId31"/>
    <p:sldId id="285" r:id="rId32"/>
    <p:sldId id="29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hammad Asif - DSID" initials="MA-DSID" lastIdx="8" clrIdx="0">
    <p:extLst>
      <p:ext uri="{19B8F6BF-5375-455C-9EA6-DF929625EA0E}">
        <p15:presenceInfo xmlns:p15="http://schemas.microsoft.com/office/powerpoint/2012/main" userId="Muhammad Asif - DSID" providerId="None"/>
      </p:ext>
    </p:extLst>
  </p:cmAuthor>
  <p:cmAuthor id="2" name="Mahwish Shozab - Statistics &amp; DWH" initials="MS-S&amp;D" lastIdx="1" clrIdx="1">
    <p:extLst>
      <p:ext uri="{19B8F6BF-5375-455C-9EA6-DF929625EA0E}">
        <p15:presenceInfo xmlns:p15="http://schemas.microsoft.com/office/powerpoint/2012/main" userId="S-1-5-21-883914912-1963687674-618671499-1105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E91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5" autoAdjust="0"/>
    <p:restoredTop sz="93796" autoAdjust="0"/>
  </p:normalViewPr>
  <p:slideViewPr>
    <p:cSldViewPr snapToGrid="0">
      <p:cViewPr varScale="1">
        <p:scale>
          <a:sx n="63" d="100"/>
          <a:sy n="63" d="100"/>
        </p:scale>
        <p:origin x="8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5844B-0DA3-4203-BC0A-EF764CCC16F8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A4A44-D5C6-459F-8276-C7DF5E1122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585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National Fertilizer Development Company : Dataset Name -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Sales/offtake of Fertilizers</a:t>
            </a:r>
            <a:endParaRPr lang="en-US" dirty="0" smtClean="0"/>
          </a:p>
          <a:p>
            <a:r>
              <a:rPr lang="en-US" dirty="0" smtClean="0"/>
              <a:t>National Institute of Population Studies: Dataset</a:t>
            </a:r>
            <a:r>
              <a:rPr lang="en-US" baseline="0" dirty="0" smtClean="0"/>
              <a:t> Name -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Distribution of Population by Age and Sex</a:t>
            </a:r>
            <a:endParaRPr lang="en-US" dirty="0" smtClean="0"/>
          </a:p>
          <a:p>
            <a:r>
              <a:rPr lang="en-US" dirty="0" smtClean="0"/>
              <a:t>IFS by IMF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4A44-D5C6-459F-8276-C7DF5E11226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246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4A44-D5C6-459F-8276-C7DF5E112264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777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EDB0-A383-4E52-A97C-28A8980220AB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CC34-62B7-43E1-A615-78B04C0C7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390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EDB0-A383-4E52-A97C-28A8980220AB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CC34-62B7-43E1-A615-78B04C0C7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922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EDB0-A383-4E52-A97C-28A8980220AB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CC34-62B7-43E1-A615-78B04C0C7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35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EDB0-A383-4E52-A97C-28A8980220AB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CC34-62B7-43E1-A615-78B04C0C7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120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EDB0-A383-4E52-A97C-28A8980220AB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CC34-62B7-43E1-A615-78B04C0C7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572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EDB0-A383-4E52-A97C-28A8980220AB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CC34-62B7-43E1-A615-78B04C0C7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411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EDB0-A383-4E52-A97C-28A8980220AB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CC34-62B7-43E1-A615-78B04C0C7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147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EDB0-A383-4E52-A97C-28A8980220AB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CC34-62B7-43E1-A615-78B04C0C7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22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EDB0-A383-4E52-A97C-28A8980220AB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CC34-62B7-43E1-A615-78B04C0C7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423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EDB0-A383-4E52-A97C-28A8980220AB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CC34-62B7-43E1-A615-78B04C0C7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848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EDB0-A383-4E52-A97C-28A8980220AB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4CC34-62B7-43E1-A615-78B04C0C7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20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7EDB0-A383-4E52-A97C-28A8980220AB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4CC34-62B7-43E1-A615-78B04C0C77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325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4.jpeg"/><Relationship Id="rId7" Type="http://schemas.openxmlformats.org/officeDocument/2006/relationships/image" Target="../media/image2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4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microsoft.com/office/2007/relationships/hdphoto" Target="../media/hdphoto5.wdp"/><Relationship Id="rId10" Type="http://schemas.microsoft.com/office/2007/relationships/hdphoto" Target="../media/hdphoto7.wdp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8.png"/><Relationship Id="rId7" Type="http://schemas.microsoft.com/office/2007/relationships/hdphoto" Target="../media/hdphoto4.wdp"/><Relationship Id="rId12" Type="http://schemas.microsoft.com/office/2007/relationships/hdphoto" Target="../media/hdphoto6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5.png"/><Relationship Id="rId5" Type="http://schemas.openxmlformats.org/officeDocument/2006/relationships/image" Target="../media/image3.png"/><Relationship Id="rId10" Type="http://schemas.openxmlformats.org/officeDocument/2006/relationships/image" Target="../media/image24.png"/><Relationship Id="rId4" Type="http://schemas.microsoft.com/office/2007/relationships/hdphoto" Target="../media/hdphoto8.wdp"/><Relationship Id="rId9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png"/><Relationship Id="rId3" Type="http://schemas.openxmlformats.org/officeDocument/2006/relationships/image" Target="../media/image29.jpg"/><Relationship Id="rId7" Type="http://schemas.microsoft.com/office/2007/relationships/hdphoto" Target="../media/hdphoto10.wdp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4.png"/><Relationship Id="rId5" Type="http://schemas.microsoft.com/office/2007/relationships/hdphoto" Target="../media/hdphoto9.wdp"/><Relationship Id="rId15" Type="http://schemas.openxmlformats.org/officeDocument/2006/relationships/image" Target="../media/image2.JPG"/><Relationship Id="rId10" Type="http://schemas.openxmlformats.org/officeDocument/2006/relationships/image" Target="../media/image33.png"/><Relationship Id="rId4" Type="http://schemas.openxmlformats.org/officeDocument/2006/relationships/image" Target="../media/image30.png"/><Relationship Id="rId9" Type="http://schemas.microsoft.com/office/2007/relationships/hdphoto" Target="../media/hdphoto11.wdp"/><Relationship Id="rId1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7" Type="http://schemas.openxmlformats.org/officeDocument/2006/relationships/image" Target="../media/image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microsoft.com/office/2007/relationships/hdphoto" Target="../media/hdphoto13.wdp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easydata.sbp.org.pk/apex/f?p=10:1:8961723931306:::::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3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51.png"/><Relationship Id="rId4" Type="http://schemas.openxmlformats.org/officeDocument/2006/relationships/image" Target="../media/image5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7" Type="http://schemas.openxmlformats.org/officeDocument/2006/relationships/image" Target="../media/image3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61.png"/><Relationship Id="rId4" Type="http://schemas.openxmlformats.org/officeDocument/2006/relationships/image" Target="../media/image60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65.jpg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>
            <a:off x="3735977" y="1210097"/>
            <a:ext cx="4720046" cy="27432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0" y="3953297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5400" b="1" dirty="0">
                <a:latin typeface="Century Gothic" panose="020B0502020202020204" pitchFamily="34" charset="0"/>
              </a:rPr>
              <a:t>EasyData</a:t>
            </a:r>
            <a:r>
              <a:rPr lang="en-US" sz="4400" dirty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sz="2000" i="1" dirty="0" smtClean="0"/>
              <a:t>make </a:t>
            </a:r>
            <a:r>
              <a:rPr lang="en-US" sz="2000" i="1" dirty="0"/>
              <a:t>data </a:t>
            </a:r>
            <a:r>
              <a:rPr lang="en-US" sz="2000" i="1" dirty="0" smtClean="0"/>
              <a:t>a co-decision maker</a:t>
            </a:r>
            <a:endParaRPr lang="en-US" sz="2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0" y="0"/>
            <a:ext cx="12192000" cy="973182"/>
            <a:chOff x="0" y="0"/>
            <a:chExt cx="12192000" cy="973182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1219200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0" y="927463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0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535381" y="5915890"/>
            <a:ext cx="69673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Statistics and Data Services Department</a:t>
            </a:r>
            <a:endParaRPr lang="en-US" sz="3200" b="1" dirty="0"/>
          </a:p>
        </p:txBody>
      </p:sp>
      <p:sp>
        <p:nvSpPr>
          <p:cNvPr id="7" name="Rectangle 6"/>
          <p:cNvSpPr/>
          <p:nvPr/>
        </p:nvSpPr>
        <p:spPr>
          <a:xfrm>
            <a:off x="3187671" y="199606"/>
            <a:ext cx="60378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DataBridge: Making data a co-decision-maker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12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1168582" y="2342652"/>
            <a:ext cx="7925590" cy="42613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Central Bank: Objectives and Functions</a:t>
            </a:r>
          </a:p>
          <a:p>
            <a:r>
              <a:rPr lang="en-US" sz="2400" dirty="0" smtClean="0"/>
              <a:t>Importance of data</a:t>
            </a:r>
          </a:p>
          <a:p>
            <a:r>
              <a:rPr lang="en-US" sz="2400" dirty="0" smtClean="0"/>
              <a:t>EasyData</a:t>
            </a:r>
          </a:p>
          <a:p>
            <a:r>
              <a:rPr lang="en-US" sz="2400" dirty="0" smtClean="0"/>
              <a:t>Data Coverage</a:t>
            </a:r>
          </a:p>
          <a:p>
            <a:r>
              <a:rPr lang="en-US" sz="2400" dirty="0" smtClean="0"/>
              <a:t>Features</a:t>
            </a:r>
          </a:p>
          <a:p>
            <a:r>
              <a:rPr lang="en-US" sz="2400" dirty="0" smtClean="0"/>
              <a:t>Recent Enhancements</a:t>
            </a:r>
          </a:p>
          <a:p>
            <a:r>
              <a:rPr lang="en-US" sz="2400" dirty="0" smtClean="0"/>
              <a:t>Walkthrough</a:t>
            </a:r>
          </a:p>
          <a:p>
            <a:r>
              <a:rPr lang="en-US" sz="2400" dirty="0" smtClean="0"/>
              <a:t>Q/A Session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40527" y="1519691"/>
            <a:ext cx="3736357" cy="8229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Roadmap</a:t>
            </a:r>
            <a:endParaRPr lang="en-US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2" name="Rectangle 11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2624839" y="161699"/>
              <a:ext cx="747622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   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  <a:p>
              <a:pPr algn="ctr"/>
              <a:endParaRPr lang="en-US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482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500924" y="1473939"/>
            <a:ext cx="9310051" cy="1280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State Bank of </a:t>
            </a:r>
            <a:r>
              <a:rPr lang="en-US" b="1" dirty="0" smtClean="0"/>
              <a:t>Pakistan: Objectives</a:t>
            </a:r>
            <a:endParaRPr lang="en-US" b="1" dirty="0"/>
          </a:p>
        </p:txBody>
      </p:sp>
      <p:sp>
        <p:nvSpPr>
          <p:cNvPr id="27" name="Content Placeholder 3"/>
          <p:cNvSpPr txBox="1">
            <a:spLocks/>
          </p:cNvSpPr>
          <p:nvPr/>
        </p:nvSpPr>
        <p:spPr>
          <a:xfrm>
            <a:off x="138609" y="2259527"/>
            <a:ext cx="4313864" cy="654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4572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Price </a:t>
            </a:r>
            <a:r>
              <a:rPr lang="en-US" sz="3200" dirty="0" smtClean="0"/>
              <a:t>Stability</a:t>
            </a:r>
            <a:endParaRPr lang="en-US" sz="3200" dirty="0"/>
          </a:p>
        </p:txBody>
      </p:sp>
      <p:sp>
        <p:nvSpPr>
          <p:cNvPr id="29" name="Content Placeholder 3"/>
          <p:cNvSpPr txBox="1">
            <a:spLocks/>
          </p:cNvSpPr>
          <p:nvPr/>
        </p:nvSpPr>
        <p:spPr>
          <a:xfrm>
            <a:off x="3842236" y="2978891"/>
            <a:ext cx="4313864" cy="5380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4572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3200" dirty="0" smtClean="0"/>
              <a:t>Financial </a:t>
            </a:r>
            <a:r>
              <a:rPr lang="en-US" sz="3200" dirty="0"/>
              <a:t>Stability</a:t>
            </a:r>
          </a:p>
        </p:txBody>
      </p:sp>
      <p:sp>
        <p:nvSpPr>
          <p:cNvPr id="37" name="Content Placeholder 3"/>
          <p:cNvSpPr txBox="1">
            <a:spLocks/>
          </p:cNvSpPr>
          <p:nvPr/>
        </p:nvSpPr>
        <p:spPr>
          <a:xfrm>
            <a:off x="7293433" y="3570338"/>
            <a:ext cx="4898567" cy="5380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4572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3200" dirty="0" smtClean="0"/>
              <a:t>Support to govt. policies for economic growth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7021" y="2978890"/>
            <a:ext cx="3207451" cy="17368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3249" y="3699377"/>
            <a:ext cx="3010184" cy="1810637"/>
          </a:xfrm>
          <a:prstGeom prst="rect">
            <a:avLst/>
          </a:prstGeom>
          <a:ln w="6350"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6100" y="4528863"/>
            <a:ext cx="3230324" cy="2107729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18320"/>
            <a:ext cx="12192000" cy="973182"/>
            <a:chOff x="-36763" y="-37915"/>
            <a:chExt cx="12228763" cy="973182"/>
          </a:xfrm>
        </p:grpSpPr>
        <p:sp>
          <p:nvSpPr>
            <p:cNvPr id="17" name="Rectangle 16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2624839" y="161699"/>
              <a:ext cx="747622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   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  <a:p>
              <a:pPr algn="ctr"/>
              <a:endParaRPr lang="en-US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239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87885" y="1379871"/>
            <a:ext cx="9769510" cy="1280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State Bank of </a:t>
            </a:r>
            <a:r>
              <a:rPr lang="en-US" b="1" dirty="0" smtClean="0"/>
              <a:t>Pakistan: Functions</a:t>
            </a:r>
            <a:endParaRPr lang="en-US" b="1" dirty="0"/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4467309" y="2350460"/>
            <a:ext cx="4313864" cy="654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4572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Banking Regulations</a:t>
            </a:r>
            <a:endParaRPr lang="en-US" sz="2400" dirty="0"/>
          </a:p>
        </p:txBody>
      </p:sp>
      <p:sp>
        <p:nvSpPr>
          <p:cNvPr id="16" name="Content Placeholder 3"/>
          <p:cNvSpPr txBox="1">
            <a:spLocks/>
          </p:cNvSpPr>
          <p:nvPr/>
        </p:nvSpPr>
        <p:spPr>
          <a:xfrm>
            <a:off x="184461" y="2265368"/>
            <a:ext cx="4923428" cy="654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Monetary Policy </a:t>
            </a:r>
            <a:r>
              <a:rPr lang="en-US" sz="2400" dirty="0" smtClean="0">
                <a:solidFill>
                  <a:schemeClr val="tx1"/>
                </a:solidFill>
              </a:rPr>
              <a:t>Conduct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US" sz="16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385" y="2935495"/>
            <a:ext cx="1696224" cy="1097344"/>
          </a:xfrm>
          <a:prstGeom prst="rect">
            <a:avLst/>
          </a:prstGeom>
        </p:spPr>
      </p:pic>
      <p:sp>
        <p:nvSpPr>
          <p:cNvPr id="28" name="Content Placeholder 3"/>
          <p:cNvSpPr txBox="1">
            <a:spLocks/>
          </p:cNvSpPr>
          <p:nvPr/>
        </p:nvSpPr>
        <p:spPr>
          <a:xfrm>
            <a:off x="4554435" y="4768135"/>
            <a:ext cx="4313864" cy="5380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4572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Banking Supervision</a:t>
            </a:r>
            <a:endParaRPr lang="en-US" sz="2400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889" y="3031988"/>
            <a:ext cx="1520982" cy="1097280"/>
          </a:xfrm>
          <a:prstGeom prst="rect">
            <a:avLst/>
          </a:prstGeom>
        </p:spPr>
      </p:pic>
      <p:sp>
        <p:nvSpPr>
          <p:cNvPr id="32" name="Content Placeholder 3"/>
          <p:cNvSpPr txBox="1">
            <a:spLocks/>
          </p:cNvSpPr>
          <p:nvPr/>
        </p:nvSpPr>
        <p:spPr>
          <a:xfrm>
            <a:off x="8255780" y="2369132"/>
            <a:ext cx="4579000" cy="5569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4572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Lender of the last resort</a:t>
            </a:r>
            <a:endParaRPr lang="en-US" sz="2400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385" y="5455010"/>
            <a:ext cx="1613262" cy="1097280"/>
          </a:xfrm>
          <a:prstGeom prst="rect">
            <a:avLst/>
          </a:prstGeom>
        </p:spPr>
      </p:pic>
      <p:sp>
        <p:nvSpPr>
          <p:cNvPr id="34" name="Content Placeholder 3"/>
          <p:cNvSpPr txBox="1">
            <a:spLocks/>
          </p:cNvSpPr>
          <p:nvPr/>
        </p:nvSpPr>
        <p:spPr>
          <a:xfrm>
            <a:off x="8251289" y="4687244"/>
            <a:ext cx="4923428" cy="654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Banker to the Government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US" sz="1600" dirty="0"/>
          </a:p>
        </p:txBody>
      </p:sp>
      <p:sp>
        <p:nvSpPr>
          <p:cNvPr id="36" name="Content Placeholder 3"/>
          <p:cNvSpPr txBox="1">
            <a:spLocks/>
          </p:cNvSpPr>
          <p:nvPr/>
        </p:nvSpPr>
        <p:spPr>
          <a:xfrm>
            <a:off x="232109" y="4768135"/>
            <a:ext cx="4579000" cy="5569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4572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Currency Management</a:t>
            </a:r>
            <a:endParaRPr lang="en-US" sz="2400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6725" y="5484268"/>
            <a:ext cx="1942389" cy="109728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1172" y="3004722"/>
            <a:ext cx="1942390" cy="11245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217" y="5156008"/>
            <a:ext cx="1473345" cy="1473345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23" name="Rectangle 22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2316201" y="186658"/>
              <a:ext cx="75595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263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/>
          <p:cNvSpPr txBox="1">
            <a:spLocks/>
          </p:cNvSpPr>
          <p:nvPr/>
        </p:nvSpPr>
        <p:spPr>
          <a:xfrm>
            <a:off x="179667" y="2025996"/>
            <a:ext cx="10728757" cy="45496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Reserve Management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FX Management</a:t>
            </a:r>
          </a:p>
          <a:p>
            <a:pPr marL="0" indent="0">
              <a:buClr>
                <a:schemeClr val="accent1"/>
              </a:buClr>
              <a:buNone/>
            </a:pPr>
            <a:endParaRPr lang="en-US" sz="2400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25" name="Content Placeholder 3"/>
          <p:cNvSpPr txBox="1">
            <a:spLocks/>
          </p:cNvSpPr>
          <p:nvPr/>
        </p:nvSpPr>
        <p:spPr>
          <a:xfrm>
            <a:off x="6740434" y="2025996"/>
            <a:ext cx="5030585" cy="4655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1333838" y="1330975"/>
            <a:ext cx="9769510" cy="6509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State Bank of </a:t>
            </a:r>
            <a:r>
              <a:rPr lang="en-US" b="1" dirty="0" smtClean="0"/>
              <a:t>Pakistan: Functions (contd.)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8361580" y="1975288"/>
            <a:ext cx="31888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800" dirty="0"/>
              <a:t>Financial </a:t>
            </a:r>
            <a:r>
              <a:rPr lang="en-US" sz="2800" dirty="0" smtClean="0"/>
              <a:t>Inclusion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800" dirty="0" smtClean="0"/>
              <a:t>Payment Systems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2800" dirty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pic>
        <p:nvPicPr>
          <p:cNvPr id="1028" name="Picture 4" descr="Foreign exchange reserves down by 1.5 pc: SBP - Profit by Pakistan Tod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01" y="4848861"/>
            <a:ext cx="2628488" cy="147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91469" y="2152501"/>
            <a:ext cx="4245714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3E91FB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Collection and Production</a:t>
            </a:r>
          </a:p>
          <a:p>
            <a:pPr>
              <a:buClr>
                <a:srgbClr val="3E91FB"/>
              </a:buClr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of Statistics - Section 4 C (f)</a:t>
            </a:r>
          </a:p>
          <a:p>
            <a:pPr>
              <a:buClr>
                <a:srgbClr val="3E91FB"/>
              </a:buClr>
            </a:pPr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</a:rPr>
              <a:t>of SBP Act, 1956.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1032" name="Picture 8" descr="Raast — Pakistan’s First Digital Payment System | Zameen Blo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379" y="5041887"/>
            <a:ext cx="2900049" cy="142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038" y="2501843"/>
            <a:ext cx="3401465" cy="1569944"/>
          </a:xfrm>
          <a:prstGeom prst="rect">
            <a:avLst/>
          </a:prstGeom>
          <a:ln w="9525"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4778" y="3677228"/>
            <a:ext cx="2126802" cy="2794408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21" name="Rectangle 20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2710682" y="172679"/>
              <a:ext cx="72011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14322" y="2518995"/>
            <a:ext cx="2772162" cy="1552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34149" y="3677228"/>
            <a:ext cx="2114648" cy="279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584615" y="1467591"/>
            <a:ext cx="8911687" cy="1280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Why do we compile data?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48189" y="2326640"/>
            <a:ext cx="4541567" cy="40482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For assessment of the state of economy, policy formulation/decision making, policy evaluation, impact assessment.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536" y="4329510"/>
            <a:ext cx="2880028" cy="164179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719455" y="2234477"/>
            <a:ext cx="4956875" cy="4140426"/>
            <a:chOff x="6719455" y="2234477"/>
            <a:chExt cx="4956875" cy="4140426"/>
          </a:xfrm>
        </p:grpSpPr>
        <p:sp>
          <p:nvSpPr>
            <p:cNvPr id="11" name="Content Placeholder 3"/>
            <p:cNvSpPr txBox="1">
              <a:spLocks/>
            </p:cNvSpPr>
            <p:nvPr/>
          </p:nvSpPr>
          <p:spPr>
            <a:xfrm>
              <a:off x="6719455" y="2234477"/>
              <a:ext cx="4956875" cy="4140426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r>
                <a:rPr lang="en-US" dirty="0" smtClean="0"/>
                <a:t>Sharing </a:t>
              </a:r>
              <a:r>
                <a:rPr lang="en-US" dirty="0"/>
                <a:t>data </a:t>
              </a:r>
              <a:r>
                <a:rPr lang="en-US" dirty="0" smtClean="0"/>
                <a:t>for informed decision making by the households, markets, academia, government, and international stakeholders</a:t>
              </a:r>
              <a:endParaRPr lang="en-US" dirty="0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695086" y="4178559"/>
              <a:ext cx="2396012" cy="2196344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21" name="Rectangle 20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2506264" y="241150"/>
              <a:ext cx="69819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115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622499" y="1503042"/>
            <a:ext cx="9168676" cy="108144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Data Compilation Standards</a:t>
            </a:r>
            <a:endParaRPr lang="en-US" b="1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23838" y="2572532"/>
            <a:ext cx="10515600" cy="22653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dirty="0" smtClean="0"/>
              <a:t>SBP follows IMF Manuals/ Guidelines on BoP/MFS/EDS and World Bank’s Guide on Workers’ Remittances for compilation of data on money, banking, finance, international trade, foreign investment, balance of payments and country’s debt and liabilities.  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20" name="Rectangle 19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3114889" y="194983"/>
              <a:ext cx="63552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  <a:endParaRPr lang="en-US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678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746119" y="1214481"/>
            <a:ext cx="8911687" cy="1280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Traditional Data Dissemination</a:t>
            </a:r>
            <a:endParaRPr lang="en-US" b="1" dirty="0"/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445716" y="3880599"/>
            <a:ext cx="5251268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Traditionally, data was disseminated through print publications. In recent past we also started sharing data through SBP website in PDF as well as Excel. </a:t>
            </a:r>
            <a:endParaRPr lang="en-US" dirty="0"/>
          </a:p>
        </p:txBody>
      </p:sp>
      <p:sp>
        <p:nvSpPr>
          <p:cNvPr id="24" name="Content Placeholder 3"/>
          <p:cNvSpPr txBox="1">
            <a:spLocks/>
          </p:cNvSpPr>
          <p:nvPr/>
        </p:nvSpPr>
        <p:spPr>
          <a:xfrm>
            <a:off x="6806109" y="3850901"/>
            <a:ext cx="4313864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The main pages are: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US" dirty="0" smtClean="0"/>
              <a:t>Economic Data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US" dirty="0" smtClean="0"/>
              <a:t>Publications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4" name="Rectangle 13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2742502" y="241150"/>
              <a:ext cx="7027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119" y="1939636"/>
            <a:ext cx="10240535" cy="1627511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675418" y="3103418"/>
            <a:ext cx="2101854" cy="544729"/>
          </a:xfrm>
          <a:prstGeom prst="roundRect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9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85540" y="1504597"/>
            <a:ext cx="10157231" cy="1280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Limitations of Traditional Data Dissemination</a:t>
            </a:r>
            <a:endParaRPr lang="en-US" b="1" dirty="0"/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1047795" y="3913028"/>
            <a:ext cx="8646824" cy="279861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Past publications are available </a:t>
            </a:r>
            <a:r>
              <a:rPr lang="en-US" dirty="0"/>
              <a:t>in </a:t>
            </a:r>
            <a:r>
              <a:rPr lang="en-US" dirty="0" smtClean="0"/>
              <a:t>main libraries only.  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Data on website is available in different formats (such as pdf, Excel, Word etc.) 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Lack of a centralized data repository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Non-interactive user interface on </a:t>
            </a:r>
            <a:r>
              <a:rPr lang="en-US" dirty="0" err="1" smtClean="0"/>
              <a:t>EcoData</a:t>
            </a:r>
            <a:r>
              <a:rPr lang="en-US" dirty="0" smtClean="0"/>
              <a:t> page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No dashboard available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dirty="0" smtClean="0"/>
              <a:t>No machine to machine communication possible</a:t>
            </a:r>
            <a:endParaRPr lang="en-US" dirty="0" smtClean="0"/>
          </a:p>
        </p:txBody>
      </p:sp>
      <p:grpSp>
        <p:nvGrpSpPr>
          <p:cNvPr id="19" name="Group 18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20" name="Rectangle 19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2472084" y="226090"/>
              <a:ext cx="72677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058" y="2145042"/>
            <a:ext cx="10240535" cy="1627511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7910945" y="3298061"/>
            <a:ext cx="2101854" cy="544729"/>
          </a:xfrm>
          <a:prstGeom prst="roundRect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8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85540" y="1504596"/>
            <a:ext cx="10157231" cy="9013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accent1"/>
              </a:buClr>
            </a:pPr>
            <a:r>
              <a:rPr lang="en-US" dirty="0" smtClean="0"/>
              <a:t>Moving the Next! 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20" name="Rectangle 19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2811983" y="241150"/>
              <a:ext cx="64895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  <p:sp>
        <p:nvSpPr>
          <p:cNvPr id="12" name="Title 1"/>
          <p:cNvSpPr txBox="1">
            <a:spLocks/>
          </p:cNvSpPr>
          <p:nvPr/>
        </p:nvSpPr>
        <p:spPr>
          <a:xfrm>
            <a:off x="785540" y="2622196"/>
            <a:ext cx="10157231" cy="205140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3500" dirty="0"/>
              <a:t>EasyData is </a:t>
            </a:r>
            <a:r>
              <a:rPr lang="en-US" sz="3500" dirty="0" smtClean="0"/>
              <a:t>the solution to address above issues and to fulfil needs of today and tomorrow. 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05703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878107" y="1838272"/>
            <a:ext cx="7010641" cy="2422189"/>
            <a:chOff x="2047929" y="1906621"/>
            <a:chExt cx="7010641" cy="2422189"/>
          </a:xfrm>
        </p:grpSpPr>
        <p:grpSp>
          <p:nvGrpSpPr>
            <p:cNvPr id="17" name="Group 16"/>
            <p:cNvGrpSpPr/>
            <p:nvPr/>
          </p:nvGrpSpPr>
          <p:grpSpPr>
            <a:xfrm>
              <a:off x="2047929" y="2416808"/>
              <a:ext cx="7010641" cy="1141811"/>
              <a:chOff x="2047929" y="2416808"/>
              <a:chExt cx="7010641" cy="1141811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2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047929" y="2416808"/>
                <a:ext cx="2057143" cy="1066667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582380" y="2568143"/>
                <a:ext cx="2476190" cy="990476"/>
              </a:xfrm>
              <a:prstGeom prst="rect">
                <a:avLst/>
              </a:prstGeom>
            </p:spPr>
          </p:pic>
        </p:grpSp>
        <p:sp>
          <p:nvSpPr>
            <p:cNvPr id="6" name="Donut 5"/>
            <p:cNvSpPr/>
            <p:nvPr/>
          </p:nvSpPr>
          <p:spPr>
            <a:xfrm>
              <a:off x="4105072" y="1906621"/>
              <a:ext cx="2299530" cy="2422189"/>
            </a:xfrm>
            <a:prstGeom prst="donut">
              <a:avLst>
                <a:gd name="adj" fmla="val 10836"/>
              </a:avLst>
            </a:prstGeom>
            <a:solidFill>
              <a:srgbClr val="3E91F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4780" y="3510440"/>
            <a:ext cx="2462151" cy="1645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9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853457" y="2135399"/>
            <a:ext cx="2286000" cy="18199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Donut 8"/>
          <p:cNvSpPr/>
          <p:nvPr/>
        </p:nvSpPr>
        <p:spPr>
          <a:xfrm>
            <a:off x="5386887" y="3327560"/>
            <a:ext cx="365760" cy="365760"/>
          </a:xfrm>
          <a:prstGeom prst="donut">
            <a:avLst/>
          </a:prstGeom>
          <a:solidFill>
            <a:srgbClr val="3E91FB"/>
          </a:solidFill>
          <a:ln>
            <a:solidFill>
              <a:srgbClr val="3E9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Donut 9"/>
          <p:cNvSpPr/>
          <p:nvPr/>
        </p:nvSpPr>
        <p:spPr>
          <a:xfrm>
            <a:off x="5385133" y="2816821"/>
            <a:ext cx="365760" cy="365760"/>
          </a:xfrm>
          <a:prstGeom prst="donut">
            <a:avLst/>
          </a:prstGeom>
          <a:solidFill>
            <a:srgbClr val="3E91FB"/>
          </a:solidFill>
          <a:ln>
            <a:solidFill>
              <a:srgbClr val="3E9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6326947" y="2980751"/>
            <a:ext cx="365760" cy="365760"/>
          </a:xfrm>
          <a:prstGeom prst="donut">
            <a:avLst/>
          </a:prstGeom>
          <a:solidFill>
            <a:srgbClr val="3E91FB"/>
          </a:solidFill>
          <a:ln>
            <a:solidFill>
              <a:srgbClr val="3E9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lowchart: Process 11"/>
          <p:cNvSpPr/>
          <p:nvPr/>
        </p:nvSpPr>
        <p:spPr>
          <a:xfrm>
            <a:off x="5517721" y="2227378"/>
            <a:ext cx="109728" cy="594360"/>
          </a:xfrm>
          <a:prstGeom prst="flowChartProcess">
            <a:avLst/>
          </a:prstGeom>
          <a:solidFill>
            <a:srgbClr val="3E91FB"/>
          </a:solidFill>
          <a:ln>
            <a:solidFill>
              <a:srgbClr val="3E9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694355" y="3510440"/>
            <a:ext cx="1262690" cy="109728"/>
          </a:xfrm>
          <a:prstGeom prst="rect">
            <a:avLst/>
          </a:prstGeom>
          <a:solidFill>
            <a:srgbClr val="3E91FB"/>
          </a:solidFill>
          <a:ln>
            <a:solidFill>
              <a:srgbClr val="3E9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lowchart: Process 14"/>
          <p:cNvSpPr/>
          <p:nvPr/>
        </p:nvSpPr>
        <p:spPr>
          <a:xfrm>
            <a:off x="5975287" y="1997352"/>
            <a:ext cx="109728" cy="1188720"/>
          </a:xfrm>
          <a:prstGeom prst="flowChartProcess">
            <a:avLst/>
          </a:prstGeom>
          <a:solidFill>
            <a:srgbClr val="3E91FB"/>
          </a:solidFill>
          <a:ln>
            <a:solidFill>
              <a:srgbClr val="3E9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975287" y="3108767"/>
            <a:ext cx="365760" cy="109728"/>
          </a:xfrm>
          <a:prstGeom prst="rect">
            <a:avLst/>
          </a:prstGeom>
          <a:solidFill>
            <a:srgbClr val="3E91FB"/>
          </a:solidFill>
          <a:ln>
            <a:solidFill>
              <a:srgbClr val="3E9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828800" y="4357352"/>
            <a:ext cx="9164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DataBridge: Making data a co-decision-maker</a:t>
            </a: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9696931" y="145998"/>
            <a:ext cx="2839350" cy="1671476"/>
          </a:xfrm>
          <a:prstGeom prst="rect">
            <a:avLst/>
          </a:prstGeom>
          <a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9699" r="89967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252491" y="5627352"/>
            <a:ext cx="3236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https://easydata.sbp.org.pk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03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"/>
                            </p:stCondLst>
                            <p:childTnLst>
                              <p:par>
                                <p:cTn id="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5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95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20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 txBox="1">
            <a:spLocks/>
          </p:cNvSpPr>
          <p:nvPr/>
        </p:nvSpPr>
        <p:spPr>
          <a:xfrm>
            <a:off x="623029" y="2335228"/>
            <a:ext cx="4313864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EasyData is an online data repository offered by the State Bank of Pakistan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22" name="Content Placeholder 3"/>
          <p:cNvSpPr txBox="1">
            <a:spLocks/>
          </p:cNvSpPr>
          <p:nvPr/>
        </p:nvSpPr>
        <p:spPr>
          <a:xfrm>
            <a:off x="5538541" y="2257497"/>
            <a:ext cx="4313864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EasyData has a user-friendly, intuitive and interactive interface to make “data access easier”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919" y="3947323"/>
            <a:ext cx="2866345" cy="252826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43" y="3938256"/>
            <a:ext cx="2766808" cy="2530076"/>
          </a:xfrm>
          <a:prstGeom prst="rect">
            <a:avLst/>
          </a:prstGeom>
        </p:spPr>
      </p:pic>
      <p:sp>
        <p:nvSpPr>
          <p:cNvPr id="25" name="Title 1"/>
          <p:cNvSpPr txBox="1">
            <a:spLocks/>
          </p:cNvSpPr>
          <p:nvPr/>
        </p:nvSpPr>
        <p:spPr>
          <a:xfrm>
            <a:off x="679271" y="1149531"/>
            <a:ext cx="4532809" cy="8229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b="1" dirty="0" smtClean="0"/>
              <a:t>What is EasyData?</a:t>
            </a:r>
            <a:endParaRPr lang="en-US" sz="4400" b="1" dirty="0"/>
          </a:p>
        </p:txBody>
      </p:sp>
      <p:grpSp>
        <p:nvGrpSpPr>
          <p:cNvPr id="27" name="Group 26"/>
          <p:cNvGrpSpPr/>
          <p:nvPr/>
        </p:nvGrpSpPr>
        <p:grpSpPr>
          <a:xfrm>
            <a:off x="0" y="-53009"/>
            <a:ext cx="12192000" cy="1425278"/>
            <a:chOff x="0" y="0"/>
            <a:chExt cx="12192000" cy="1425278"/>
          </a:xfrm>
        </p:grpSpPr>
        <p:sp>
          <p:nvSpPr>
            <p:cNvPr id="28" name="Rectangle 27"/>
            <p:cNvSpPr/>
            <p:nvPr/>
          </p:nvSpPr>
          <p:spPr>
            <a:xfrm>
              <a:off x="0" y="0"/>
              <a:ext cx="1219200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0" y="927463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0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11828" y="105503"/>
              <a:ext cx="1409251" cy="1319775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 rot="5400000">
            <a:off x="8671825" y="3280406"/>
            <a:ext cx="4781058" cy="1737759"/>
            <a:chOff x="2853456" y="1933588"/>
            <a:chExt cx="7035291" cy="2422189"/>
          </a:xfrm>
        </p:grpSpPr>
        <p:sp>
          <p:nvSpPr>
            <p:cNvPr id="42" name="Donut 41"/>
            <p:cNvSpPr/>
            <p:nvPr/>
          </p:nvSpPr>
          <p:spPr>
            <a:xfrm>
              <a:off x="5372372" y="3443674"/>
              <a:ext cx="365760" cy="365760"/>
            </a:xfrm>
            <a:prstGeom prst="donut">
              <a:avLst/>
            </a:prstGeom>
            <a:solidFill>
              <a:srgbClr val="3E91FB"/>
            </a:solidFill>
            <a:ln>
              <a:solidFill>
                <a:srgbClr val="3E9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2878106" y="1933588"/>
              <a:ext cx="7010641" cy="2422189"/>
              <a:chOff x="2047929" y="1906621"/>
              <a:chExt cx="7010641" cy="2422189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2047929" y="2416808"/>
                <a:ext cx="7010641" cy="1141811"/>
                <a:chOff x="2047929" y="2416808"/>
                <a:chExt cx="7010641" cy="1141811"/>
              </a:xfrm>
            </p:grpSpPr>
            <p:pic>
              <p:nvPicPr>
                <p:cNvPr id="54" name="Picture 53"/>
                <p:cNvPicPr>
                  <a:picLocks noChangeAspect="1"/>
                </p:cNvPicPr>
                <p:nvPr/>
              </p:nvPicPr>
              <p:blipFill>
                <a:blip r:embed="rId6"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sharpenSoften amount="5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47929" y="2416808"/>
                  <a:ext cx="2057143" cy="1066667"/>
                </a:xfrm>
                <a:prstGeom prst="rect">
                  <a:avLst/>
                </a:prstGeom>
              </p:spPr>
            </p:pic>
            <p:pic>
              <p:nvPicPr>
                <p:cNvPr id="55" name="Picture 54"/>
                <p:cNvPicPr>
                  <a:picLocks noChangeAspect="1"/>
                </p:cNvPicPr>
                <p:nvPr/>
              </p:nvPicPr>
              <p:blipFill>
                <a:blip r:embed="rId8">
                  <a:clrChange>
                    <a:clrFrom>
                      <a:srgbClr val="FEFEFE"/>
                    </a:clrFrom>
                    <a:clrTo>
                      <a:srgbClr val="FEFEFE">
                        <a:alpha val="0"/>
                      </a:srgbClr>
                    </a:clrTo>
                  </a:clrChange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sharpenSoften amount="5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82380" y="2568143"/>
                  <a:ext cx="2476190" cy="990476"/>
                </a:xfrm>
                <a:prstGeom prst="rect">
                  <a:avLst/>
                </a:prstGeom>
              </p:spPr>
            </p:pic>
          </p:grpSp>
          <p:sp>
            <p:nvSpPr>
              <p:cNvPr id="53" name="Donut 52"/>
              <p:cNvSpPr/>
              <p:nvPr/>
            </p:nvSpPr>
            <p:spPr>
              <a:xfrm>
                <a:off x="4105072" y="1906621"/>
                <a:ext cx="2299530" cy="2422189"/>
              </a:xfrm>
              <a:prstGeom prst="donut">
                <a:avLst>
                  <a:gd name="adj" fmla="val 10836"/>
                </a:avLst>
              </a:prstGeom>
              <a:solidFill>
                <a:srgbClr val="3E91F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34779" y="3605756"/>
              <a:ext cx="2462151" cy="164592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9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2853456" y="2230715"/>
              <a:ext cx="2286000" cy="1819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" name="Donut 45"/>
            <p:cNvSpPr/>
            <p:nvPr/>
          </p:nvSpPr>
          <p:spPr>
            <a:xfrm>
              <a:off x="5385132" y="2912137"/>
              <a:ext cx="365760" cy="365760"/>
            </a:xfrm>
            <a:prstGeom prst="donut">
              <a:avLst/>
            </a:prstGeom>
            <a:solidFill>
              <a:srgbClr val="3E91FB"/>
            </a:solidFill>
            <a:ln>
              <a:solidFill>
                <a:srgbClr val="3E9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Donut 46"/>
            <p:cNvSpPr/>
            <p:nvPr/>
          </p:nvSpPr>
          <p:spPr>
            <a:xfrm>
              <a:off x="6326946" y="3076067"/>
              <a:ext cx="365760" cy="365760"/>
            </a:xfrm>
            <a:prstGeom prst="donut">
              <a:avLst/>
            </a:prstGeom>
            <a:solidFill>
              <a:srgbClr val="3E91FB"/>
            </a:solidFill>
            <a:ln>
              <a:solidFill>
                <a:srgbClr val="3E9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Flowchart: Process 47"/>
            <p:cNvSpPr/>
            <p:nvPr/>
          </p:nvSpPr>
          <p:spPr>
            <a:xfrm>
              <a:off x="5517720" y="2322694"/>
              <a:ext cx="109728" cy="594360"/>
            </a:xfrm>
            <a:prstGeom prst="flowChartProcess">
              <a:avLst/>
            </a:prstGeom>
            <a:solidFill>
              <a:srgbClr val="3E91FB"/>
            </a:solidFill>
            <a:ln>
              <a:solidFill>
                <a:srgbClr val="3E9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694354" y="3605756"/>
              <a:ext cx="1262690" cy="109728"/>
            </a:xfrm>
            <a:prstGeom prst="rect">
              <a:avLst/>
            </a:prstGeom>
            <a:solidFill>
              <a:srgbClr val="3E91FB"/>
            </a:solidFill>
            <a:ln>
              <a:solidFill>
                <a:srgbClr val="3E9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lowchart: Process 49"/>
            <p:cNvSpPr/>
            <p:nvPr/>
          </p:nvSpPr>
          <p:spPr>
            <a:xfrm>
              <a:off x="5975286" y="2092668"/>
              <a:ext cx="109728" cy="1188720"/>
            </a:xfrm>
            <a:prstGeom prst="flowChartProcess">
              <a:avLst/>
            </a:prstGeom>
            <a:solidFill>
              <a:srgbClr val="3E91FB"/>
            </a:solidFill>
            <a:ln>
              <a:solidFill>
                <a:srgbClr val="3E9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5975286" y="3204083"/>
              <a:ext cx="365760" cy="109728"/>
            </a:xfrm>
            <a:prstGeom prst="rect">
              <a:avLst/>
            </a:prstGeom>
            <a:solidFill>
              <a:srgbClr val="3E91FB"/>
            </a:solidFill>
            <a:ln>
              <a:solidFill>
                <a:srgbClr val="3E9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2701636" y="241150"/>
            <a:ext cx="6212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  </a:t>
            </a:r>
            <a:r>
              <a:rPr lang="en-US" sz="2400" b="1" dirty="0">
                <a:solidFill>
                  <a:schemeClr val="bg1"/>
                </a:solidFill>
              </a:rPr>
              <a:t>DataBridge: Making </a:t>
            </a:r>
            <a:r>
              <a:rPr lang="en-US" sz="2400" b="1" dirty="0" smtClean="0">
                <a:solidFill>
                  <a:schemeClr val="bg1"/>
                </a:solidFill>
              </a:rPr>
              <a:t>data a </a:t>
            </a:r>
            <a:r>
              <a:rPr lang="en-US" sz="2400" b="1" dirty="0">
                <a:solidFill>
                  <a:schemeClr val="bg1"/>
                </a:solidFill>
              </a:rPr>
              <a:t>co-decision-maker</a:t>
            </a:r>
          </a:p>
        </p:txBody>
      </p:sp>
    </p:spTree>
    <p:extLst>
      <p:ext uri="{BB962C8B-B14F-4D97-AF65-F5344CB8AC3E}">
        <p14:creationId xmlns:p14="http://schemas.microsoft.com/office/powerpoint/2010/main" val="412993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/>
          <p:cNvSpPr txBox="1">
            <a:spLocks/>
          </p:cNvSpPr>
          <p:nvPr/>
        </p:nvSpPr>
        <p:spPr>
          <a:xfrm>
            <a:off x="725165" y="1277499"/>
            <a:ext cx="4383180" cy="8229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b="1" dirty="0" smtClean="0"/>
              <a:t>Data Sources</a:t>
            </a:r>
            <a:endParaRPr lang="en-US" sz="4400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512797" y="1817011"/>
            <a:ext cx="10274527" cy="4932862"/>
            <a:chOff x="512797" y="1817011"/>
            <a:chExt cx="10274527" cy="493286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5748" y="3701897"/>
              <a:ext cx="1380726" cy="1182128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57911" y="5045148"/>
              <a:ext cx="1149398" cy="1171428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512797" y="1817011"/>
              <a:ext cx="10274527" cy="4932862"/>
              <a:chOff x="665197" y="2069571"/>
              <a:chExt cx="10274527" cy="4932862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665197" y="2069571"/>
                <a:ext cx="10274527" cy="4932862"/>
                <a:chOff x="750523" y="2069571"/>
                <a:chExt cx="10274527" cy="4932862"/>
              </a:xfrm>
            </p:grpSpPr>
            <p:sp>
              <p:nvSpPr>
                <p:cNvPr id="28" name="Content Placeholder 2"/>
                <p:cNvSpPr txBox="1">
                  <a:spLocks/>
                </p:cNvSpPr>
                <p:nvPr/>
              </p:nvSpPr>
              <p:spPr>
                <a:xfrm>
                  <a:off x="750523" y="2069571"/>
                  <a:ext cx="10274527" cy="3777622"/>
                </a:xfrm>
                <a:prstGeom prst="rect">
                  <a:avLst/>
                </a:prstGeom>
              </p:spPr>
              <p:txBody>
                <a:bodyPr>
                  <a:norm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buClr>
                      <a:schemeClr val="accent1"/>
                    </a:buClr>
                    <a:buFont typeface="Wingdings" panose="05000000000000000000" pitchFamily="2" charset="2"/>
                    <a:buChar char="§"/>
                  </a:pPr>
                  <a:r>
                    <a:rPr lang="en-US" dirty="0" smtClean="0"/>
                    <a:t>EasyData gives access to a wide range of historical and current data compiled by the State Bank of Pakistan and other official sources</a:t>
                  </a:r>
                  <a:endParaRPr lang="en-US" dirty="0"/>
                </a:p>
              </p:txBody>
            </p:sp>
            <p:pic>
              <p:nvPicPr>
                <p:cNvPr id="31" name="Picture 30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colorTemperature colorTemp="11200"/>
                          </a14:imgEffect>
                          <a14:imgEffect>
                            <a14:saturation sat="400000"/>
                          </a14:imgEffect>
                          <a14:imgEffect>
                            <a14:brightnessContrast bright="2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17619" y="2933937"/>
                  <a:ext cx="1581150" cy="962025"/>
                </a:xfrm>
                <a:prstGeom prst="rect">
                  <a:avLst/>
                </a:prstGeom>
              </p:spPr>
            </p:pic>
            <p:pic>
              <p:nvPicPr>
                <p:cNvPr id="32" name="Picture 31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sharpenSoften amount="50000"/>
                          </a14:imgEffect>
                          <a14:imgEffect>
                            <a14:colorTemperature colorTemp="11200"/>
                          </a14:imgEffect>
                          <a14:imgEffect>
                            <a14:saturation sat="400000"/>
                          </a14:imgEffect>
                          <a14:imgEffect>
                            <a14:brightnessContrast bright="20000" contrast="-4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51562" y="5003435"/>
                  <a:ext cx="1342010" cy="1350046"/>
                </a:xfrm>
                <a:prstGeom prst="rect">
                  <a:avLst/>
                </a:prstGeom>
              </p:spPr>
            </p:pic>
            <p:pic>
              <p:nvPicPr>
                <p:cNvPr id="34" name="Picture 33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299815" y="5678458"/>
                  <a:ext cx="1266825" cy="1323975"/>
                </a:xfrm>
                <a:prstGeom prst="rect">
                  <a:avLst/>
                </a:prstGeom>
              </p:spPr>
            </p:pic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 rotWithShape="1">
                <a:blip r:embed="rId11"/>
                <a:srcRect l="81899" t="-1899"/>
                <a:stretch/>
              </p:blipFill>
              <p:spPr>
                <a:xfrm>
                  <a:off x="7981452" y="3861458"/>
                  <a:ext cx="967596" cy="962025"/>
                </a:xfrm>
                <a:prstGeom prst="rect">
                  <a:avLst/>
                </a:prstGeom>
              </p:spPr>
            </p:pic>
            <p:sp>
              <p:nvSpPr>
                <p:cNvPr id="46" name="Subtitle 2"/>
                <p:cNvSpPr txBox="1">
                  <a:spLocks/>
                </p:cNvSpPr>
                <p:nvPr/>
              </p:nvSpPr>
              <p:spPr>
                <a:xfrm>
                  <a:off x="3330985" y="2940159"/>
                  <a:ext cx="1097588" cy="1018223"/>
                </a:xfrm>
                <a:prstGeom prst="rect">
                  <a:avLst/>
                </a:prstGeom>
                <a:blipFill>
                  <a:blip r:embed="rId12"/>
                  <a:srcRect/>
                  <a:stretch>
                    <a:fillRect l="-31979" r="-27711"/>
                  </a:stretch>
                </a:blipFill>
              </p:spPr>
              <p:txBody>
                <a:bodyPr/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 smtClean="0"/>
                </a:p>
                <a:p>
                  <a:pPr algn="ctr"/>
                  <a:endParaRPr lang="en-US" dirty="0" smtClean="0"/>
                </a:p>
                <a:p>
                  <a:pPr algn="ctr"/>
                  <a:endParaRPr lang="en-US" dirty="0" smtClean="0"/>
                </a:p>
                <a:p>
                  <a:pPr algn="ctr"/>
                  <a:endParaRPr lang="en-US" dirty="0" smtClean="0"/>
                </a:p>
                <a:p>
                  <a:pPr algn="ctr"/>
                  <a:endParaRPr lang="en-US" dirty="0" smtClean="0"/>
                </a:p>
                <a:p>
                  <a:pPr algn="ctr"/>
                  <a:endParaRPr lang="en-US" dirty="0" smtClean="0"/>
                </a:p>
                <a:p>
                  <a:pPr algn="ctr"/>
                  <a:endParaRPr lang="en-US" dirty="0" smtClean="0"/>
                </a:p>
                <a:p>
                  <a:pPr algn="ctr"/>
                  <a:endParaRPr lang="en-US" dirty="0" smtClean="0"/>
                </a:p>
                <a:p>
                  <a:pPr algn="ctr"/>
                  <a:endParaRPr lang="en-US" dirty="0" smtClean="0"/>
                </a:p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2" name="Group 21"/>
              <p:cNvGrpSpPr/>
              <p:nvPr/>
            </p:nvGrpSpPr>
            <p:grpSpPr>
              <a:xfrm>
                <a:off x="4850663" y="3702868"/>
                <a:ext cx="1903594" cy="1752038"/>
                <a:chOff x="4157103" y="3645023"/>
                <a:chExt cx="3483013" cy="2993926"/>
              </a:xfrm>
            </p:grpSpPr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>
                <a:blip r:embed="rId1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>
                  <a:off x="4157103" y="3645023"/>
                  <a:ext cx="3483013" cy="2993926"/>
                </a:xfrm>
                <a:prstGeom prst="rect">
                  <a:avLst/>
                </a:prstGeom>
              </p:spPr>
            </p:pic>
            <p:pic>
              <p:nvPicPr>
                <p:cNvPr id="25" name="Picture 24"/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72731" y="3777828"/>
                  <a:ext cx="1907658" cy="1026400"/>
                </a:xfrm>
                <a:prstGeom prst="roundRect">
                  <a:avLst>
                    <a:gd name="adj" fmla="val 4167"/>
                  </a:avLst>
                </a:prstGeom>
                <a:solidFill>
                  <a:srgbClr val="FFFFFF"/>
                </a:solidFill>
                <a:ln w="76200" cap="sq">
                  <a:solidFill>
                    <a:srgbClr val="292929"/>
                  </a:solidFill>
                  <a:miter lim="800000"/>
                </a:ln>
                <a:effectLst>
                  <a:reflection blurRad="12700" stA="28000" endPos="28000" dist="5000" dir="5400000" sy="-100000" algn="bl" rotWithShape="0"/>
                </a:effectLst>
                <a:scene3d>
                  <a:camera prst="orthographicFront"/>
                  <a:lightRig rig="threePt" dir="t">
                    <a:rot lat="0" lon="0" rev="2700000"/>
                  </a:lightRig>
                </a:scene3d>
                <a:sp3d>
                  <a:bevelT h="38100"/>
                  <a:contourClr>
                    <a:srgbClr val="C0C0C0"/>
                  </a:contourClr>
                </a:sp3d>
              </p:spPr>
            </p:pic>
          </p:grpSp>
        </p:grpSp>
      </p:grpSp>
      <p:sp>
        <p:nvSpPr>
          <p:cNvPr id="27" name="TextBox 26"/>
          <p:cNvSpPr txBox="1"/>
          <p:nvPr/>
        </p:nvSpPr>
        <p:spPr>
          <a:xfrm>
            <a:off x="4903221" y="241150"/>
            <a:ext cx="2160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  DataBridge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33" name="Rectangle 32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2937050" y="241150"/>
              <a:ext cx="62672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19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2"/>
          <p:cNvSpPr txBox="1">
            <a:spLocks/>
          </p:cNvSpPr>
          <p:nvPr/>
        </p:nvSpPr>
        <p:spPr>
          <a:xfrm>
            <a:off x="657387" y="2021722"/>
            <a:ext cx="4313864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To make EasyData the most rich repository on timely </a:t>
            </a:r>
            <a:r>
              <a:rPr lang="en-US" dirty="0"/>
              <a:t>and </a:t>
            </a:r>
            <a:r>
              <a:rPr lang="en-US" dirty="0" smtClean="0"/>
              <a:t>credible economic and financial data of Pakistan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0" name="Content Placeholder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734" y="4012893"/>
            <a:ext cx="2126960" cy="2572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2" name="Title 1"/>
          <p:cNvSpPr txBox="1">
            <a:spLocks/>
          </p:cNvSpPr>
          <p:nvPr/>
        </p:nvSpPr>
        <p:spPr>
          <a:xfrm>
            <a:off x="657387" y="1308660"/>
            <a:ext cx="5912400" cy="8229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b="1" dirty="0" smtClean="0"/>
              <a:t>The Goal</a:t>
            </a:r>
            <a:endParaRPr lang="en-US" sz="4400" b="1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6501230" y="2219003"/>
            <a:ext cx="5496277" cy="21174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EasyData unlocks the problem of  data accessibility for its users, in a format that is understood by humans as well as machines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468" y="4130165"/>
            <a:ext cx="2337928" cy="2337928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5" name="Rectangle 14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3114890" y="241150"/>
              <a:ext cx="63812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373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"/>
          <p:cNvSpPr txBox="1">
            <a:spLocks/>
          </p:cNvSpPr>
          <p:nvPr/>
        </p:nvSpPr>
        <p:spPr>
          <a:xfrm>
            <a:off x="672382" y="2299854"/>
            <a:ext cx="4832159" cy="34764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EasyData offers a user friendly interface over a time-series database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672382" y="1249877"/>
            <a:ext cx="5828848" cy="8229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b="1" dirty="0" smtClean="0"/>
              <a:t>Time-series database</a:t>
            </a:r>
            <a:endParaRPr lang="en-US" sz="4400" b="1" dirty="0"/>
          </a:p>
        </p:txBody>
      </p:sp>
      <p:pic>
        <p:nvPicPr>
          <p:cNvPr id="1026" name="Picture 2" descr="What Is a Time Series and How Is It Used to Analyze Data?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894"/>
          <a:stretch/>
        </p:blipFill>
        <p:spPr bwMode="auto">
          <a:xfrm>
            <a:off x="876117" y="3973691"/>
            <a:ext cx="4012379" cy="2416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3"/>
          <p:cNvSpPr txBox="1">
            <a:spLocks/>
          </p:cNvSpPr>
          <p:nvPr/>
        </p:nvSpPr>
        <p:spPr>
          <a:xfrm>
            <a:off x="6238808" y="2124082"/>
            <a:ext cx="5391194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More and more datasets are being added gradually. You may check them on Home Page of EasyData.</a:t>
            </a:r>
          </a:p>
          <a:p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5" name="Rectangle 14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2884385" y="236419"/>
              <a:ext cx="68537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data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a co-decision-maker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7674" y="3773003"/>
            <a:ext cx="4538165" cy="295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2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/>
          <p:cNvSpPr txBox="1">
            <a:spLocks/>
          </p:cNvSpPr>
          <p:nvPr/>
        </p:nvSpPr>
        <p:spPr>
          <a:xfrm>
            <a:off x="647399" y="1379323"/>
            <a:ext cx="9296989" cy="1280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Data Coverage</a:t>
            </a:r>
            <a:endParaRPr lang="en-US" b="1" dirty="0"/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548641" y="2089524"/>
            <a:ext cx="4715691" cy="44680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M</a:t>
            </a:r>
            <a:r>
              <a:rPr lang="en-US" sz="2400" dirty="0" smtClean="0"/>
              <a:t>ost of the data compiled by SBP is included.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220+ datasets comprising of 23,000+ variables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The data is divided into various subjects:</a:t>
            </a:r>
          </a:p>
          <a:p>
            <a:pPr marL="971550" lvl="1" indent="-571500">
              <a:buClr>
                <a:schemeClr val="accent1"/>
              </a:buClr>
            </a:pPr>
            <a:r>
              <a:rPr lang="en-US" sz="2000" dirty="0" smtClean="0"/>
              <a:t>External Sector</a:t>
            </a:r>
          </a:p>
          <a:p>
            <a:pPr marL="971550" lvl="1" indent="-571500">
              <a:buClr>
                <a:schemeClr val="accent1"/>
              </a:buClr>
            </a:pPr>
            <a:r>
              <a:rPr lang="en-US" sz="2000" dirty="0" smtClean="0"/>
              <a:t>Monetary and Financial Sector</a:t>
            </a:r>
          </a:p>
          <a:p>
            <a:pPr marL="971550" lvl="1" indent="-571500">
              <a:buClr>
                <a:schemeClr val="accent1"/>
              </a:buClr>
            </a:pPr>
            <a:r>
              <a:rPr lang="en-US" sz="2000" dirty="0" smtClean="0"/>
              <a:t>Pakistan’s Debt Profile</a:t>
            </a:r>
          </a:p>
          <a:p>
            <a:pPr marL="971550" lvl="1" indent="-571500">
              <a:buClr>
                <a:schemeClr val="accent1"/>
              </a:buClr>
            </a:pPr>
            <a:r>
              <a:rPr lang="en-US" sz="2000" dirty="0" smtClean="0"/>
              <a:t>Interest Rate</a:t>
            </a:r>
          </a:p>
          <a:p>
            <a:pPr marL="971550" lvl="1" indent="-571500">
              <a:buClr>
                <a:schemeClr val="accent1"/>
              </a:buClr>
            </a:pPr>
            <a:r>
              <a:rPr lang="en-US" sz="2000" dirty="0" smtClean="0"/>
              <a:t>Real Sector</a:t>
            </a:r>
          </a:p>
          <a:p>
            <a:pPr marL="971550" lvl="1" indent="-571500">
              <a:buClr>
                <a:schemeClr val="accent1"/>
              </a:buClr>
            </a:pPr>
            <a:r>
              <a:rPr lang="en-US" sz="2000" dirty="0" smtClean="0"/>
              <a:t>Public Finance</a:t>
            </a:r>
          </a:p>
          <a:p>
            <a:pPr marL="971550" lvl="1" indent="-571500">
              <a:buClr>
                <a:schemeClr val="accent1"/>
              </a:buClr>
            </a:pPr>
            <a:r>
              <a:rPr lang="en-US" sz="2000" dirty="0" smtClean="0"/>
              <a:t>Social Sector Developments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165" y="2586978"/>
            <a:ext cx="3197224" cy="29978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3" name="Group 12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4" name="Rectangle 13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3114890" y="241150"/>
              <a:ext cx="6325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540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624146" y="1362367"/>
            <a:ext cx="9296989" cy="70612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Most Searched Series</a:t>
            </a:r>
            <a:endParaRPr lang="en-US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2" name="Rectangle 11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3409524" y="241150"/>
              <a:ext cx="6114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786" y="2037235"/>
            <a:ext cx="9759314" cy="482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37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685748" y="1343591"/>
            <a:ext cx="8911687" cy="5874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Features</a:t>
            </a:r>
            <a:endParaRPr lang="en-US" b="1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85748" y="2024742"/>
            <a:ext cx="10224452" cy="483325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User </a:t>
            </a:r>
            <a:r>
              <a:rPr lang="en-US" dirty="0"/>
              <a:t>friendly Search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Datasets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Data downloads at series and datasets </a:t>
            </a:r>
            <a:r>
              <a:rPr lang="en-US" dirty="0" smtClean="0"/>
              <a:t>levels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Conversion of long format (more suitable for machine to machine reading) excel file to wide format (as is on SBP Economic Data Page</a:t>
            </a:r>
            <a:r>
              <a:rPr lang="en-US" dirty="0" smtClean="0"/>
              <a:t>)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Updates on newly released </a:t>
            </a:r>
            <a:r>
              <a:rPr lang="en-US" dirty="0" smtClean="0"/>
              <a:t>data</a:t>
            </a:r>
            <a:endParaRPr lang="en-US" dirty="0"/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Snapshot on Key Indicators and My </a:t>
            </a:r>
            <a:r>
              <a:rPr lang="en-US" dirty="0" smtClean="0"/>
              <a:t>Indicators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Chart </a:t>
            </a:r>
            <a:r>
              <a:rPr lang="en-US" dirty="0" smtClean="0"/>
              <a:t>views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Personalized Data </a:t>
            </a:r>
            <a:r>
              <a:rPr lang="en-US" dirty="0" smtClean="0"/>
              <a:t>Basket</a:t>
            </a:r>
            <a:endParaRPr lang="en-US" dirty="0"/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API integration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Interactive Charts and Topical Dashboards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Email Subscription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Past Archives and Related Datasets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Useful help with: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n-US" sz="2400" dirty="0"/>
              <a:t>Frequently Asked Questions</a:t>
            </a:r>
            <a:r>
              <a:rPr lang="en-US" sz="2400" dirty="0" smtClean="0"/>
              <a:t>;</a:t>
            </a:r>
            <a:endParaRPr lang="en-US" sz="2400" dirty="0"/>
          </a:p>
          <a:p>
            <a:pPr marL="1257300" lvl="2" indent="-400050">
              <a:buFont typeface="+mj-lt"/>
              <a:buAutoNum type="romanUcPeriod"/>
            </a:pPr>
            <a:r>
              <a:rPr lang="en-US" sz="2400" dirty="0"/>
              <a:t>Step-by-step How-To </a:t>
            </a:r>
            <a:r>
              <a:rPr lang="en-US" sz="2400" dirty="0" smtClean="0"/>
              <a:t>guide; and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n-US" sz="2400" dirty="0" smtClean="0"/>
              <a:t>Developer Guide on how to use APIs</a:t>
            </a:r>
            <a:endParaRPr lang="en-US" sz="2400" dirty="0"/>
          </a:p>
          <a:p>
            <a:pPr marL="857250" lvl="2" indent="0">
              <a:buFont typeface="Arial" panose="020B0604020202020204" pitchFamily="34" charset="0"/>
              <a:buNone/>
            </a:pPr>
            <a:endParaRPr lang="en-US" dirty="0" smtClean="0"/>
          </a:p>
        </p:txBody>
      </p:sp>
      <p:grpSp>
        <p:nvGrpSpPr>
          <p:cNvPr id="11" name="Group 10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2" name="Rectangle 11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2742501" y="241150"/>
              <a:ext cx="68471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65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3437024" y="1295142"/>
            <a:ext cx="5317951" cy="5874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hlinkClick r:id="rId2"/>
              </a:rPr>
              <a:t>EasyData Walkthrough</a:t>
            </a:r>
            <a:endParaRPr lang="en-US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2" name="Rectangle 11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3114889" y="241150"/>
              <a:ext cx="65479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16293"/>
            <a:ext cx="12192000" cy="494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69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3" name="Rectangle 2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992635" y="241150"/>
              <a:ext cx="66474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  <p:sp>
        <p:nvSpPr>
          <p:cNvPr id="9" name="Title 1"/>
          <p:cNvSpPr txBox="1">
            <a:spLocks/>
          </p:cNvSpPr>
          <p:nvPr/>
        </p:nvSpPr>
        <p:spPr>
          <a:xfrm>
            <a:off x="616577" y="1319326"/>
            <a:ext cx="8911687" cy="5939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Features: </a:t>
            </a:r>
            <a:r>
              <a:rPr lang="en-US" sz="2800" b="1" dirty="0" smtClean="0"/>
              <a:t>User friendly Search </a:t>
            </a:r>
            <a:r>
              <a:rPr lang="en-US" sz="2800" b="1" dirty="0"/>
              <a:t>B</a:t>
            </a:r>
            <a:r>
              <a:rPr lang="en-US" sz="2800" b="1" dirty="0" smtClean="0"/>
              <a:t>ar</a:t>
            </a:r>
            <a:endParaRPr lang="en-US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t="22030" b="45323"/>
          <a:stretch/>
        </p:blipFill>
        <p:spPr>
          <a:xfrm>
            <a:off x="36652" y="2479040"/>
            <a:ext cx="12155348" cy="173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46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 txBox="1">
            <a:spLocks/>
          </p:cNvSpPr>
          <p:nvPr/>
        </p:nvSpPr>
        <p:spPr>
          <a:xfrm>
            <a:off x="625649" y="2044821"/>
            <a:ext cx="5245053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Users can download a complete dataset in csv (long) format which can be converted into a wide format 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16" name="Content Placeholder 4"/>
          <p:cNvSpPr txBox="1">
            <a:spLocks/>
          </p:cNvSpPr>
          <p:nvPr/>
        </p:nvSpPr>
        <p:spPr>
          <a:xfrm>
            <a:off x="6676488" y="2044821"/>
            <a:ext cx="5068645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Current and historical series of any variable can also be downloaded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547" y="3694180"/>
            <a:ext cx="3381375" cy="147637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664" y="3821738"/>
            <a:ext cx="3588654" cy="1613141"/>
          </a:xfrm>
          <a:prstGeom prst="rect">
            <a:avLst/>
          </a:prstGeom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616577" y="1319326"/>
            <a:ext cx="8911687" cy="5939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Features : </a:t>
            </a:r>
            <a:r>
              <a:rPr lang="en-US" sz="2800" b="1" dirty="0" smtClean="0"/>
              <a:t>Download Complete Data</a:t>
            </a:r>
            <a:endParaRPr lang="en-US" sz="2800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7" name="Rectangle 16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3256666" y="241150"/>
              <a:ext cx="62635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150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5"/>
          <p:cNvSpPr txBox="1">
            <a:spLocks/>
          </p:cNvSpPr>
          <p:nvPr/>
        </p:nvSpPr>
        <p:spPr>
          <a:xfrm>
            <a:off x="352697" y="2003331"/>
            <a:ext cx="6117476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Advance </a:t>
            </a:r>
            <a:r>
              <a:rPr lang="en-US" dirty="0" smtClean="0"/>
              <a:t>Release Calendar </a:t>
            </a:r>
            <a:r>
              <a:rPr lang="en-US" dirty="0"/>
              <a:t>of SBP </a:t>
            </a:r>
            <a:r>
              <a:rPr lang="en-US" dirty="0" smtClean="0"/>
              <a:t>data.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The data that has been recently updated is also displayed on Home page.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22" name="Content Placeholder 3"/>
          <p:cNvSpPr txBox="1">
            <a:spLocks/>
          </p:cNvSpPr>
          <p:nvPr/>
        </p:nvSpPr>
        <p:spPr>
          <a:xfrm>
            <a:off x="6470173" y="1957612"/>
            <a:ext cx="5159829" cy="381040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Newly added datasets </a:t>
            </a:r>
            <a:r>
              <a:rPr lang="en-US" dirty="0" smtClean="0"/>
              <a:t>and other notifications are </a:t>
            </a:r>
            <a:r>
              <a:rPr lang="en-US" dirty="0"/>
              <a:t>being displayed on Home page.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616577" y="1319326"/>
            <a:ext cx="8911687" cy="5939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Features: </a:t>
            </a:r>
            <a:r>
              <a:rPr lang="en-US" sz="2800" b="1" dirty="0" smtClean="0"/>
              <a:t>Recently Released Data and Notice Board</a:t>
            </a:r>
            <a:endParaRPr lang="en-US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5" name="Rectangle 14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992635" y="241150"/>
              <a:ext cx="66474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577" y="4310778"/>
            <a:ext cx="4636143" cy="247974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4074" y="3793323"/>
            <a:ext cx="4538165" cy="295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0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5"/>
          <p:cNvSpPr txBox="1">
            <a:spLocks/>
          </p:cNvSpPr>
          <p:nvPr/>
        </p:nvSpPr>
        <p:spPr>
          <a:xfrm>
            <a:off x="525280" y="1989909"/>
            <a:ext cx="10421393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Users can view important economic indicators at a glance and can also </a:t>
            </a:r>
            <a:r>
              <a:rPr lang="en-GB" sz="2400" dirty="0" smtClean="0"/>
              <a:t>develop </a:t>
            </a:r>
            <a:r>
              <a:rPr lang="en-GB" sz="2400" dirty="0"/>
              <a:t>personalized dashboards consisting of set of indicators of </a:t>
            </a:r>
            <a:r>
              <a:rPr lang="en-GB" sz="2400" dirty="0" smtClean="0"/>
              <a:t>his/her choice.</a:t>
            </a:r>
            <a:endParaRPr lang="en-US" sz="24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16577" y="1319326"/>
            <a:ext cx="8911687" cy="5939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Features: </a:t>
            </a:r>
            <a:r>
              <a:rPr lang="en-US" sz="2800" b="1" dirty="0" smtClean="0"/>
              <a:t>Major Economic Indicators</a:t>
            </a:r>
            <a:endParaRPr lang="en-US" b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3" name="Rectangle 12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3151652" y="241150"/>
              <a:ext cx="60943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data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a co-decision-maker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080" y="2743200"/>
            <a:ext cx="11978640" cy="405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7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5"/>
          <p:cNvSpPr txBox="1">
            <a:spLocks/>
          </p:cNvSpPr>
          <p:nvPr/>
        </p:nvSpPr>
        <p:spPr>
          <a:xfrm>
            <a:off x="7316138" y="2277235"/>
            <a:ext cx="4313864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Useful chart controls</a:t>
            </a:r>
          </a:p>
        </p:txBody>
      </p:sp>
      <p:sp>
        <p:nvSpPr>
          <p:cNvPr id="26" name="Content Placeholder 6"/>
          <p:cNvSpPr txBox="1">
            <a:spLocks/>
          </p:cNvSpPr>
          <p:nvPr/>
        </p:nvSpPr>
        <p:spPr>
          <a:xfrm>
            <a:off x="756782" y="2141146"/>
            <a:ext cx="4313864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View charts for any series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Download a complete series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Date range selection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259" y="2769553"/>
            <a:ext cx="2651000" cy="37355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5" r="8554" b="21127"/>
          <a:stretch/>
        </p:blipFill>
        <p:spPr>
          <a:xfrm>
            <a:off x="1599111" y="2719384"/>
            <a:ext cx="1942376" cy="88015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493" y="4412695"/>
            <a:ext cx="1875693" cy="1071825"/>
          </a:xfrm>
          <a:prstGeom prst="rect">
            <a:avLst/>
          </a:prstGeom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616577" y="1319326"/>
            <a:ext cx="8911687" cy="5939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Features: </a:t>
            </a:r>
            <a:r>
              <a:rPr lang="en-US" sz="2800" b="1" dirty="0" smtClean="0"/>
              <a:t>Chart views</a:t>
            </a:r>
            <a:r>
              <a:rPr lang="en-US" b="1" dirty="0" smtClean="0"/>
              <a:t> 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936" y="6146622"/>
            <a:ext cx="5524500" cy="47625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7" name="Rectangle 16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151652" y="241150"/>
              <a:ext cx="63685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721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/>
          <p:cNvSpPr txBox="1">
            <a:spLocks/>
          </p:cNvSpPr>
          <p:nvPr/>
        </p:nvSpPr>
        <p:spPr>
          <a:xfrm>
            <a:off x="637108" y="2087763"/>
            <a:ext cx="5085306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Customizable Data Basket for later retrieval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23" name="Content Placeholder 3"/>
          <p:cNvSpPr txBox="1">
            <a:spLocks/>
          </p:cNvSpPr>
          <p:nvPr/>
        </p:nvSpPr>
        <p:spPr>
          <a:xfrm>
            <a:off x="7190747" y="2087763"/>
            <a:ext cx="4313864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Interactive charts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Zoom-in/out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Area under the chart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Step/curve plot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35" y="3317966"/>
            <a:ext cx="3590176" cy="2794884"/>
          </a:xfrm>
          <a:prstGeom prst="rect">
            <a:avLst/>
          </a:prstGeom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616577" y="1319326"/>
            <a:ext cx="8911687" cy="5939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Features: </a:t>
            </a:r>
            <a:r>
              <a:rPr lang="en-US" sz="2800" b="1" dirty="0" smtClean="0"/>
              <a:t>My Data Basket</a:t>
            </a:r>
            <a:endParaRPr lang="en-US" sz="28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0747" y="4169364"/>
            <a:ext cx="4313864" cy="227918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5" name="Rectangle 14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3151651" y="241150"/>
              <a:ext cx="64884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02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668829" y="2091812"/>
            <a:ext cx="8915400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Comparison of two or more variables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16577" y="1319326"/>
            <a:ext cx="8911687" cy="5939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Features: </a:t>
            </a:r>
            <a:r>
              <a:rPr lang="en-US" sz="2800" b="1" dirty="0" smtClean="0"/>
              <a:t>My Data Basket</a:t>
            </a:r>
            <a:endParaRPr lang="en-US" sz="2800" b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7" name="Rectangle 16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3353940" y="241150"/>
              <a:ext cx="61662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0561" y="2564454"/>
            <a:ext cx="8705850" cy="422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96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616577" y="1319326"/>
            <a:ext cx="8911687" cy="5939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Features: </a:t>
            </a:r>
            <a:r>
              <a:rPr lang="en-US" sz="2800" b="1" dirty="0" smtClean="0"/>
              <a:t>APIs (Machine to Machine Integration)</a:t>
            </a:r>
            <a:endParaRPr lang="en-US" sz="2800" b="1" dirty="0"/>
          </a:p>
        </p:txBody>
      </p:sp>
      <p:grpSp>
        <p:nvGrpSpPr>
          <p:cNvPr id="9" name="Group 8"/>
          <p:cNvGrpSpPr/>
          <p:nvPr/>
        </p:nvGrpSpPr>
        <p:grpSpPr>
          <a:xfrm>
            <a:off x="304801" y="2090057"/>
            <a:ext cx="4599710" cy="3895107"/>
            <a:chOff x="849085" y="2090057"/>
            <a:chExt cx="4055425" cy="3895107"/>
          </a:xfrm>
        </p:grpSpPr>
        <p:sp>
          <p:nvSpPr>
            <p:cNvPr id="30" name="Content Placeholder 2"/>
            <p:cNvSpPr txBox="1">
              <a:spLocks/>
            </p:cNvSpPr>
            <p:nvPr/>
          </p:nvSpPr>
          <p:spPr>
            <a:xfrm>
              <a:off x="849085" y="2090057"/>
              <a:ext cx="4055425" cy="389510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r>
                <a:rPr lang="en-US" dirty="0"/>
                <a:t>APIs</a:t>
              </a:r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dirty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dirty="0" smtClean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dirty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dirty="0" smtClean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r>
                <a:rPr lang="en-US" dirty="0" smtClean="0"/>
                <a:t>Provides data in machine </a:t>
              </a:r>
              <a:r>
                <a:rPr lang="en-US" dirty="0"/>
                <a:t>readable </a:t>
              </a:r>
              <a:r>
                <a:rPr lang="en-US" dirty="0" smtClean="0"/>
                <a:t>formats (csv and JSON)</a:t>
              </a:r>
              <a:endParaRPr lang="en-US" dirty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dirty="0" smtClean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sz="2400" dirty="0" smtClean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sz="2400" dirty="0" smtClean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sz="2400" dirty="0" smtClean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sz="2400" dirty="0" smtClean="0"/>
            </a:p>
            <a:p>
              <a:pPr marL="0" indent="0">
                <a:buClr>
                  <a:schemeClr val="accent1"/>
                </a:buClr>
                <a:buNone/>
              </a:pPr>
              <a:endParaRPr lang="en-US" sz="2400" dirty="0"/>
            </a:p>
            <a:p>
              <a:pPr marL="0" indent="0">
                <a:buClr>
                  <a:schemeClr val="accent1"/>
                </a:buClr>
                <a:buNone/>
              </a:pPr>
              <a:endParaRPr lang="en-US" sz="2400" dirty="0" smtClean="0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0742" y="2536889"/>
              <a:ext cx="1879341" cy="1841148"/>
            </a:xfrm>
            <a:prstGeom prst="rect">
              <a:avLst/>
            </a:prstGeom>
          </p:spPr>
        </p:pic>
      </p:grpSp>
      <p:sp>
        <p:nvSpPr>
          <p:cNvPr id="23" name="Content Placeholder 22"/>
          <p:cNvSpPr>
            <a:spLocks noGrp="1"/>
          </p:cNvSpPr>
          <p:nvPr>
            <p:ph sz="quarter" idx="4"/>
          </p:nvPr>
        </p:nvSpPr>
        <p:spPr>
          <a:xfrm>
            <a:off x="5735782" y="2117766"/>
            <a:ext cx="5571115" cy="3684588"/>
          </a:xfrm>
        </p:spPr>
        <p:txBody>
          <a:bodyPr/>
          <a:lstStyle/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Data </a:t>
            </a:r>
            <a:r>
              <a:rPr lang="en-US" dirty="0"/>
              <a:t>can be </a:t>
            </a:r>
            <a:r>
              <a:rPr lang="en-US" dirty="0" smtClean="0"/>
              <a:t>directly exported </a:t>
            </a:r>
            <a:r>
              <a:rPr lang="en-US" dirty="0"/>
              <a:t>to </a:t>
            </a:r>
            <a:r>
              <a:rPr lang="en-US" dirty="0" smtClean="0"/>
              <a:t>a software of your choice such R</a:t>
            </a:r>
            <a:r>
              <a:rPr lang="en-US" dirty="0"/>
              <a:t>, </a:t>
            </a:r>
            <a:r>
              <a:rPr lang="en-US" dirty="0" smtClean="0"/>
              <a:t>Python, </a:t>
            </a:r>
            <a:r>
              <a:rPr lang="en-US" dirty="0" err="1" smtClean="0"/>
              <a:t>PowerBI</a:t>
            </a:r>
            <a:r>
              <a:rPr lang="en-US" dirty="0" smtClean="0"/>
              <a:t>, MS Excel etc.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2000" dirty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1600" dirty="0" smtClean="0"/>
          </a:p>
          <a:p>
            <a:endParaRPr lang="en-US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1127" y="3302922"/>
            <a:ext cx="3325091" cy="136908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8" name="Rectangle 17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3000199" y="194983"/>
              <a:ext cx="61916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970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8" name="Rectangle 7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000199" y="194983"/>
              <a:ext cx="61916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>
          <a:xfrm>
            <a:off x="616577" y="1319326"/>
            <a:ext cx="8911687" cy="5939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Features: </a:t>
            </a:r>
            <a:r>
              <a:rPr lang="en-US" sz="2800" b="1" dirty="0"/>
              <a:t>Interactive Dashboards</a:t>
            </a:r>
          </a:p>
          <a:p>
            <a:r>
              <a:rPr lang="en-US" b="1" dirty="0" smtClean="0"/>
              <a:t> 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" y="1936534"/>
            <a:ext cx="11531599" cy="457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6568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/>
          <p:cNvSpPr txBox="1">
            <a:spLocks/>
          </p:cNvSpPr>
          <p:nvPr/>
        </p:nvSpPr>
        <p:spPr>
          <a:xfrm>
            <a:off x="672542" y="1398818"/>
            <a:ext cx="8911687" cy="5900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Recent Enhancements</a:t>
            </a:r>
            <a:endParaRPr lang="en-US" b="1" dirty="0"/>
          </a:p>
        </p:txBody>
      </p:sp>
      <p:grpSp>
        <p:nvGrpSpPr>
          <p:cNvPr id="15" name="Group 14"/>
          <p:cNvGrpSpPr/>
          <p:nvPr/>
        </p:nvGrpSpPr>
        <p:grpSpPr>
          <a:xfrm>
            <a:off x="7321158" y="2137812"/>
            <a:ext cx="3950235" cy="5400837"/>
            <a:chOff x="4237801" y="2131621"/>
            <a:chExt cx="3950235" cy="5400837"/>
          </a:xfrm>
        </p:grpSpPr>
        <p:sp>
          <p:nvSpPr>
            <p:cNvPr id="2" name="TextBox 1"/>
            <p:cNvSpPr txBox="1"/>
            <p:nvPr/>
          </p:nvSpPr>
          <p:spPr>
            <a:xfrm>
              <a:off x="4237801" y="4208471"/>
              <a:ext cx="3809471" cy="3323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r>
                <a:rPr lang="en-US" sz="2400" dirty="0" smtClean="0"/>
                <a:t> Customizable </a:t>
              </a:r>
              <a:r>
                <a:rPr lang="en-US" sz="2400" dirty="0"/>
                <a:t>dashboards for every </a:t>
              </a:r>
              <a:r>
                <a:rPr lang="en-US" sz="2400" dirty="0" smtClean="0"/>
                <a:t>user</a:t>
              </a:r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sz="2400" dirty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sz="2400" dirty="0" smtClean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sz="2400" dirty="0"/>
            </a:p>
            <a:p>
              <a:pPr>
                <a:buClr>
                  <a:schemeClr val="accent1"/>
                </a:buClr>
              </a:pPr>
              <a:endParaRPr lang="en-US" sz="2400" dirty="0" smtClean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sz="2400" dirty="0" smtClean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dirty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237801" y="2131621"/>
              <a:ext cx="3950235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r>
                <a:rPr lang="en-US" sz="2400" dirty="0" smtClean="0"/>
                <a:t> Notice Board</a:t>
              </a:r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sz="2400" dirty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sz="2400" dirty="0" smtClean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sz="2400" dirty="0"/>
            </a:p>
            <a:p>
              <a:pPr>
                <a:buClr>
                  <a:schemeClr val="accent1"/>
                </a:buClr>
              </a:pPr>
              <a:endParaRPr lang="en-US" sz="2400" dirty="0" smtClean="0"/>
            </a:p>
            <a:p>
              <a:pPr>
                <a:buClr>
                  <a:schemeClr val="accent1"/>
                </a:buClr>
              </a:pPr>
              <a:endParaRPr lang="en-US" sz="2400" dirty="0"/>
            </a:p>
            <a:p>
              <a:pPr>
                <a:buClr>
                  <a:schemeClr val="accent1"/>
                </a:buClr>
              </a:pPr>
              <a:endParaRPr lang="en-US" sz="2400" dirty="0" smtClean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1517" y="2467516"/>
              <a:ext cx="1750436" cy="175043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8557" y="5138386"/>
              <a:ext cx="2660976" cy="1399158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1468676" y="1223884"/>
            <a:ext cx="4126399" cy="5319851"/>
            <a:chOff x="333498" y="1243698"/>
            <a:chExt cx="4126399" cy="5319851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333498" y="1243698"/>
              <a:ext cx="4126399" cy="377762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sz="2400" dirty="0" smtClean="0"/>
            </a:p>
            <a:p>
              <a:pPr marL="0" indent="0">
                <a:buClr>
                  <a:schemeClr val="accent1"/>
                </a:buClr>
                <a:buNone/>
              </a:pPr>
              <a:endParaRPr lang="en-US" sz="2400" dirty="0" smtClean="0"/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r>
                <a:rPr lang="en-US" sz="2400" dirty="0" smtClean="0"/>
                <a:t>Email </a:t>
              </a:r>
              <a:r>
                <a:rPr lang="en-US" sz="2400" dirty="0"/>
                <a:t>s</a:t>
              </a:r>
              <a:r>
                <a:rPr lang="en-US" sz="2400" dirty="0" smtClean="0"/>
                <a:t>ubscription </a:t>
              </a:r>
              <a:r>
                <a:rPr lang="en-US" sz="2400" dirty="0"/>
                <a:t>based notifications on new data releases</a:t>
              </a:r>
            </a:p>
            <a:p>
              <a:pPr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en-US" sz="2400" dirty="0" smtClean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302" y="3140906"/>
              <a:ext cx="2399064" cy="1237979"/>
            </a:xfrm>
            <a:prstGeom prst="rect">
              <a:avLst/>
            </a:prstGeom>
          </p:spPr>
        </p:pic>
        <p:grpSp>
          <p:nvGrpSpPr>
            <p:cNvPr id="14" name="Group 13"/>
            <p:cNvGrpSpPr/>
            <p:nvPr/>
          </p:nvGrpSpPr>
          <p:grpSpPr>
            <a:xfrm>
              <a:off x="449019" y="4534947"/>
              <a:ext cx="3436983" cy="2028602"/>
              <a:chOff x="-1164781" y="4551329"/>
              <a:chExt cx="3436983" cy="2028602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3865"/>
              <a:stretch/>
            </p:blipFill>
            <p:spPr>
              <a:xfrm>
                <a:off x="-477565" y="5193764"/>
                <a:ext cx="1849198" cy="1386167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-1164781" y="4551329"/>
                <a:ext cx="343698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Clr>
                    <a:schemeClr val="accent1"/>
                  </a:buClr>
                  <a:buFont typeface="Wingdings" panose="05000000000000000000" pitchFamily="2" charset="2"/>
                  <a:buChar char="§"/>
                </a:pPr>
                <a:r>
                  <a:rPr lang="en-US" sz="2400" dirty="0" smtClean="0"/>
                  <a:t> Most</a:t>
                </a:r>
                <a:r>
                  <a:rPr lang="en-US" dirty="0" smtClean="0"/>
                  <a:t> </a:t>
                </a:r>
                <a:r>
                  <a:rPr lang="en-US" sz="2400" dirty="0"/>
                  <a:t>viewed series </a:t>
                </a:r>
                <a:r>
                  <a:rPr lang="en-US" sz="2400" dirty="0" smtClean="0"/>
                  <a:t>    and </a:t>
                </a:r>
                <a:r>
                  <a:rPr lang="en-US" sz="2400" dirty="0"/>
                  <a:t>datasets</a:t>
                </a: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-36763" y="-37915"/>
            <a:ext cx="12228763" cy="973182"/>
            <a:chOff x="-36763" y="-37915"/>
            <a:chExt cx="12228763" cy="973182"/>
          </a:xfrm>
        </p:grpSpPr>
        <p:sp>
          <p:nvSpPr>
            <p:cNvPr id="22" name="Rectangle 21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44957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236566" y="7804"/>
              <a:ext cx="955434" cy="860114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5131377" y="570956"/>
              <a:ext cx="21669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solidFill>
                    <a:schemeClr val="bg1"/>
                  </a:solidFill>
                </a:rPr>
                <a:t>  a </a:t>
              </a:r>
              <a:r>
                <a:rPr lang="en-US" sz="1400" i="1" dirty="0">
                  <a:solidFill>
                    <a:schemeClr val="bg1"/>
                  </a:solidFill>
                </a:rPr>
                <a:t>d</a:t>
              </a:r>
              <a:r>
                <a:rPr lang="en-US" sz="1400" i="1" dirty="0" smtClean="0">
                  <a:solidFill>
                    <a:schemeClr val="bg1"/>
                  </a:solidFill>
                </a:rPr>
                <a:t>ata bridge…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30" name="Rectangle 29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275884" y="225604"/>
              <a:ext cx="68786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chemeClr val="accent1"/>
                </a:buClr>
              </a:pP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8383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 txBox="1">
            <a:spLocks/>
          </p:cNvSpPr>
          <p:nvPr/>
        </p:nvSpPr>
        <p:spPr>
          <a:xfrm>
            <a:off x="1315462" y="1986939"/>
            <a:ext cx="5061213" cy="42130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FAQs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0" indent="0">
              <a:buClr>
                <a:schemeClr val="accent1"/>
              </a:buClr>
              <a:buNone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How To?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16" name="Content Placeholder 3"/>
          <p:cNvSpPr txBox="1">
            <a:spLocks/>
          </p:cNvSpPr>
          <p:nvPr/>
        </p:nvSpPr>
        <p:spPr>
          <a:xfrm>
            <a:off x="7093533" y="2033600"/>
            <a:ext cx="4842553" cy="4205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Contact Us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0" indent="0">
              <a:buClr>
                <a:schemeClr val="accent1"/>
              </a:buClr>
              <a:buNone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Disclaimer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306" y="2595698"/>
            <a:ext cx="3019425" cy="12668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320" y="4599584"/>
            <a:ext cx="2970411" cy="1964946"/>
          </a:xfrm>
          <a:prstGeom prst="rect">
            <a:avLst/>
          </a:prstGeom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616577" y="1319326"/>
            <a:ext cx="8911687" cy="5939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Other useful tips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" t="-8369" r="-761" b="8369"/>
          <a:stretch/>
        </p:blipFill>
        <p:spPr>
          <a:xfrm>
            <a:off x="8124209" y="4545131"/>
            <a:ext cx="2073851" cy="20738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209" y="2504242"/>
            <a:ext cx="1548235" cy="1569063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8" name="Rectangle 17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3151651" y="241150"/>
              <a:ext cx="64884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  <a:endParaRPr lang="en-US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864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1740128" y="1817011"/>
            <a:ext cx="8915399" cy="384949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700" b="1" dirty="0" smtClean="0"/>
              <a:t>We are happy </a:t>
            </a:r>
          </a:p>
          <a:p>
            <a:pPr algn="ctr"/>
            <a:r>
              <a:rPr lang="en-US" sz="4100" b="1" dirty="0" smtClean="0"/>
              <a:t>to address your </a:t>
            </a:r>
          </a:p>
          <a:p>
            <a:pPr algn="ctr"/>
            <a:r>
              <a:rPr lang="en-GB" sz="4500" b="1" dirty="0" smtClean="0">
                <a:solidFill>
                  <a:schemeClr val="accent2">
                    <a:lumMod val="75000"/>
                  </a:schemeClr>
                </a:solidFill>
              </a:rPr>
              <a:t>statistics related</a:t>
            </a:r>
            <a:endParaRPr lang="en-US" sz="45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4500" b="1" dirty="0" smtClean="0"/>
              <a:t>queries on </a:t>
            </a:r>
          </a:p>
          <a:p>
            <a:pPr algn="ctr"/>
            <a:r>
              <a:rPr lang="en-US" sz="5500" b="1" dirty="0" smtClean="0"/>
              <a:t>SBP EasyData</a:t>
            </a:r>
            <a:endParaRPr lang="en-US" sz="5500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11" name="Rectangle 10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3200492" y="228658"/>
              <a:ext cx="6324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  <a:endParaRPr lang="en-US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013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37915"/>
            <a:ext cx="12192000" cy="973182"/>
            <a:chOff x="-36763" y="-37915"/>
            <a:chExt cx="12228763" cy="973182"/>
          </a:xfrm>
        </p:grpSpPr>
        <p:sp>
          <p:nvSpPr>
            <p:cNvPr id="3" name="Rectangle 2"/>
            <p:cNvSpPr/>
            <p:nvPr/>
          </p:nvSpPr>
          <p:spPr>
            <a:xfrm>
              <a:off x="1505730" y="-37915"/>
              <a:ext cx="9611010" cy="92746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0" y="889548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0" y="-37915"/>
              <a:ext cx="12192000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763" y="55772"/>
              <a:ext cx="1645921" cy="8229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36566" y="29434"/>
              <a:ext cx="955434" cy="86011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200492" y="228658"/>
              <a:ext cx="6324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 </a:t>
              </a:r>
              <a:r>
                <a:rPr lang="en-US" sz="2400" b="1" dirty="0">
                  <a:solidFill>
                    <a:schemeClr val="bg1"/>
                  </a:solidFill>
                </a:rPr>
                <a:t>DataBridge: Making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data a </a:t>
              </a:r>
              <a:r>
                <a:rPr lang="en-US" sz="2400" b="1" dirty="0">
                  <a:solidFill>
                    <a:schemeClr val="bg1"/>
                  </a:solidFill>
                </a:rPr>
                <a:t>co-decision-maker</a:t>
              </a:r>
              <a:endParaRPr lang="en-US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5144063" y="3299752"/>
            <a:ext cx="19405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/>
              <a:t>Thank You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96316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6058</TotalTime>
  <Words>1086</Words>
  <Application>Microsoft Office PowerPoint</Application>
  <PresentationFormat>Widescreen</PresentationFormat>
  <Paragraphs>246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Century Gothic</vt:lpstr>
      <vt:lpstr>Wingdings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Mahwish Shozab - Statistics &amp; DWH</dc:creator>
  <cp:lastModifiedBy>Amir Ashraf - SDSD</cp:lastModifiedBy>
  <cp:revision>288</cp:revision>
  <dcterms:created xsi:type="dcterms:W3CDTF">2023-09-04T10:46:20Z</dcterms:created>
  <dcterms:modified xsi:type="dcterms:W3CDTF">2025-11-03T06:04:35Z</dcterms:modified>
</cp:coreProperties>
</file>