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0"/>
  </p:notesMasterIdLst>
  <p:sldIdLst>
    <p:sldId id="256" r:id="rId2"/>
    <p:sldId id="257" r:id="rId3"/>
    <p:sldId id="275" r:id="rId4"/>
    <p:sldId id="277" r:id="rId5"/>
    <p:sldId id="259" r:id="rId6"/>
    <p:sldId id="278" r:id="rId7"/>
    <p:sldId id="260" r:id="rId8"/>
    <p:sldId id="261" r:id="rId9"/>
    <p:sldId id="262" r:id="rId10"/>
    <p:sldId id="276" r:id="rId11"/>
    <p:sldId id="264" r:id="rId12"/>
    <p:sldId id="263" r:id="rId13"/>
    <p:sldId id="267" r:id="rId14"/>
    <p:sldId id="268" r:id="rId15"/>
    <p:sldId id="269" r:id="rId16"/>
    <p:sldId id="270" r:id="rId17"/>
    <p:sldId id="279" r:id="rId18"/>
    <p:sldId id="280" r:id="rId19"/>
  </p:sldIdLst>
  <p:sldSz cx="12192000" cy="6858000"/>
  <p:notesSz cx="6858000" cy="9144000"/>
  <p:defaultText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94660"/>
  </p:normalViewPr>
  <p:slideViewPr>
    <p:cSldViewPr snapToGrid="0">
      <p:cViewPr>
        <p:scale>
          <a:sx n="75" d="100"/>
          <a:sy n="75" d="100"/>
        </p:scale>
        <p:origin x="835" y="57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https://d.docs.live.net/b2e80bd28e81da63/APTMA%20Research%20Department/Economic%20Analysis/data/PBS%20Net%20Exports.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Textile Group Net Exports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PK"/>
        </a:p>
      </c:txPr>
    </c:title>
    <c:autoTitleDeleted val="0"/>
    <c:plotArea>
      <c:layout/>
      <c:barChart>
        <c:barDir val="col"/>
        <c:grouping val="clustered"/>
        <c:varyColors val="0"/>
        <c:ser>
          <c:idx val="0"/>
          <c:order val="0"/>
          <c:tx>
            <c:strRef>
              <c:f>Sheet1!$G$9</c:f>
              <c:strCache>
                <c:ptCount val="1"/>
                <c:pt idx="0">
                  <c:v>FY22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P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Sheet1!$K$8:$M$8</c:f>
              <c:strCache>
                <c:ptCount val="3"/>
                <c:pt idx="0">
                  <c:v>Import</c:v>
                </c:pt>
                <c:pt idx="1">
                  <c:v>Export</c:v>
                </c:pt>
                <c:pt idx="2">
                  <c:v>Net</c:v>
                </c:pt>
              </c:strCache>
            </c:strRef>
          </c:cat>
          <c:val>
            <c:numRef>
              <c:f>Sheet1!$K$9:$M$9</c:f>
              <c:numCache>
                <c:formatCode>0.0</c:formatCode>
                <c:ptCount val="3"/>
                <c:pt idx="0">
                  <c:v>4.7850400000000004</c:v>
                </c:pt>
                <c:pt idx="1">
                  <c:v>19.297328</c:v>
                </c:pt>
                <c:pt idx="2">
                  <c:v>14.512288</c:v>
                </c:pt>
              </c:numCache>
            </c:numRef>
          </c:val>
          <c:extLst>
            <c:ext xmlns:c16="http://schemas.microsoft.com/office/drawing/2014/chart" uri="{C3380CC4-5D6E-409C-BE32-E72D297353CC}">
              <c16:uniqueId val="{00000000-5F26-45BA-B346-5C25D82F5F1F}"/>
            </c:ext>
          </c:extLst>
        </c:ser>
        <c:ser>
          <c:idx val="1"/>
          <c:order val="1"/>
          <c:tx>
            <c:strRef>
              <c:f>Sheet1!$G$10</c:f>
              <c:strCache>
                <c:ptCount val="1"/>
                <c:pt idx="0">
                  <c:v>FY23</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P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Sheet1!$K$8:$M$8</c:f>
              <c:strCache>
                <c:ptCount val="3"/>
                <c:pt idx="0">
                  <c:v>Import</c:v>
                </c:pt>
                <c:pt idx="1">
                  <c:v>Export</c:v>
                </c:pt>
                <c:pt idx="2">
                  <c:v>Net</c:v>
                </c:pt>
              </c:strCache>
            </c:strRef>
          </c:cat>
          <c:val>
            <c:numRef>
              <c:f>Sheet1!$K$10:$M$10</c:f>
              <c:numCache>
                <c:formatCode>0.0</c:formatCode>
                <c:ptCount val="3"/>
                <c:pt idx="0">
                  <c:v>3.7407430000000002</c:v>
                </c:pt>
                <c:pt idx="1">
                  <c:v>16.505368000000001</c:v>
                </c:pt>
                <c:pt idx="2">
                  <c:v>12.764625000000001</c:v>
                </c:pt>
              </c:numCache>
            </c:numRef>
          </c:val>
          <c:extLst>
            <c:ext xmlns:c16="http://schemas.microsoft.com/office/drawing/2014/chart" uri="{C3380CC4-5D6E-409C-BE32-E72D297353CC}">
              <c16:uniqueId val="{00000001-5F26-45BA-B346-5C25D82F5F1F}"/>
            </c:ext>
          </c:extLst>
        </c:ser>
        <c:ser>
          <c:idx val="2"/>
          <c:order val="2"/>
          <c:tx>
            <c:strRef>
              <c:f>Sheet1!$G$11</c:f>
              <c:strCache>
                <c:ptCount val="1"/>
                <c:pt idx="0">
                  <c:v>FY24</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P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Sheet1!$K$8:$M$8</c:f>
              <c:strCache>
                <c:ptCount val="3"/>
                <c:pt idx="0">
                  <c:v>Import</c:v>
                </c:pt>
                <c:pt idx="1">
                  <c:v>Export</c:v>
                </c:pt>
                <c:pt idx="2">
                  <c:v>Net</c:v>
                </c:pt>
              </c:strCache>
            </c:strRef>
          </c:cat>
          <c:val>
            <c:numRef>
              <c:f>Sheet1!$K$11:$M$11</c:f>
              <c:numCache>
                <c:formatCode>0.0</c:formatCode>
                <c:ptCount val="3"/>
                <c:pt idx="0">
                  <c:v>5.7</c:v>
                </c:pt>
                <c:pt idx="1">
                  <c:v>16.68</c:v>
                </c:pt>
                <c:pt idx="2">
                  <c:v>10.98</c:v>
                </c:pt>
              </c:numCache>
            </c:numRef>
          </c:val>
          <c:extLst>
            <c:ext xmlns:c16="http://schemas.microsoft.com/office/drawing/2014/chart" uri="{C3380CC4-5D6E-409C-BE32-E72D297353CC}">
              <c16:uniqueId val="{00000002-5F26-45BA-B346-5C25D82F5F1F}"/>
            </c:ext>
          </c:extLst>
        </c:ser>
        <c:ser>
          <c:idx val="3"/>
          <c:order val="3"/>
          <c:tx>
            <c:strRef>
              <c:f>Sheet1!$G$12</c:f>
              <c:strCache>
                <c:ptCount val="1"/>
                <c:pt idx="0">
                  <c:v>FY25</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PK"/>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Sheet1!$K$8:$M$8</c:f>
              <c:strCache>
                <c:ptCount val="3"/>
                <c:pt idx="0">
                  <c:v>Import</c:v>
                </c:pt>
                <c:pt idx="1">
                  <c:v>Export</c:v>
                </c:pt>
                <c:pt idx="2">
                  <c:v>Net</c:v>
                </c:pt>
              </c:strCache>
            </c:strRef>
          </c:cat>
          <c:val>
            <c:numRef>
              <c:f>Sheet1!$K$12:$M$12</c:f>
              <c:numCache>
                <c:formatCode>0.0</c:formatCode>
                <c:ptCount val="3"/>
                <c:pt idx="0">
                  <c:v>7.2</c:v>
                </c:pt>
                <c:pt idx="1">
                  <c:v>17.82</c:v>
                </c:pt>
                <c:pt idx="2">
                  <c:v>10.620000000000001</c:v>
                </c:pt>
              </c:numCache>
            </c:numRef>
          </c:val>
          <c:extLst>
            <c:ext xmlns:c16="http://schemas.microsoft.com/office/drawing/2014/chart" uri="{C3380CC4-5D6E-409C-BE32-E72D297353CC}">
              <c16:uniqueId val="{00000003-5F26-45BA-B346-5C25D82F5F1F}"/>
            </c:ext>
          </c:extLst>
        </c:ser>
        <c:dLbls>
          <c:dLblPos val="outEnd"/>
          <c:showLegendKey val="0"/>
          <c:showVal val="1"/>
          <c:showCatName val="0"/>
          <c:showSerName val="0"/>
          <c:showPercent val="0"/>
          <c:showBubbleSize val="0"/>
        </c:dLbls>
        <c:gapWidth val="219"/>
        <c:overlap val="-27"/>
        <c:axId val="1086756368"/>
        <c:axId val="1086741968"/>
      </c:barChart>
      <c:catAx>
        <c:axId val="1086756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PK"/>
          </a:p>
        </c:txPr>
        <c:crossAx val="1086741968"/>
        <c:crosses val="autoZero"/>
        <c:auto val="1"/>
        <c:lblAlgn val="ctr"/>
        <c:lblOffset val="100"/>
        <c:noMultiLvlLbl val="0"/>
      </c:catAx>
      <c:valAx>
        <c:axId val="1086741968"/>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PK"/>
          </a:p>
        </c:txPr>
        <c:crossAx val="1086756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PK"/>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PK"/>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P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98D8FB-4BF1-4FD2-B0D9-3B4A487ED0E5}" type="datetimeFigureOut">
              <a:rPr lang="en-PK" smtClean="0"/>
              <a:t>10/11/2025</a:t>
            </a:fld>
            <a:endParaRPr lang="en-P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P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P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F7108F-0243-4F4F-B6FD-927E97E4DAF6}" type="slidenum">
              <a:rPr lang="en-PK" smtClean="0"/>
              <a:t>‹#›</a:t>
            </a:fld>
            <a:endParaRPr lang="en-PK"/>
          </a:p>
        </p:txBody>
      </p:sp>
    </p:spTree>
    <p:extLst>
      <p:ext uri="{BB962C8B-B14F-4D97-AF65-F5344CB8AC3E}">
        <p14:creationId xmlns:p14="http://schemas.microsoft.com/office/powerpoint/2010/main" val="3588421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72348-F0CF-F9B6-575B-4B6C916F29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PK"/>
          </a:p>
        </p:txBody>
      </p:sp>
      <p:sp>
        <p:nvSpPr>
          <p:cNvPr id="3" name="Subtitle 2">
            <a:extLst>
              <a:ext uri="{FF2B5EF4-FFF2-40B4-BE49-F238E27FC236}">
                <a16:creationId xmlns:a16="http://schemas.microsoft.com/office/drawing/2014/main" id="{1A679852-8AE6-F6A6-D3FF-320C7DEF6CE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PK"/>
          </a:p>
        </p:txBody>
      </p:sp>
      <p:sp>
        <p:nvSpPr>
          <p:cNvPr id="4" name="Date Placeholder 3">
            <a:extLst>
              <a:ext uri="{FF2B5EF4-FFF2-40B4-BE49-F238E27FC236}">
                <a16:creationId xmlns:a16="http://schemas.microsoft.com/office/drawing/2014/main" id="{D8056318-0A67-3B50-9E95-518B56C3AB25}"/>
              </a:ext>
            </a:extLst>
          </p:cNvPr>
          <p:cNvSpPr>
            <a:spLocks noGrp="1"/>
          </p:cNvSpPr>
          <p:nvPr>
            <p:ph type="dt" sz="half" idx="10"/>
          </p:nvPr>
        </p:nvSpPr>
        <p:spPr/>
        <p:txBody>
          <a:bodyPr/>
          <a:lstStyle/>
          <a:p>
            <a:fld id="{55D59288-D35B-4DAC-B930-57714F814C90}" type="datetime8">
              <a:rPr lang="en-PK" smtClean="0"/>
              <a:t>10/11/2025 10:52 am</a:t>
            </a:fld>
            <a:endParaRPr lang="en-PK"/>
          </a:p>
        </p:txBody>
      </p:sp>
      <p:sp>
        <p:nvSpPr>
          <p:cNvPr id="5" name="Footer Placeholder 4">
            <a:extLst>
              <a:ext uri="{FF2B5EF4-FFF2-40B4-BE49-F238E27FC236}">
                <a16:creationId xmlns:a16="http://schemas.microsoft.com/office/drawing/2014/main" id="{6743661D-08F4-B276-9B01-517B53E00505}"/>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4461313A-5321-191E-54C4-7B900E4F2C17}"/>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1591017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A0277-22D7-6258-9A05-9495E202D0D8}"/>
              </a:ext>
            </a:extLst>
          </p:cNvPr>
          <p:cNvSpPr>
            <a:spLocks noGrp="1"/>
          </p:cNvSpPr>
          <p:nvPr>
            <p:ph type="title"/>
          </p:nvPr>
        </p:nvSpPr>
        <p:spPr/>
        <p:txBody>
          <a:bodyPr/>
          <a:lstStyle/>
          <a:p>
            <a:r>
              <a:rPr lang="en-US"/>
              <a:t>Click to edit Master title style</a:t>
            </a:r>
            <a:endParaRPr lang="en-PK"/>
          </a:p>
        </p:txBody>
      </p:sp>
      <p:sp>
        <p:nvSpPr>
          <p:cNvPr id="3" name="Content Placeholder 2">
            <a:extLst>
              <a:ext uri="{FF2B5EF4-FFF2-40B4-BE49-F238E27FC236}">
                <a16:creationId xmlns:a16="http://schemas.microsoft.com/office/drawing/2014/main" id="{5F1D93E8-0786-A8C1-BAE5-55AE8CDC25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A174BA44-C38C-B4DB-5B5B-80064D88F077}"/>
              </a:ext>
            </a:extLst>
          </p:cNvPr>
          <p:cNvSpPr>
            <a:spLocks noGrp="1"/>
          </p:cNvSpPr>
          <p:nvPr>
            <p:ph type="dt" sz="half" idx="10"/>
          </p:nvPr>
        </p:nvSpPr>
        <p:spPr/>
        <p:txBody>
          <a:bodyPr/>
          <a:lstStyle/>
          <a:p>
            <a:fld id="{22132D04-0796-4F95-8CF7-92D420D0CED8}" type="datetime8">
              <a:rPr lang="en-PK" smtClean="0"/>
              <a:t>10/11/2025 10:52 am</a:t>
            </a:fld>
            <a:endParaRPr lang="en-PK"/>
          </a:p>
        </p:txBody>
      </p:sp>
      <p:sp>
        <p:nvSpPr>
          <p:cNvPr id="5" name="Footer Placeholder 4">
            <a:extLst>
              <a:ext uri="{FF2B5EF4-FFF2-40B4-BE49-F238E27FC236}">
                <a16:creationId xmlns:a16="http://schemas.microsoft.com/office/drawing/2014/main" id="{D2DD8927-E604-4DAD-1205-F47FD77C62D4}"/>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51023913-33AB-665F-5F35-C1C26570CC76}"/>
              </a:ext>
            </a:extLst>
          </p:cNvPr>
          <p:cNvSpPr>
            <a:spLocks noGrp="1"/>
          </p:cNvSpPr>
          <p:nvPr>
            <p:ph type="sldNum" sz="quarter" idx="12"/>
          </p:nvPr>
        </p:nvSpPr>
        <p:spPr/>
        <p:txBody>
          <a:bodyPr/>
          <a:lstStyle/>
          <a:p>
            <a:fld id="{EB3212B5-BE58-43E5-9FE3-6B4733AAE85C}" type="slidenum">
              <a:rPr lang="en-PK" smtClean="0"/>
              <a:t>‹#›</a:t>
            </a:fld>
            <a:endParaRPr lang="en-PK"/>
          </a:p>
        </p:txBody>
      </p:sp>
      <p:pic>
        <p:nvPicPr>
          <p:cNvPr id="7" name="Picture 6" descr="A green and grey text on a black background&#10;&#10;AI-generated content may be incorrect.">
            <a:extLst>
              <a:ext uri="{FF2B5EF4-FFF2-40B4-BE49-F238E27FC236}">
                <a16:creationId xmlns:a16="http://schemas.microsoft.com/office/drawing/2014/main" id="{02817FD1-F05B-E1FB-AD18-69346B82DE2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6414224"/>
            <a:ext cx="819150" cy="249376"/>
          </a:xfrm>
          <a:prstGeom prst="rect">
            <a:avLst/>
          </a:prstGeom>
        </p:spPr>
      </p:pic>
    </p:spTree>
    <p:extLst>
      <p:ext uri="{BB962C8B-B14F-4D97-AF65-F5344CB8AC3E}">
        <p14:creationId xmlns:p14="http://schemas.microsoft.com/office/powerpoint/2010/main" val="18117002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978FFF-5FD6-CA86-0412-70D34116D6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PK"/>
          </a:p>
        </p:txBody>
      </p:sp>
      <p:sp>
        <p:nvSpPr>
          <p:cNvPr id="3" name="Text Placeholder 2">
            <a:extLst>
              <a:ext uri="{FF2B5EF4-FFF2-40B4-BE49-F238E27FC236}">
                <a16:creationId xmlns:a16="http://schemas.microsoft.com/office/drawing/2014/main" id="{FF632D1C-FF71-0B96-148B-8298BA111F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F46A0E1-051F-C111-4C36-8D0C53FCFC5C}"/>
              </a:ext>
            </a:extLst>
          </p:cNvPr>
          <p:cNvSpPr>
            <a:spLocks noGrp="1"/>
          </p:cNvSpPr>
          <p:nvPr>
            <p:ph type="dt" sz="half" idx="10"/>
          </p:nvPr>
        </p:nvSpPr>
        <p:spPr/>
        <p:txBody>
          <a:bodyPr/>
          <a:lstStyle/>
          <a:p>
            <a:fld id="{788C4547-EDE0-4556-B3AB-8373DB54E9B9}" type="datetime8">
              <a:rPr lang="en-PK" smtClean="0"/>
              <a:t>10/11/2025 10:52 am</a:t>
            </a:fld>
            <a:endParaRPr lang="en-PK"/>
          </a:p>
        </p:txBody>
      </p:sp>
      <p:sp>
        <p:nvSpPr>
          <p:cNvPr id="5" name="Footer Placeholder 4">
            <a:extLst>
              <a:ext uri="{FF2B5EF4-FFF2-40B4-BE49-F238E27FC236}">
                <a16:creationId xmlns:a16="http://schemas.microsoft.com/office/drawing/2014/main" id="{6B50C4A9-20E9-5B63-426F-9A453F61AF58}"/>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6BDEFE2B-047A-E0A6-48D1-E737AE69B88F}"/>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38240711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4D148C-2FA6-CBB3-932F-2C2466B3C2CB}"/>
              </a:ext>
            </a:extLst>
          </p:cNvPr>
          <p:cNvSpPr>
            <a:spLocks noGrp="1"/>
          </p:cNvSpPr>
          <p:nvPr>
            <p:ph type="title"/>
          </p:nvPr>
        </p:nvSpPr>
        <p:spPr/>
        <p:txBody>
          <a:bodyPr/>
          <a:lstStyle/>
          <a:p>
            <a:r>
              <a:rPr lang="en-US"/>
              <a:t>Click to edit Master title style</a:t>
            </a:r>
            <a:endParaRPr lang="en-PK"/>
          </a:p>
        </p:txBody>
      </p:sp>
      <p:sp>
        <p:nvSpPr>
          <p:cNvPr id="3" name="Content Placeholder 2">
            <a:extLst>
              <a:ext uri="{FF2B5EF4-FFF2-40B4-BE49-F238E27FC236}">
                <a16:creationId xmlns:a16="http://schemas.microsoft.com/office/drawing/2014/main" id="{4BB8C0DC-47E9-ED58-DB56-89CD671786B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Content Placeholder 3">
            <a:extLst>
              <a:ext uri="{FF2B5EF4-FFF2-40B4-BE49-F238E27FC236}">
                <a16:creationId xmlns:a16="http://schemas.microsoft.com/office/drawing/2014/main" id="{E3951DD3-4DB7-FB4E-329E-6B961A8074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5" name="Date Placeholder 4">
            <a:extLst>
              <a:ext uri="{FF2B5EF4-FFF2-40B4-BE49-F238E27FC236}">
                <a16:creationId xmlns:a16="http://schemas.microsoft.com/office/drawing/2014/main" id="{A9B993EF-82C8-9BE2-1151-0FD3DC73E97B}"/>
              </a:ext>
            </a:extLst>
          </p:cNvPr>
          <p:cNvSpPr>
            <a:spLocks noGrp="1"/>
          </p:cNvSpPr>
          <p:nvPr>
            <p:ph type="dt" sz="half" idx="10"/>
          </p:nvPr>
        </p:nvSpPr>
        <p:spPr/>
        <p:txBody>
          <a:bodyPr/>
          <a:lstStyle/>
          <a:p>
            <a:fld id="{406C33D8-2DFD-4A89-A23B-9E06E7383190}" type="datetime8">
              <a:rPr lang="en-PK" smtClean="0"/>
              <a:t>10/11/2025 10:52 am</a:t>
            </a:fld>
            <a:endParaRPr lang="en-PK"/>
          </a:p>
        </p:txBody>
      </p:sp>
      <p:sp>
        <p:nvSpPr>
          <p:cNvPr id="6" name="Footer Placeholder 5">
            <a:extLst>
              <a:ext uri="{FF2B5EF4-FFF2-40B4-BE49-F238E27FC236}">
                <a16:creationId xmlns:a16="http://schemas.microsoft.com/office/drawing/2014/main" id="{C6F3331B-549B-3333-4D2B-B62940BC5535}"/>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61D35A10-51B3-A586-338A-7C7E46B6E2CD}"/>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3676296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467C9-B427-3A88-2F4E-1A3D469021F8}"/>
              </a:ext>
            </a:extLst>
          </p:cNvPr>
          <p:cNvSpPr>
            <a:spLocks noGrp="1"/>
          </p:cNvSpPr>
          <p:nvPr>
            <p:ph type="title"/>
          </p:nvPr>
        </p:nvSpPr>
        <p:spPr>
          <a:xfrm>
            <a:off x="839788" y="365125"/>
            <a:ext cx="10515600" cy="1325563"/>
          </a:xfrm>
        </p:spPr>
        <p:txBody>
          <a:bodyPr/>
          <a:lstStyle/>
          <a:p>
            <a:r>
              <a:rPr lang="en-US"/>
              <a:t>Click to edit Master title style</a:t>
            </a:r>
            <a:endParaRPr lang="en-PK"/>
          </a:p>
        </p:txBody>
      </p:sp>
      <p:sp>
        <p:nvSpPr>
          <p:cNvPr id="3" name="Text Placeholder 2">
            <a:extLst>
              <a:ext uri="{FF2B5EF4-FFF2-40B4-BE49-F238E27FC236}">
                <a16:creationId xmlns:a16="http://schemas.microsoft.com/office/drawing/2014/main" id="{DF20C197-1869-FB18-DC87-CAB9C749641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A423947-FD71-1E5B-43D7-4FF81A741C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5" name="Text Placeholder 4">
            <a:extLst>
              <a:ext uri="{FF2B5EF4-FFF2-40B4-BE49-F238E27FC236}">
                <a16:creationId xmlns:a16="http://schemas.microsoft.com/office/drawing/2014/main" id="{86EF8D00-ED4A-03EA-2229-569BD732A8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F658690-5B7F-B63E-A911-AE21B3DAD9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7" name="Date Placeholder 6">
            <a:extLst>
              <a:ext uri="{FF2B5EF4-FFF2-40B4-BE49-F238E27FC236}">
                <a16:creationId xmlns:a16="http://schemas.microsoft.com/office/drawing/2014/main" id="{70E7BB9B-F963-6E2E-E8B6-6766BC1AA22B}"/>
              </a:ext>
            </a:extLst>
          </p:cNvPr>
          <p:cNvSpPr>
            <a:spLocks noGrp="1"/>
          </p:cNvSpPr>
          <p:nvPr>
            <p:ph type="dt" sz="half" idx="10"/>
          </p:nvPr>
        </p:nvSpPr>
        <p:spPr/>
        <p:txBody>
          <a:bodyPr/>
          <a:lstStyle/>
          <a:p>
            <a:fld id="{C953C91E-34A0-4392-BBC4-A03653CD9FF2}" type="datetime8">
              <a:rPr lang="en-PK" smtClean="0"/>
              <a:t>10/11/2025 10:52 am</a:t>
            </a:fld>
            <a:endParaRPr lang="en-PK"/>
          </a:p>
        </p:txBody>
      </p:sp>
      <p:sp>
        <p:nvSpPr>
          <p:cNvPr id="8" name="Footer Placeholder 7">
            <a:extLst>
              <a:ext uri="{FF2B5EF4-FFF2-40B4-BE49-F238E27FC236}">
                <a16:creationId xmlns:a16="http://schemas.microsoft.com/office/drawing/2014/main" id="{766A59C9-D844-0166-545B-65D05CCCD520}"/>
              </a:ext>
            </a:extLst>
          </p:cNvPr>
          <p:cNvSpPr>
            <a:spLocks noGrp="1"/>
          </p:cNvSpPr>
          <p:nvPr>
            <p:ph type="ftr" sz="quarter" idx="11"/>
          </p:nvPr>
        </p:nvSpPr>
        <p:spPr/>
        <p:txBody>
          <a:bodyPr/>
          <a:lstStyle/>
          <a:p>
            <a:endParaRPr lang="en-PK"/>
          </a:p>
        </p:txBody>
      </p:sp>
      <p:sp>
        <p:nvSpPr>
          <p:cNvPr id="9" name="Slide Number Placeholder 8">
            <a:extLst>
              <a:ext uri="{FF2B5EF4-FFF2-40B4-BE49-F238E27FC236}">
                <a16:creationId xmlns:a16="http://schemas.microsoft.com/office/drawing/2014/main" id="{7B907933-9D31-21F8-2D6F-0B1C1488967D}"/>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24684238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1B2AE-4282-D652-5FAD-4D1DC5CBD76A}"/>
              </a:ext>
            </a:extLst>
          </p:cNvPr>
          <p:cNvSpPr>
            <a:spLocks noGrp="1"/>
          </p:cNvSpPr>
          <p:nvPr>
            <p:ph type="title"/>
          </p:nvPr>
        </p:nvSpPr>
        <p:spPr/>
        <p:txBody>
          <a:bodyPr/>
          <a:lstStyle/>
          <a:p>
            <a:r>
              <a:rPr lang="en-US"/>
              <a:t>Click to edit Master title style</a:t>
            </a:r>
            <a:endParaRPr lang="en-PK"/>
          </a:p>
        </p:txBody>
      </p:sp>
      <p:sp>
        <p:nvSpPr>
          <p:cNvPr id="3" name="Date Placeholder 2">
            <a:extLst>
              <a:ext uri="{FF2B5EF4-FFF2-40B4-BE49-F238E27FC236}">
                <a16:creationId xmlns:a16="http://schemas.microsoft.com/office/drawing/2014/main" id="{D3CEFD22-C126-4E08-5EAB-BA8B8B722A44}"/>
              </a:ext>
            </a:extLst>
          </p:cNvPr>
          <p:cNvSpPr>
            <a:spLocks noGrp="1"/>
          </p:cNvSpPr>
          <p:nvPr>
            <p:ph type="dt" sz="half" idx="10"/>
          </p:nvPr>
        </p:nvSpPr>
        <p:spPr/>
        <p:txBody>
          <a:bodyPr/>
          <a:lstStyle/>
          <a:p>
            <a:fld id="{38FB531A-3BE2-4554-8A1F-B68A3E8F4A94}" type="datetime8">
              <a:rPr lang="en-PK" smtClean="0"/>
              <a:t>10/11/2025 10:52 am</a:t>
            </a:fld>
            <a:endParaRPr lang="en-PK"/>
          </a:p>
        </p:txBody>
      </p:sp>
      <p:sp>
        <p:nvSpPr>
          <p:cNvPr id="4" name="Footer Placeholder 3">
            <a:extLst>
              <a:ext uri="{FF2B5EF4-FFF2-40B4-BE49-F238E27FC236}">
                <a16:creationId xmlns:a16="http://schemas.microsoft.com/office/drawing/2014/main" id="{D997B751-E6DE-B81D-C292-0A23378F2A1B}"/>
              </a:ext>
            </a:extLst>
          </p:cNvPr>
          <p:cNvSpPr>
            <a:spLocks noGrp="1"/>
          </p:cNvSpPr>
          <p:nvPr>
            <p:ph type="ftr" sz="quarter" idx="11"/>
          </p:nvPr>
        </p:nvSpPr>
        <p:spPr/>
        <p:txBody>
          <a:bodyPr/>
          <a:lstStyle/>
          <a:p>
            <a:endParaRPr lang="en-PK"/>
          </a:p>
        </p:txBody>
      </p:sp>
      <p:sp>
        <p:nvSpPr>
          <p:cNvPr id="5" name="Slide Number Placeholder 4">
            <a:extLst>
              <a:ext uri="{FF2B5EF4-FFF2-40B4-BE49-F238E27FC236}">
                <a16:creationId xmlns:a16="http://schemas.microsoft.com/office/drawing/2014/main" id="{08041326-85A1-92C6-1756-40E7DCF83C8A}"/>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32111964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E1F1BC-74C4-1271-2DBA-429C52B74651}"/>
              </a:ext>
            </a:extLst>
          </p:cNvPr>
          <p:cNvSpPr>
            <a:spLocks noGrp="1"/>
          </p:cNvSpPr>
          <p:nvPr>
            <p:ph type="dt" sz="half" idx="10"/>
          </p:nvPr>
        </p:nvSpPr>
        <p:spPr/>
        <p:txBody>
          <a:bodyPr/>
          <a:lstStyle/>
          <a:p>
            <a:fld id="{8C054F35-6FA4-4758-8CEE-04851E748943}" type="datetime8">
              <a:rPr lang="en-PK" smtClean="0"/>
              <a:t>10/11/2025 10:52 am</a:t>
            </a:fld>
            <a:endParaRPr lang="en-PK"/>
          </a:p>
        </p:txBody>
      </p:sp>
      <p:sp>
        <p:nvSpPr>
          <p:cNvPr id="3" name="Footer Placeholder 2">
            <a:extLst>
              <a:ext uri="{FF2B5EF4-FFF2-40B4-BE49-F238E27FC236}">
                <a16:creationId xmlns:a16="http://schemas.microsoft.com/office/drawing/2014/main" id="{5A145CDD-00FA-DFAE-5711-492CDCC9F530}"/>
              </a:ext>
            </a:extLst>
          </p:cNvPr>
          <p:cNvSpPr>
            <a:spLocks noGrp="1"/>
          </p:cNvSpPr>
          <p:nvPr>
            <p:ph type="ftr" sz="quarter" idx="11"/>
          </p:nvPr>
        </p:nvSpPr>
        <p:spPr/>
        <p:txBody>
          <a:bodyPr/>
          <a:lstStyle/>
          <a:p>
            <a:endParaRPr lang="en-PK"/>
          </a:p>
        </p:txBody>
      </p:sp>
      <p:sp>
        <p:nvSpPr>
          <p:cNvPr id="4" name="Slide Number Placeholder 3">
            <a:extLst>
              <a:ext uri="{FF2B5EF4-FFF2-40B4-BE49-F238E27FC236}">
                <a16:creationId xmlns:a16="http://schemas.microsoft.com/office/drawing/2014/main" id="{C588D31C-9E75-EB27-1ACF-9D5A89BB243A}"/>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40043748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4FD79-1C7D-9FE8-C95B-ADA3A6713F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K"/>
          </a:p>
        </p:txBody>
      </p:sp>
      <p:sp>
        <p:nvSpPr>
          <p:cNvPr id="3" name="Content Placeholder 2">
            <a:extLst>
              <a:ext uri="{FF2B5EF4-FFF2-40B4-BE49-F238E27FC236}">
                <a16:creationId xmlns:a16="http://schemas.microsoft.com/office/drawing/2014/main" id="{F0F9C2C1-8764-43F8-2437-AD2F34B4B0B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Text Placeholder 3">
            <a:extLst>
              <a:ext uri="{FF2B5EF4-FFF2-40B4-BE49-F238E27FC236}">
                <a16:creationId xmlns:a16="http://schemas.microsoft.com/office/drawing/2014/main" id="{F2185158-297C-4775-CFC9-91AC20D1C6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5E8D16-4CD5-139D-1FB3-425D352819F4}"/>
              </a:ext>
            </a:extLst>
          </p:cNvPr>
          <p:cNvSpPr>
            <a:spLocks noGrp="1"/>
          </p:cNvSpPr>
          <p:nvPr>
            <p:ph type="dt" sz="half" idx="10"/>
          </p:nvPr>
        </p:nvSpPr>
        <p:spPr/>
        <p:txBody>
          <a:bodyPr/>
          <a:lstStyle/>
          <a:p>
            <a:fld id="{5B19D63D-FC1D-498A-8B03-76AFF757478A}" type="datetime8">
              <a:rPr lang="en-PK" smtClean="0"/>
              <a:t>10/11/2025 10:52 am</a:t>
            </a:fld>
            <a:endParaRPr lang="en-PK"/>
          </a:p>
        </p:txBody>
      </p:sp>
      <p:sp>
        <p:nvSpPr>
          <p:cNvPr id="6" name="Footer Placeholder 5">
            <a:extLst>
              <a:ext uri="{FF2B5EF4-FFF2-40B4-BE49-F238E27FC236}">
                <a16:creationId xmlns:a16="http://schemas.microsoft.com/office/drawing/2014/main" id="{555BD5C2-5888-37A2-3054-E6EEBC5D7440}"/>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4C3EC9BF-B503-0929-2B90-C12726613CF1}"/>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39944366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5DB51-A05F-7487-C28E-1AE0113F9C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PK"/>
          </a:p>
        </p:txBody>
      </p:sp>
      <p:sp>
        <p:nvSpPr>
          <p:cNvPr id="3" name="Picture Placeholder 2">
            <a:extLst>
              <a:ext uri="{FF2B5EF4-FFF2-40B4-BE49-F238E27FC236}">
                <a16:creationId xmlns:a16="http://schemas.microsoft.com/office/drawing/2014/main" id="{B2052965-36B7-1A68-A1A9-45CC57CDD3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PK"/>
          </a:p>
        </p:txBody>
      </p:sp>
      <p:sp>
        <p:nvSpPr>
          <p:cNvPr id="4" name="Text Placeholder 3">
            <a:extLst>
              <a:ext uri="{FF2B5EF4-FFF2-40B4-BE49-F238E27FC236}">
                <a16:creationId xmlns:a16="http://schemas.microsoft.com/office/drawing/2014/main" id="{048EFEDD-4E08-97F4-CF1C-AE74ED5965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7EDCE61-7EBA-6E91-1892-1EBFB5F94CD8}"/>
              </a:ext>
            </a:extLst>
          </p:cNvPr>
          <p:cNvSpPr>
            <a:spLocks noGrp="1"/>
          </p:cNvSpPr>
          <p:nvPr>
            <p:ph type="dt" sz="half" idx="10"/>
          </p:nvPr>
        </p:nvSpPr>
        <p:spPr/>
        <p:txBody>
          <a:bodyPr/>
          <a:lstStyle/>
          <a:p>
            <a:fld id="{D05D7677-9DB9-4F6A-82F9-C58F1EB7DFA3}" type="datetime8">
              <a:rPr lang="en-PK" smtClean="0"/>
              <a:t>10/11/2025 10:52 am</a:t>
            </a:fld>
            <a:endParaRPr lang="en-PK"/>
          </a:p>
        </p:txBody>
      </p:sp>
      <p:sp>
        <p:nvSpPr>
          <p:cNvPr id="6" name="Footer Placeholder 5">
            <a:extLst>
              <a:ext uri="{FF2B5EF4-FFF2-40B4-BE49-F238E27FC236}">
                <a16:creationId xmlns:a16="http://schemas.microsoft.com/office/drawing/2014/main" id="{6F727D6D-F897-4798-6410-5872A002BBDE}"/>
              </a:ext>
            </a:extLst>
          </p:cNvPr>
          <p:cNvSpPr>
            <a:spLocks noGrp="1"/>
          </p:cNvSpPr>
          <p:nvPr>
            <p:ph type="ftr" sz="quarter" idx="11"/>
          </p:nvPr>
        </p:nvSpPr>
        <p:spPr/>
        <p:txBody>
          <a:bodyPr/>
          <a:lstStyle/>
          <a:p>
            <a:endParaRPr lang="en-PK"/>
          </a:p>
        </p:txBody>
      </p:sp>
      <p:sp>
        <p:nvSpPr>
          <p:cNvPr id="7" name="Slide Number Placeholder 6">
            <a:extLst>
              <a:ext uri="{FF2B5EF4-FFF2-40B4-BE49-F238E27FC236}">
                <a16:creationId xmlns:a16="http://schemas.microsoft.com/office/drawing/2014/main" id="{F6418965-3154-BF06-FD18-E6E80319EDDC}"/>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42184024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EE23C-E859-EC37-D05D-AC441B57704F}"/>
              </a:ext>
            </a:extLst>
          </p:cNvPr>
          <p:cNvSpPr>
            <a:spLocks noGrp="1"/>
          </p:cNvSpPr>
          <p:nvPr>
            <p:ph type="title"/>
          </p:nvPr>
        </p:nvSpPr>
        <p:spPr/>
        <p:txBody>
          <a:bodyPr/>
          <a:lstStyle/>
          <a:p>
            <a:r>
              <a:rPr lang="en-US"/>
              <a:t>Click to edit Master title style</a:t>
            </a:r>
            <a:endParaRPr lang="en-PK"/>
          </a:p>
        </p:txBody>
      </p:sp>
      <p:sp>
        <p:nvSpPr>
          <p:cNvPr id="3" name="Vertical Text Placeholder 2">
            <a:extLst>
              <a:ext uri="{FF2B5EF4-FFF2-40B4-BE49-F238E27FC236}">
                <a16:creationId xmlns:a16="http://schemas.microsoft.com/office/drawing/2014/main" id="{1DF568F4-5105-EFA6-E06F-119295E7DA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0A87AA76-5621-FA3A-D896-81B0D7270133}"/>
              </a:ext>
            </a:extLst>
          </p:cNvPr>
          <p:cNvSpPr>
            <a:spLocks noGrp="1"/>
          </p:cNvSpPr>
          <p:nvPr>
            <p:ph type="dt" sz="half" idx="10"/>
          </p:nvPr>
        </p:nvSpPr>
        <p:spPr/>
        <p:txBody>
          <a:bodyPr/>
          <a:lstStyle/>
          <a:p>
            <a:fld id="{D83930F7-5643-45BE-929E-547CC077C3D2}" type="datetime8">
              <a:rPr lang="en-PK" smtClean="0"/>
              <a:t>10/11/2025 10:52 am</a:t>
            </a:fld>
            <a:endParaRPr lang="en-PK"/>
          </a:p>
        </p:txBody>
      </p:sp>
      <p:sp>
        <p:nvSpPr>
          <p:cNvPr id="5" name="Footer Placeholder 4">
            <a:extLst>
              <a:ext uri="{FF2B5EF4-FFF2-40B4-BE49-F238E27FC236}">
                <a16:creationId xmlns:a16="http://schemas.microsoft.com/office/drawing/2014/main" id="{428DEC94-DCC5-EDE6-E227-31707D16A35B}"/>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20D8E6D0-88A0-D546-C375-DAA597AF22E8}"/>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22896369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477B81-7E50-F27F-2984-EAFFB277241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PK"/>
          </a:p>
        </p:txBody>
      </p:sp>
      <p:sp>
        <p:nvSpPr>
          <p:cNvPr id="3" name="Vertical Text Placeholder 2">
            <a:extLst>
              <a:ext uri="{FF2B5EF4-FFF2-40B4-BE49-F238E27FC236}">
                <a16:creationId xmlns:a16="http://schemas.microsoft.com/office/drawing/2014/main" id="{2AE3E50D-F3E1-29C4-8A42-39B48E4D26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4F854BA6-E92A-8C30-C526-77A951969702}"/>
              </a:ext>
            </a:extLst>
          </p:cNvPr>
          <p:cNvSpPr>
            <a:spLocks noGrp="1"/>
          </p:cNvSpPr>
          <p:nvPr>
            <p:ph type="dt" sz="half" idx="10"/>
          </p:nvPr>
        </p:nvSpPr>
        <p:spPr/>
        <p:txBody>
          <a:bodyPr/>
          <a:lstStyle/>
          <a:p>
            <a:fld id="{06042C53-6987-43D9-8FAE-C894AA552F82}" type="datetime8">
              <a:rPr lang="en-PK" smtClean="0"/>
              <a:t>10/11/2025 10:52 am</a:t>
            </a:fld>
            <a:endParaRPr lang="en-PK"/>
          </a:p>
        </p:txBody>
      </p:sp>
      <p:sp>
        <p:nvSpPr>
          <p:cNvPr id="5" name="Footer Placeholder 4">
            <a:extLst>
              <a:ext uri="{FF2B5EF4-FFF2-40B4-BE49-F238E27FC236}">
                <a16:creationId xmlns:a16="http://schemas.microsoft.com/office/drawing/2014/main" id="{B6925E0F-997B-E5DC-9757-3C6A3B409B4B}"/>
              </a:ext>
            </a:extLst>
          </p:cNvPr>
          <p:cNvSpPr>
            <a:spLocks noGrp="1"/>
          </p:cNvSpPr>
          <p:nvPr>
            <p:ph type="ftr" sz="quarter" idx="11"/>
          </p:nvPr>
        </p:nvSpPr>
        <p:spPr/>
        <p:txBody>
          <a:bodyPr/>
          <a:lstStyle/>
          <a:p>
            <a:endParaRPr lang="en-PK"/>
          </a:p>
        </p:txBody>
      </p:sp>
      <p:sp>
        <p:nvSpPr>
          <p:cNvPr id="6" name="Slide Number Placeholder 5">
            <a:extLst>
              <a:ext uri="{FF2B5EF4-FFF2-40B4-BE49-F238E27FC236}">
                <a16:creationId xmlns:a16="http://schemas.microsoft.com/office/drawing/2014/main" id="{A3083298-694A-7274-98C8-FEEB2D89C316}"/>
              </a:ext>
            </a:extLst>
          </p:cNvPr>
          <p:cNvSpPr>
            <a:spLocks noGrp="1"/>
          </p:cNvSpPr>
          <p:nvPr>
            <p:ph type="sldNum" sz="quarter" idx="12"/>
          </p:nvPr>
        </p:nvSpPr>
        <p:spPr/>
        <p:txBody>
          <a:bodyPr/>
          <a:lstStyle/>
          <a:p>
            <a:fld id="{EB3212B5-BE58-43E5-9FE3-6B4733AAE85C}" type="slidenum">
              <a:rPr lang="en-PK" smtClean="0"/>
              <a:t>‹#›</a:t>
            </a:fld>
            <a:endParaRPr lang="en-PK"/>
          </a:p>
        </p:txBody>
      </p:sp>
    </p:spTree>
    <p:extLst>
      <p:ext uri="{BB962C8B-B14F-4D97-AF65-F5344CB8AC3E}">
        <p14:creationId xmlns:p14="http://schemas.microsoft.com/office/powerpoint/2010/main" val="28762964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1CD8DD-A638-8D77-7533-3A2777753C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PK"/>
          </a:p>
        </p:txBody>
      </p:sp>
      <p:sp>
        <p:nvSpPr>
          <p:cNvPr id="3" name="Text Placeholder 2">
            <a:extLst>
              <a:ext uri="{FF2B5EF4-FFF2-40B4-BE49-F238E27FC236}">
                <a16:creationId xmlns:a16="http://schemas.microsoft.com/office/drawing/2014/main" id="{9A204A58-624C-E8EB-4635-CCDAFF30C41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PK"/>
          </a:p>
        </p:txBody>
      </p:sp>
      <p:sp>
        <p:nvSpPr>
          <p:cNvPr id="4" name="Date Placeholder 3">
            <a:extLst>
              <a:ext uri="{FF2B5EF4-FFF2-40B4-BE49-F238E27FC236}">
                <a16:creationId xmlns:a16="http://schemas.microsoft.com/office/drawing/2014/main" id="{A67BFD7D-70F0-D9DB-4BF9-F1CD79377A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F331B05-E298-416F-A4B1-19A4155862B0}" type="datetime8">
              <a:rPr lang="en-PK" smtClean="0"/>
              <a:t>10/11/2025 10:52 am</a:t>
            </a:fld>
            <a:endParaRPr lang="en-PK"/>
          </a:p>
        </p:txBody>
      </p:sp>
      <p:sp>
        <p:nvSpPr>
          <p:cNvPr id="5" name="Footer Placeholder 4">
            <a:extLst>
              <a:ext uri="{FF2B5EF4-FFF2-40B4-BE49-F238E27FC236}">
                <a16:creationId xmlns:a16="http://schemas.microsoft.com/office/drawing/2014/main" id="{1E949458-F8F0-28B5-F6FF-5D4414521E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PK"/>
          </a:p>
        </p:txBody>
      </p:sp>
      <p:sp>
        <p:nvSpPr>
          <p:cNvPr id="6" name="Slide Number Placeholder 5">
            <a:extLst>
              <a:ext uri="{FF2B5EF4-FFF2-40B4-BE49-F238E27FC236}">
                <a16:creationId xmlns:a16="http://schemas.microsoft.com/office/drawing/2014/main" id="{2837943A-F897-FFFD-32A1-0ABE050017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B3212B5-BE58-43E5-9FE3-6B4733AAE85C}" type="slidenum">
              <a:rPr lang="en-PK" smtClean="0"/>
              <a:t>‹#›</a:t>
            </a:fld>
            <a:endParaRPr lang="en-PK"/>
          </a:p>
        </p:txBody>
      </p:sp>
    </p:spTree>
    <p:extLst>
      <p:ext uri="{BB962C8B-B14F-4D97-AF65-F5344CB8AC3E}">
        <p14:creationId xmlns:p14="http://schemas.microsoft.com/office/powerpoint/2010/main" val="12269867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sewing on a sewing machine&#10;&#10;AI-generated content may be incorrect.">
            <a:extLst>
              <a:ext uri="{FF2B5EF4-FFF2-40B4-BE49-F238E27FC236}">
                <a16:creationId xmlns:a16="http://schemas.microsoft.com/office/drawing/2014/main" id="{7E1468E4-7FA9-FEF7-4ADA-B6BAEBCB7C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2" name="Title 1">
            <a:extLst>
              <a:ext uri="{FF2B5EF4-FFF2-40B4-BE49-F238E27FC236}">
                <a16:creationId xmlns:a16="http://schemas.microsoft.com/office/drawing/2014/main" id="{026B3A32-2AA6-994D-DD03-E74E941E4953}"/>
              </a:ext>
            </a:extLst>
          </p:cNvPr>
          <p:cNvSpPr>
            <a:spLocks noGrp="1"/>
          </p:cNvSpPr>
          <p:nvPr>
            <p:ph type="ctrTitle"/>
          </p:nvPr>
        </p:nvSpPr>
        <p:spPr>
          <a:xfrm>
            <a:off x="1262052" y="1122363"/>
            <a:ext cx="9667875" cy="2387600"/>
          </a:xfrm>
        </p:spPr>
        <p:txBody>
          <a:bodyPr/>
          <a:lstStyle/>
          <a:p>
            <a:r>
              <a:rPr lang="en-US" b="1" dirty="0">
                <a:solidFill>
                  <a:schemeClr val="bg1"/>
                </a:solidFill>
              </a:rPr>
              <a:t>Challenges to Export Growth in the Textile Sector</a:t>
            </a:r>
            <a:endParaRPr lang="en-PK" b="1" dirty="0">
              <a:solidFill>
                <a:schemeClr val="bg1"/>
              </a:solidFill>
            </a:endParaRPr>
          </a:p>
        </p:txBody>
      </p:sp>
      <p:sp>
        <p:nvSpPr>
          <p:cNvPr id="3" name="Subtitle 2">
            <a:extLst>
              <a:ext uri="{FF2B5EF4-FFF2-40B4-BE49-F238E27FC236}">
                <a16:creationId xmlns:a16="http://schemas.microsoft.com/office/drawing/2014/main" id="{C5FD761C-A8A0-AD79-2A6D-14693586B81A}"/>
              </a:ext>
            </a:extLst>
          </p:cNvPr>
          <p:cNvSpPr>
            <a:spLocks noGrp="1"/>
          </p:cNvSpPr>
          <p:nvPr>
            <p:ph type="subTitle" idx="1"/>
          </p:nvPr>
        </p:nvSpPr>
        <p:spPr/>
        <p:txBody>
          <a:bodyPr/>
          <a:lstStyle/>
          <a:p>
            <a:r>
              <a:rPr lang="en-US" b="1" dirty="0">
                <a:solidFill>
                  <a:schemeClr val="bg1"/>
                </a:solidFill>
              </a:rPr>
              <a:t>PBS Data Fest</a:t>
            </a:r>
          </a:p>
          <a:p>
            <a:r>
              <a:rPr lang="en-US" b="1" dirty="0">
                <a:solidFill>
                  <a:schemeClr val="bg1"/>
                </a:solidFill>
              </a:rPr>
              <a:t>11</a:t>
            </a:r>
            <a:r>
              <a:rPr lang="en-US" b="1" baseline="30000" dirty="0">
                <a:solidFill>
                  <a:schemeClr val="bg1"/>
                </a:solidFill>
              </a:rPr>
              <a:t>th</a:t>
            </a:r>
            <a:r>
              <a:rPr lang="en-US" b="1" dirty="0">
                <a:solidFill>
                  <a:schemeClr val="bg1"/>
                </a:solidFill>
              </a:rPr>
              <a:t> November 2025</a:t>
            </a:r>
            <a:endParaRPr lang="en-PK" b="1" dirty="0">
              <a:solidFill>
                <a:schemeClr val="bg1"/>
              </a:solidFill>
            </a:endParaRPr>
          </a:p>
        </p:txBody>
      </p:sp>
      <p:pic>
        <p:nvPicPr>
          <p:cNvPr id="8" name="Picture 7" descr="A green and grey text on a black background&#10;&#10;AI-generated content may be incorrect.">
            <a:extLst>
              <a:ext uri="{FF2B5EF4-FFF2-40B4-BE49-F238E27FC236}">
                <a16:creationId xmlns:a16="http://schemas.microsoft.com/office/drawing/2014/main" id="{F0F5E7D1-A43D-AD9E-020B-1E571A43EF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74311" y="5755389"/>
            <a:ext cx="1987378" cy="605022"/>
          </a:xfrm>
          <a:prstGeom prst="rect">
            <a:avLst/>
          </a:prstGeom>
        </p:spPr>
      </p:pic>
    </p:spTree>
    <p:extLst>
      <p:ext uri="{BB962C8B-B14F-4D97-AF65-F5344CB8AC3E}">
        <p14:creationId xmlns:p14="http://schemas.microsoft.com/office/powerpoint/2010/main" val="9828092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9ACA2-B5A2-760F-EED8-5863F6D55D4D}"/>
              </a:ext>
            </a:extLst>
          </p:cNvPr>
          <p:cNvSpPr>
            <a:spLocks noGrp="1"/>
          </p:cNvSpPr>
          <p:nvPr>
            <p:ph type="title"/>
          </p:nvPr>
        </p:nvSpPr>
        <p:spPr/>
        <p:txBody>
          <a:bodyPr>
            <a:normAutofit/>
          </a:bodyPr>
          <a:lstStyle/>
          <a:p>
            <a:r>
              <a:rPr lang="en-US" sz="3600" dirty="0"/>
              <a:t>Context and Outlook</a:t>
            </a:r>
            <a:endParaRPr lang="en-PK" sz="3600" dirty="0"/>
          </a:p>
        </p:txBody>
      </p:sp>
      <p:sp>
        <p:nvSpPr>
          <p:cNvPr id="3" name="Content Placeholder 2">
            <a:extLst>
              <a:ext uri="{FF2B5EF4-FFF2-40B4-BE49-F238E27FC236}">
                <a16:creationId xmlns:a16="http://schemas.microsoft.com/office/drawing/2014/main" id="{EFA3F613-A4DA-A750-7ED2-447814A83B57}"/>
              </a:ext>
            </a:extLst>
          </p:cNvPr>
          <p:cNvSpPr>
            <a:spLocks noGrp="1"/>
          </p:cNvSpPr>
          <p:nvPr>
            <p:ph idx="1"/>
          </p:nvPr>
        </p:nvSpPr>
        <p:spPr>
          <a:xfrm>
            <a:off x="838200" y="1825625"/>
            <a:ext cx="5257800" cy="4351338"/>
          </a:xfrm>
        </p:spPr>
        <p:txBody>
          <a:bodyPr>
            <a:normAutofit/>
          </a:bodyPr>
          <a:lstStyle/>
          <a:p>
            <a:r>
              <a:rPr lang="en-US" sz="1800" dirty="0"/>
              <a:t>Pakistan’s textile industry, accounting for 60% of total exports, has faced severe volatility since FY22. </a:t>
            </a:r>
          </a:p>
          <a:p>
            <a:r>
              <a:rPr lang="en-US" sz="1800" dirty="0"/>
              <a:t>Exports peaked at $19.3 bn in FY22, fell to $16.5 bn in FY23; despite recovery in FY24-FY25, the overall trajectory is stagnant. </a:t>
            </a:r>
          </a:p>
          <a:p>
            <a:r>
              <a:rPr lang="en-US" sz="1800" dirty="0"/>
              <a:t>Installed capacity already supports $25 bn exports. </a:t>
            </a:r>
          </a:p>
          <a:p>
            <a:r>
              <a:rPr lang="en-US" sz="1800" dirty="0"/>
              <a:t>Realizing the government’s $30 bn target requires removing deep policy bottlenecks in taxation, energy, and finance, while encouraging investment in higher-value segments.</a:t>
            </a:r>
            <a:endParaRPr lang="en-PK" sz="2000" dirty="0"/>
          </a:p>
        </p:txBody>
      </p:sp>
      <p:pic>
        <p:nvPicPr>
          <p:cNvPr id="5" name="Picture 4">
            <a:extLst>
              <a:ext uri="{FF2B5EF4-FFF2-40B4-BE49-F238E27FC236}">
                <a16:creationId xmlns:a16="http://schemas.microsoft.com/office/drawing/2014/main" id="{30CA09B5-DA4D-CF34-4399-08D0B5822180}"/>
              </a:ext>
            </a:extLst>
          </p:cNvPr>
          <p:cNvPicPr>
            <a:picLocks noChangeAspect="1"/>
          </p:cNvPicPr>
          <p:nvPr/>
        </p:nvPicPr>
        <p:blipFill>
          <a:blip r:embed="rId2"/>
          <a:stretch>
            <a:fillRect/>
          </a:stretch>
        </p:blipFill>
        <p:spPr>
          <a:xfrm>
            <a:off x="6167122" y="1974295"/>
            <a:ext cx="5186678" cy="3427412"/>
          </a:xfrm>
          <a:prstGeom prst="rect">
            <a:avLst/>
          </a:prstGeom>
        </p:spPr>
      </p:pic>
      <p:sp>
        <p:nvSpPr>
          <p:cNvPr id="6" name="TextBox 5">
            <a:extLst>
              <a:ext uri="{FF2B5EF4-FFF2-40B4-BE49-F238E27FC236}">
                <a16:creationId xmlns:a16="http://schemas.microsoft.com/office/drawing/2014/main" id="{77B95382-D206-F13E-74A4-24C0D2C4AE9B}"/>
              </a:ext>
            </a:extLst>
          </p:cNvPr>
          <p:cNvSpPr txBox="1"/>
          <p:nvPr/>
        </p:nvSpPr>
        <p:spPr>
          <a:xfrm>
            <a:off x="7253061" y="1456293"/>
            <a:ext cx="3014800" cy="369332"/>
          </a:xfrm>
          <a:prstGeom prst="rect">
            <a:avLst/>
          </a:prstGeom>
          <a:noFill/>
        </p:spPr>
        <p:txBody>
          <a:bodyPr wrap="none" rtlCol="0">
            <a:spAutoFit/>
          </a:bodyPr>
          <a:lstStyle/>
          <a:p>
            <a:r>
              <a:rPr lang="en-US" b="1" dirty="0"/>
              <a:t>Textile and Apparel Exports</a:t>
            </a:r>
            <a:endParaRPr lang="en-PK" b="1" dirty="0"/>
          </a:p>
        </p:txBody>
      </p:sp>
      <p:sp>
        <p:nvSpPr>
          <p:cNvPr id="9" name="Slide Number Placeholder 8">
            <a:extLst>
              <a:ext uri="{FF2B5EF4-FFF2-40B4-BE49-F238E27FC236}">
                <a16:creationId xmlns:a16="http://schemas.microsoft.com/office/drawing/2014/main" id="{798380D3-CD90-849A-FDE5-4C8DD4965F8E}"/>
              </a:ext>
            </a:extLst>
          </p:cNvPr>
          <p:cNvSpPr>
            <a:spLocks noGrp="1"/>
          </p:cNvSpPr>
          <p:nvPr>
            <p:ph type="sldNum" sz="quarter" idx="12"/>
          </p:nvPr>
        </p:nvSpPr>
        <p:spPr/>
        <p:txBody>
          <a:bodyPr/>
          <a:lstStyle/>
          <a:p>
            <a:fld id="{EB3212B5-BE58-43E5-9FE3-6B4733AAE85C}" type="slidenum">
              <a:rPr lang="en-PK" smtClean="0"/>
              <a:t>2</a:t>
            </a:fld>
            <a:endParaRPr lang="en-PK"/>
          </a:p>
        </p:txBody>
      </p:sp>
    </p:spTree>
    <p:extLst>
      <p:ext uri="{BB962C8B-B14F-4D97-AF65-F5344CB8AC3E}">
        <p14:creationId xmlns:p14="http://schemas.microsoft.com/office/powerpoint/2010/main" val="3525223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4FBE290-B64D-2AAE-27A4-A81450E17525}"/>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8642" y="872465"/>
            <a:ext cx="10674715" cy="5113069"/>
          </a:xfrm>
          <a:prstGeom prst="rect">
            <a:avLst/>
          </a:prstGeom>
          <a:noFill/>
          <a:ln>
            <a:noFill/>
          </a:ln>
        </p:spPr>
      </p:pic>
      <p:sp>
        <p:nvSpPr>
          <p:cNvPr id="5" name="Rectangle 4">
            <a:extLst>
              <a:ext uri="{FF2B5EF4-FFF2-40B4-BE49-F238E27FC236}">
                <a16:creationId xmlns:a16="http://schemas.microsoft.com/office/drawing/2014/main" id="{A8C48540-FC69-3205-58EB-15D3FF2CB0F6}"/>
              </a:ext>
            </a:extLst>
          </p:cNvPr>
          <p:cNvSpPr/>
          <p:nvPr/>
        </p:nvSpPr>
        <p:spPr>
          <a:xfrm>
            <a:off x="1699260" y="4831080"/>
            <a:ext cx="2164080" cy="2057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K"/>
          </a:p>
        </p:txBody>
      </p:sp>
      <p:sp>
        <p:nvSpPr>
          <p:cNvPr id="6" name="Slide Number Placeholder 5">
            <a:extLst>
              <a:ext uri="{FF2B5EF4-FFF2-40B4-BE49-F238E27FC236}">
                <a16:creationId xmlns:a16="http://schemas.microsoft.com/office/drawing/2014/main" id="{4B9DB119-FABF-4908-C7CA-41CC98D431F5}"/>
              </a:ext>
            </a:extLst>
          </p:cNvPr>
          <p:cNvSpPr>
            <a:spLocks noGrp="1"/>
          </p:cNvSpPr>
          <p:nvPr>
            <p:ph type="sldNum" sz="quarter" idx="12"/>
          </p:nvPr>
        </p:nvSpPr>
        <p:spPr/>
        <p:txBody>
          <a:bodyPr/>
          <a:lstStyle/>
          <a:p>
            <a:fld id="{EB3212B5-BE58-43E5-9FE3-6B4733AAE85C}" type="slidenum">
              <a:rPr lang="en-PK" smtClean="0"/>
              <a:t>3</a:t>
            </a:fld>
            <a:endParaRPr lang="en-PK"/>
          </a:p>
        </p:txBody>
      </p:sp>
    </p:spTree>
    <p:extLst>
      <p:ext uri="{BB962C8B-B14F-4D97-AF65-F5344CB8AC3E}">
        <p14:creationId xmlns:p14="http://schemas.microsoft.com/office/powerpoint/2010/main" val="2585545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03A3F-1456-449A-69E5-F5CFA29BAD04}"/>
              </a:ext>
            </a:extLst>
          </p:cNvPr>
          <p:cNvSpPr>
            <a:spLocks noGrp="1"/>
          </p:cNvSpPr>
          <p:nvPr>
            <p:ph type="title"/>
          </p:nvPr>
        </p:nvSpPr>
        <p:spPr/>
        <p:txBody>
          <a:bodyPr>
            <a:normAutofit/>
          </a:bodyPr>
          <a:lstStyle/>
          <a:p>
            <a:r>
              <a:rPr lang="en-US" sz="3600" dirty="0"/>
              <a:t>Low Export Diversification</a:t>
            </a:r>
            <a:endParaRPr lang="en-PK" sz="3600" dirty="0"/>
          </a:p>
        </p:txBody>
      </p:sp>
      <p:sp>
        <p:nvSpPr>
          <p:cNvPr id="7" name="Content Placeholder 6">
            <a:extLst>
              <a:ext uri="{FF2B5EF4-FFF2-40B4-BE49-F238E27FC236}">
                <a16:creationId xmlns:a16="http://schemas.microsoft.com/office/drawing/2014/main" id="{13C284EE-E462-4997-1EF5-81D28BAAE6B3}"/>
              </a:ext>
            </a:extLst>
          </p:cNvPr>
          <p:cNvSpPr>
            <a:spLocks noGrp="1"/>
          </p:cNvSpPr>
          <p:nvPr>
            <p:ph idx="1"/>
          </p:nvPr>
        </p:nvSpPr>
        <p:spPr>
          <a:xfrm>
            <a:off x="838200" y="1825625"/>
            <a:ext cx="4898616" cy="4351338"/>
          </a:xfrm>
        </p:spPr>
        <p:txBody>
          <a:bodyPr>
            <a:normAutofit/>
          </a:bodyPr>
          <a:lstStyle/>
          <a:p>
            <a:r>
              <a:rPr lang="en-US" sz="1800" dirty="0"/>
              <a:t>Among the top 25 exporters of textiles and apparel, Pakistan has one of the least diversified export baskets. </a:t>
            </a:r>
          </a:p>
          <a:p>
            <a:r>
              <a:rPr lang="en-US" sz="1800" dirty="0"/>
              <a:t>Of 24,903 HS tariff lines related to textile and apparel, the top 87 tariff lines exported account for 50% of Pakistan’s exports compared to 838 for China, 237 for India and 99 for Vietnam.  </a:t>
            </a:r>
          </a:p>
          <a:p>
            <a:endParaRPr lang="en-PK" sz="2000" dirty="0"/>
          </a:p>
        </p:txBody>
      </p:sp>
      <p:pic>
        <p:nvPicPr>
          <p:cNvPr id="5" name="Picture 4">
            <a:extLst>
              <a:ext uri="{FF2B5EF4-FFF2-40B4-BE49-F238E27FC236}">
                <a16:creationId xmlns:a16="http://schemas.microsoft.com/office/drawing/2014/main" id="{25E342DD-B0E0-0D30-71C0-C1744C19A0BC}"/>
              </a:ext>
            </a:extLst>
          </p:cNvPr>
          <p:cNvPicPr>
            <a:picLocks noChangeAspect="1"/>
          </p:cNvPicPr>
          <p:nvPr/>
        </p:nvPicPr>
        <p:blipFill>
          <a:blip r:embed="rId2"/>
          <a:stretch>
            <a:fillRect/>
          </a:stretch>
        </p:blipFill>
        <p:spPr>
          <a:xfrm>
            <a:off x="5736816" y="1690688"/>
            <a:ext cx="5616984" cy="4103086"/>
          </a:xfrm>
          <a:prstGeom prst="rect">
            <a:avLst/>
          </a:prstGeom>
        </p:spPr>
      </p:pic>
      <p:sp>
        <p:nvSpPr>
          <p:cNvPr id="8" name="Slide Number Placeholder 7">
            <a:extLst>
              <a:ext uri="{FF2B5EF4-FFF2-40B4-BE49-F238E27FC236}">
                <a16:creationId xmlns:a16="http://schemas.microsoft.com/office/drawing/2014/main" id="{748F13E0-AA7B-BFA5-EA4C-2FC8124CF89E}"/>
              </a:ext>
            </a:extLst>
          </p:cNvPr>
          <p:cNvSpPr>
            <a:spLocks noGrp="1"/>
          </p:cNvSpPr>
          <p:nvPr>
            <p:ph type="sldNum" sz="quarter" idx="12"/>
          </p:nvPr>
        </p:nvSpPr>
        <p:spPr/>
        <p:txBody>
          <a:bodyPr/>
          <a:lstStyle/>
          <a:p>
            <a:fld id="{EB3212B5-BE58-43E5-9FE3-6B4733AAE85C}" type="slidenum">
              <a:rPr lang="en-PK" smtClean="0"/>
              <a:t>4</a:t>
            </a:fld>
            <a:endParaRPr lang="en-PK"/>
          </a:p>
        </p:txBody>
      </p:sp>
    </p:spTree>
    <p:extLst>
      <p:ext uri="{BB962C8B-B14F-4D97-AF65-F5344CB8AC3E}">
        <p14:creationId xmlns:p14="http://schemas.microsoft.com/office/powerpoint/2010/main" val="3144088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3FA8B-593C-72D9-A912-AE106A465012}"/>
              </a:ext>
            </a:extLst>
          </p:cNvPr>
          <p:cNvSpPr>
            <a:spLocks noGrp="1"/>
          </p:cNvSpPr>
          <p:nvPr>
            <p:ph type="title"/>
          </p:nvPr>
        </p:nvSpPr>
        <p:spPr/>
        <p:txBody>
          <a:bodyPr>
            <a:normAutofit/>
          </a:bodyPr>
          <a:lstStyle/>
          <a:p>
            <a:r>
              <a:rPr lang="en-US" sz="3600" dirty="0"/>
              <a:t>Export Structure: Stuck in Cotton</a:t>
            </a:r>
            <a:endParaRPr lang="en-PK" sz="3600" dirty="0"/>
          </a:p>
        </p:txBody>
      </p:sp>
      <p:sp>
        <p:nvSpPr>
          <p:cNvPr id="3" name="Content Placeholder 2">
            <a:extLst>
              <a:ext uri="{FF2B5EF4-FFF2-40B4-BE49-F238E27FC236}">
                <a16:creationId xmlns:a16="http://schemas.microsoft.com/office/drawing/2014/main" id="{3520C09C-B124-3A88-8A63-15E705248118}"/>
              </a:ext>
            </a:extLst>
          </p:cNvPr>
          <p:cNvSpPr>
            <a:spLocks noGrp="1"/>
          </p:cNvSpPr>
          <p:nvPr>
            <p:ph idx="1"/>
          </p:nvPr>
        </p:nvSpPr>
        <p:spPr>
          <a:xfrm>
            <a:off x="838200" y="1825625"/>
            <a:ext cx="3922486" cy="4351338"/>
          </a:xfrm>
        </p:spPr>
        <p:txBody>
          <a:bodyPr>
            <a:normAutofit/>
          </a:bodyPr>
          <a:lstStyle/>
          <a:p>
            <a:r>
              <a:rPr lang="en-US" sz="1800" dirty="0"/>
              <a:t>Over two-thirds of Pakistan’s exports are cotton-based, while the world market is now increasingly dominated by man-made fibers (MMF).</a:t>
            </a:r>
          </a:p>
          <a:p>
            <a:r>
              <a:rPr lang="en-US" sz="1800" dirty="0"/>
              <a:t>Dependence on cotton limits diversification, exposes exporters to climate and price shocks, and restricts entry into fast-growing synthetic apparel segments.</a:t>
            </a:r>
            <a:endParaRPr lang="en-PK" sz="1800" dirty="0"/>
          </a:p>
        </p:txBody>
      </p:sp>
      <p:pic>
        <p:nvPicPr>
          <p:cNvPr id="9" name="Picture 8">
            <a:extLst>
              <a:ext uri="{FF2B5EF4-FFF2-40B4-BE49-F238E27FC236}">
                <a16:creationId xmlns:a16="http://schemas.microsoft.com/office/drawing/2014/main" id="{81FDA59D-1225-9AD9-973A-AA92CC2D4FAD}"/>
              </a:ext>
            </a:extLst>
          </p:cNvPr>
          <p:cNvPicPr>
            <a:picLocks noChangeAspect="1"/>
          </p:cNvPicPr>
          <p:nvPr/>
        </p:nvPicPr>
        <p:blipFill>
          <a:blip r:embed="rId2"/>
          <a:stretch>
            <a:fillRect/>
          </a:stretch>
        </p:blipFill>
        <p:spPr>
          <a:xfrm>
            <a:off x="5213494" y="2105025"/>
            <a:ext cx="6140306" cy="3881438"/>
          </a:xfrm>
          <a:prstGeom prst="rect">
            <a:avLst/>
          </a:prstGeom>
        </p:spPr>
      </p:pic>
      <p:sp>
        <p:nvSpPr>
          <p:cNvPr id="10" name="Slide Number Placeholder 9">
            <a:extLst>
              <a:ext uri="{FF2B5EF4-FFF2-40B4-BE49-F238E27FC236}">
                <a16:creationId xmlns:a16="http://schemas.microsoft.com/office/drawing/2014/main" id="{E88B0686-64C2-8E8E-8739-06FB3727BCD3}"/>
              </a:ext>
            </a:extLst>
          </p:cNvPr>
          <p:cNvSpPr>
            <a:spLocks noGrp="1"/>
          </p:cNvSpPr>
          <p:nvPr>
            <p:ph type="sldNum" sz="quarter" idx="12"/>
          </p:nvPr>
        </p:nvSpPr>
        <p:spPr/>
        <p:txBody>
          <a:bodyPr/>
          <a:lstStyle/>
          <a:p>
            <a:fld id="{EB3212B5-BE58-43E5-9FE3-6B4733AAE85C}" type="slidenum">
              <a:rPr lang="en-PK" smtClean="0"/>
              <a:t>5</a:t>
            </a:fld>
            <a:endParaRPr lang="en-PK"/>
          </a:p>
        </p:txBody>
      </p:sp>
    </p:spTree>
    <p:extLst>
      <p:ext uri="{BB962C8B-B14F-4D97-AF65-F5344CB8AC3E}">
        <p14:creationId xmlns:p14="http://schemas.microsoft.com/office/powerpoint/2010/main" val="39983883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06A29-A223-0A12-2DAF-A1061C3304DC}"/>
              </a:ext>
            </a:extLst>
          </p:cNvPr>
          <p:cNvSpPr>
            <a:spLocks noGrp="1"/>
          </p:cNvSpPr>
          <p:nvPr>
            <p:ph type="title"/>
          </p:nvPr>
        </p:nvSpPr>
        <p:spPr/>
        <p:txBody>
          <a:bodyPr>
            <a:normAutofit/>
          </a:bodyPr>
          <a:lstStyle/>
          <a:p>
            <a:r>
              <a:rPr lang="en-US" sz="3600" dirty="0"/>
              <a:t>Value-added Exports Without Value Addition?</a:t>
            </a:r>
            <a:endParaRPr lang="en-PK" sz="3600" dirty="0"/>
          </a:p>
        </p:txBody>
      </p:sp>
      <p:sp>
        <p:nvSpPr>
          <p:cNvPr id="5" name="Content Placeholder 4">
            <a:extLst>
              <a:ext uri="{FF2B5EF4-FFF2-40B4-BE49-F238E27FC236}">
                <a16:creationId xmlns:a16="http://schemas.microsoft.com/office/drawing/2014/main" id="{E330C668-CD84-E8AD-6640-EFFB4794EEFC}"/>
              </a:ext>
            </a:extLst>
          </p:cNvPr>
          <p:cNvSpPr>
            <a:spLocks noGrp="1"/>
          </p:cNvSpPr>
          <p:nvPr>
            <p:ph idx="1"/>
          </p:nvPr>
        </p:nvSpPr>
        <p:spPr>
          <a:xfrm>
            <a:off x="838200" y="4462463"/>
            <a:ext cx="10515600" cy="1714500"/>
          </a:xfrm>
        </p:spPr>
        <p:txBody>
          <a:bodyPr>
            <a:normAutofit/>
          </a:bodyPr>
          <a:lstStyle/>
          <a:p>
            <a:pPr marL="0" indent="0">
              <a:buNone/>
            </a:pPr>
            <a:r>
              <a:rPr lang="en-US" sz="1800" dirty="0"/>
              <a:t>Despite export growth in value added segments, domestic value addition in exports is declining as upstream segments are unable to compete with imported inputs (cotton, yarn and fabric) due to energy and tax bottlenecks.</a:t>
            </a:r>
            <a:endParaRPr lang="en-PK" sz="1800" dirty="0"/>
          </a:p>
        </p:txBody>
      </p:sp>
      <p:graphicFrame>
        <p:nvGraphicFramePr>
          <p:cNvPr id="4" name="Chart 3">
            <a:extLst>
              <a:ext uri="{FF2B5EF4-FFF2-40B4-BE49-F238E27FC236}">
                <a16:creationId xmlns:a16="http://schemas.microsoft.com/office/drawing/2014/main" id="{54E84B4A-A906-2A01-12E7-B705BDAB8F9A}"/>
              </a:ext>
            </a:extLst>
          </p:cNvPr>
          <p:cNvGraphicFramePr>
            <a:graphicFrameLocks/>
          </p:cNvGraphicFramePr>
          <p:nvPr>
            <p:extLst>
              <p:ext uri="{D42A27DB-BD31-4B8C-83A1-F6EECF244321}">
                <p14:modId xmlns:p14="http://schemas.microsoft.com/office/powerpoint/2010/main" val="1211079833"/>
              </p:ext>
            </p:extLst>
          </p:nvPr>
        </p:nvGraphicFramePr>
        <p:xfrm>
          <a:off x="2935128" y="1690688"/>
          <a:ext cx="6321743" cy="2771775"/>
        </p:xfrm>
        <a:graphic>
          <a:graphicData uri="http://schemas.openxmlformats.org/drawingml/2006/chart">
            <c:chart xmlns:c="http://schemas.openxmlformats.org/drawingml/2006/chart" xmlns:r="http://schemas.openxmlformats.org/officeDocument/2006/relationships" r:id="rId2"/>
          </a:graphicData>
        </a:graphic>
      </p:graphicFrame>
      <p:sp>
        <p:nvSpPr>
          <p:cNvPr id="6" name="Slide Number Placeholder 5">
            <a:extLst>
              <a:ext uri="{FF2B5EF4-FFF2-40B4-BE49-F238E27FC236}">
                <a16:creationId xmlns:a16="http://schemas.microsoft.com/office/drawing/2014/main" id="{10680E98-24A1-B5AA-5638-28B9DC5AF7DB}"/>
              </a:ext>
            </a:extLst>
          </p:cNvPr>
          <p:cNvSpPr>
            <a:spLocks noGrp="1"/>
          </p:cNvSpPr>
          <p:nvPr>
            <p:ph type="sldNum" sz="quarter" idx="12"/>
          </p:nvPr>
        </p:nvSpPr>
        <p:spPr/>
        <p:txBody>
          <a:bodyPr/>
          <a:lstStyle/>
          <a:p>
            <a:fld id="{EB3212B5-BE58-43E5-9FE3-6B4733AAE85C}" type="slidenum">
              <a:rPr lang="en-PK" smtClean="0"/>
              <a:t>6</a:t>
            </a:fld>
            <a:endParaRPr lang="en-PK"/>
          </a:p>
        </p:txBody>
      </p:sp>
    </p:spTree>
    <p:extLst>
      <p:ext uri="{BB962C8B-B14F-4D97-AF65-F5344CB8AC3E}">
        <p14:creationId xmlns:p14="http://schemas.microsoft.com/office/powerpoint/2010/main" val="871283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FC1038-F211-70B4-7260-ED223740FE95}"/>
              </a:ext>
            </a:extLst>
          </p:cNvPr>
          <p:cNvSpPr>
            <a:spLocks noGrp="1"/>
          </p:cNvSpPr>
          <p:nvPr>
            <p:ph type="title"/>
          </p:nvPr>
        </p:nvSpPr>
        <p:spPr/>
        <p:txBody>
          <a:bodyPr>
            <a:normAutofit/>
          </a:bodyPr>
          <a:lstStyle/>
          <a:p>
            <a:r>
              <a:rPr lang="en-US" sz="3600" dirty="0"/>
              <a:t>Dual-Track Growth Strategy</a:t>
            </a:r>
            <a:endParaRPr lang="en-PK" sz="3600" dirty="0"/>
          </a:p>
        </p:txBody>
      </p:sp>
      <p:sp>
        <p:nvSpPr>
          <p:cNvPr id="3" name="Content Placeholder 2">
            <a:extLst>
              <a:ext uri="{FF2B5EF4-FFF2-40B4-BE49-F238E27FC236}">
                <a16:creationId xmlns:a16="http://schemas.microsoft.com/office/drawing/2014/main" id="{F19B8A2E-CD56-AB8F-6973-A81BF91F6F1D}"/>
              </a:ext>
            </a:extLst>
          </p:cNvPr>
          <p:cNvSpPr>
            <a:spLocks noGrp="1"/>
          </p:cNvSpPr>
          <p:nvPr>
            <p:ph idx="1"/>
          </p:nvPr>
        </p:nvSpPr>
        <p:spPr/>
        <p:txBody>
          <a:bodyPr/>
          <a:lstStyle/>
          <a:p>
            <a:pPr marL="0" indent="0">
              <a:buNone/>
            </a:pPr>
            <a:r>
              <a:rPr lang="en-US" sz="2000" dirty="0"/>
              <a:t>Pakistan must pursue a dual approach:</a:t>
            </a:r>
          </a:p>
          <a:p>
            <a:r>
              <a:rPr lang="en-US" sz="2000" b="1" dirty="0"/>
              <a:t>Restore competitiveness</a:t>
            </a:r>
            <a:r>
              <a:rPr lang="en-US" sz="2000" dirty="0"/>
              <a:t> by correcting fundamental distortions such as prohibitive and distorted energy prices, and excessive taxation.</a:t>
            </a:r>
          </a:p>
          <a:p>
            <a:r>
              <a:rPr lang="en-US" sz="2000" b="1" dirty="0"/>
              <a:t>Enable diversification and investment</a:t>
            </a:r>
            <a:r>
              <a:rPr lang="en-US" sz="2000" dirty="0"/>
              <a:t> through facilitation schemes like APTMA’s 1,000 Garment Plants Program and incentives for export diversification and growth.</a:t>
            </a:r>
          </a:p>
          <a:p>
            <a:r>
              <a:rPr lang="en-US" sz="2000" dirty="0"/>
              <a:t>Effort on both fronts is essential to unlock the sector’s true potential.</a:t>
            </a:r>
          </a:p>
          <a:p>
            <a:endParaRPr lang="en-PK" dirty="0"/>
          </a:p>
        </p:txBody>
      </p:sp>
      <p:sp>
        <p:nvSpPr>
          <p:cNvPr id="4" name="Slide Number Placeholder 3">
            <a:extLst>
              <a:ext uri="{FF2B5EF4-FFF2-40B4-BE49-F238E27FC236}">
                <a16:creationId xmlns:a16="http://schemas.microsoft.com/office/drawing/2014/main" id="{A647660F-952C-A9CA-8F31-148433565813}"/>
              </a:ext>
            </a:extLst>
          </p:cNvPr>
          <p:cNvSpPr>
            <a:spLocks noGrp="1"/>
          </p:cNvSpPr>
          <p:nvPr>
            <p:ph type="sldNum" sz="quarter" idx="12"/>
          </p:nvPr>
        </p:nvSpPr>
        <p:spPr/>
        <p:txBody>
          <a:bodyPr/>
          <a:lstStyle/>
          <a:p>
            <a:fld id="{EB3212B5-BE58-43E5-9FE3-6B4733AAE85C}" type="slidenum">
              <a:rPr lang="en-PK" smtClean="0"/>
              <a:t>7</a:t>
            </a:fld>
            <a:endParaRPr lang="en-PK"/>
          </a:p>
        </p:txBody>
      </p:sp>
    </p:spTree>
    <p:extLst>
      <p:ext uri="{BB962C8B-B14F-4D97-AF65-F5344CB8AC3E}">
        <p14:creationId xmlns:p14="http://schemas.microsoft.com/office/powerpoint/2010/main" val="705764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FA123-5D6A-2FF0-5409-05DDC32E2F07}"/>
              </a:ext>
            </a:extLst>
          </p:cNvPr>
          <p:cNvSpPr>
            <a:spLocks noGrp="1"/>
          </p:cNvSpPr>
          <p:nvPr>
            <p:ph type="title"/>
          </p:nvPr>
        </p:nvSpPr>
        <p:spPr/>
        <p:txBody>
          <a:bodyPr>
            <a:normAutofit/>
          </a:bodyPr>
          <a:lstStyle/>
          <a:p>
            <a:r>
              <a:rPr lang="en-US" sz="3600" dirty="0"/>
              <a:t>Energy: Pakistan’s Core Bottleneck</a:t>
            </a:r>
            <a:endParaRPr lang="en-PK" sz="3600" dirty="0"/>
          </a:p>
        </p:txBody>
      </p:sp>
      <p:pic>
        <p:nvPicPr>
          <p:cNvPr id="5" name="Picture 4" descr="A graph of electricity prices&#10;&#10;AI-generated content may be incorrect.">
            <a:extLst>
              <a:ext uri="{FF2B5EF4-FFF2-40B4-BE49-F238E27FC236}">
                <a16:creationId xmlns:a16="http://schemas.microsoft.com/office/drawing/2014/main" id="{AE1B36BF-BD7C-E13C-F55F-71E9116960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1306" y="1949164"/>
            <a:ext cx="5511759" cy="3177873"/>
          </a:xfrm>
          <a:prstGeom prst="rect">
            <a:avLst/>
          </a:prstGeom>
        </p:spPr>
      </p:pic>
      <p:pic>
        <p:nvPicPr>
          <p:cNvPr id="7" name="Picture 6" descr="A graph showing the number of countries/regions in the world&#10;&#10;AI-generated content may be incorrect.">
            <a:extLst>
              <a:ext uri="{FF2B5EF4-FFF2-40B4-BE49-F238E27FC236}">
                <a16:creationId xmlns:a16="http://schemas.microsoft.com/office/drawing/2014/main" id="{D215C051-B14F-8002-368E-F834BDF004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742767"/>
            <a:ext cx="4643106" cy="3590669"/>
          </a:xfrm>
          <a:prstGeom prst="rect">
            <a:avLst/>
          </a:prstGeom>
        </p:spPr>
      </p:pic>
      <p:sp>
        <p:nvSpPr>
          <p:cNvPr id="9" name="TextBox 8">
            <a:extLst>
              <a:ext uri="{FF2B5EF4-FFF2-40B4-BE49-F238E27FC236}">
                <a16:creationId xmlns:a16="http://schemas.microsoft.com/office/drawing/2014/main" id="{30DFA01A-DA83-63B8-BF7A-BA25AC8F6722}"/>
              </a:ext>
            </a:extLst>
          </p:cNvPr>
          <p:cNvSpPr txBox="1"/>
          <p:nvPr/>
        </p:nvSpPr>
        <p:spPr>
          <a:xfrm>
            <a:off x="5893014" y="5127037"/>
            <a:ext cx="5312267" cy="646331"/>
          </a:xfrm>
          <a:prstGeom prst="rect">
            <a:avLst/>
          </a:prstGeom>
          <a:noFill/>
        </p:spPr>
        <p:txBody>
          <a:bodyPr wrap="square">
            <a:spAutoFit/>
          </a:bodyPr>
          <a:lstStyle/>
          <a:p>
            <a:r>
              <a:rPr lang="en-US" b="1" dirty="0">
                <a:solidFill>
                  <a:srgbClr val="C00000"/>
                </a:solidFill>
              </a:rPr>
              <a:t>Industrial electricity prices are one of the highest in the world. </a:t>
            </a:r>
            <a:endParaRPr lang="en-PK" dirty="0"/>
          </a:p>
        </p:txBody>
      </p:sp>
      <p:cxnSp>
        <p:nvCxnSpPr>
          <p:cNvPr id="11" name="Straight Connector 10">
            <a:extLst>
              <a:ext uri="{FF2B5EF4-FFF2-40B4-BE49-F238E27FC236}">
                <a16:creationId xmlns:a16="http://schemas.microsoft.com/office/drawing/2014/main" id="{4375062C-84C6-2778-E979-3BB665E6D4AF}"/>
              </a:ext>
            </a:extLst>
          </p:cNvPr>
          <p:cNvCxnSpPr>
            <a:cxnSpLocks/>
          </p:cNvCxnSpPr>
          <p:nvPr/>
        </p:nvCxnSpPr>
        <p:spPr>
          <a:xfrm>
            <a:off x="6233652" y="3736258"/>
            <a:ext cx="4630993" cy="0"/>
          </a:xfrm>
          <a:prstGeom prst="line">
            <a:avLst/>
          </a:prstGeom>
          <a:ln w="19050" cap="flat" cmpd="sng" algn="ctr">
            <a:solidFill>
              <a:srgbClr val="C0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3" name="TextBox 12">
            <a:extLst>
              <a:ext uri="{FF2B5EF4-FFF2-40B4-BE49-F238E27FC236}">
                <a16:creationId xmlns:a16="http://schemas.microsoft.com/office/drawing/2014/main" id="{68604161-D180-5B34-8307-C112F3AB871D}"/>
              </a:ext>
            </a:extLst>
          </p:cNvPr>
          <p:cNvSpPr txBox="1"/>
          <p:nvPr/>
        </p:nvSpPr>
        <p:spPr>
          <a:xfrm>
            <a:off x="8908086" y="3459259"/>
            <a:ext cx="2042354" cy="276999"/>
          </a:xfrm>
          <a:prstGeom prst="rect">
            <a:avLst/>
          </a:prstGeom>
          <a:noFill/>
        </p:spPr>
        <p:txBody>
          <a:bodyPr wrap="none" rtlCol="0">
            <a:spAutoFit/>
          </a:bodyPr>
          <a:lstStyle/>
          <a:p>
            <a:r>
              <a:rPr lang="en-US" sz="1200" b="1" dirty="0">
                <a:solidFill>
                  <a:srgbClr val="C00000"/>
                </a:solidFill>
              </a:rPr>
              <a:t>Pakistan, ~12.5 cents/kWh</a:t>
            </a:r>
            <a:endParaRPr lang="en-PK" sz="1200" b="1" dirty="0">
              <a:solidFill>
                <a:srgbClr val="C00000"/>
              </a:solidFill>
            </a:endParaRPr>
          </a:p>
        </p:txBody>
      </p:sp>
      <p:sp>
        <p:nvSpPr>
          <p:cNvPr id="14" name="Slide Number Placeholder 13">
            <a:extLst>
              <a:ext uri="{FF2B5EF4-FFF2-40B4-BE49-F238E27FC236}">
                <a16:creationId xmlns:a16="http://schemas.microsoft.com/office/drawing/2014/main" id="{D7FE6CA1-B847-B961-D35F-3FBBC70B2944}"/>
              </a:ext>
            </a:extLst>
          </p:cNvPr>
          <p:cNvSpPr>
            <a:spLocks noGrp="1"/>
          </p:cNvSpPr>
          <p:nvPr>
            <p:ph type="sldNum" sz="quarter" idx="12"/>
          </p:nvPr>
        </p:nvSpPr>
        <p:spPr/>
        <p:txBody>
          <a:bodyPr/>
          <a:lstStyle/>
          <a:p>
            <a:fld id="{EB3212B5-BE58-43E5-9FE3-6B4733AAE85C}" type="slidenum">
              <a:rPr lang="en-PK" smtClean="0"/>
              <a:t>8</a:t>
            </a:fld>
            <a:endParaRPr lang="en-PK"/>
          </a:p>
        </p:txBody>
      </p:sp>
    </p:spTree>
    <p:extLst>
      <p:ext uri="{BB962C8B-B14F-4D97-AF65-F5344CB8AC3E}">
        <p14:creationId xmlns:p14="http://schemas.microsoft.com/office/powerpoint/2010/main" val="3082397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AED27-5326-1B57-476A-3B20F6D8EBBF}"/>
              </a:ext>
            </a:extLst>
          </p:cNvPr>
          <p:cNvSpPr>
            <a:spLocks noGrp="1"/>
          </p:cNvSpPr>
          <p:nvPr>
            <p:ph type="title"/>
          </p:nvPr>
        </p:nvSpPr>
        <p:spPr/>
        <p:txBody>
          <a:bodyPr>
            <a:normAutofit/>
          </a:bodyPr>
          <a:lstStyle/>
          <a:p>
            <a:r>
              <a:rPr lang="en-US" sz="3600" dirty="0"/>
              <a:t>Cross Subsidies in Power Tariffs</a:t>
            </a:r>
            <a:endParaRPr lang="en-PK" sz="3600" dirty="0"/>
          </a:p>
        </p:txBody>
      </p:sp>
      <p:sp>
        <p:nvSpPr>
          <p:cNvPr id="9" name="TextBox 8">
            <a:extLst>
              <a:ext uri="{FF2B5EF4-FFF2-40B4-BE49-F238E27FC236}">
                <a16:creationId xmlns:a16="http://schemas.microsoft.com/office/drawing/2014/main" id="{35E2BBF8-9BFD-50B0-7899-FC81032C87E4}"/>
              </a:ext>
            </a:extLst>
          </p:cNvPr>
          <p:cNvSpPr txBox="1"/>
          <p:nvPr/>
        </p:nvSpPr>
        <p:spPr>
          <a:xfrm>
            <a:off x="864995" y="5069769"/>
            <a:ext cx="10462010" cy="966162"/>
          </a:xfrm>
          <a:prstGeom prst="rect">
            <a:avLst/>
          </a:prstGeom>
          <a:noFill/>
        </p:spPr>
        <p:txBody>
          <a:bodyPr wrap="square">
            <a:spAutoFit/>
          </a:bodyPr>
          <a:lstStyle/>
          <a:p>
            <a:pPr lvl="0" algn="just">
              <a:lnSpc>
                <a:spcPct val="107000"/>
              </a:lnSpc>
              <a:spcAft>
                <a:spcPts val="800"/>
              </a:spcAft>
              <a:buSzPts val="1000"/>
              <a:tabLst>
                <a:tab pos="457200" algn="l"/>
              </a:tabLst>
            </a:pPr>
            <a:r>
              <a:rPr lang="en-PK" sz="1600" kern="100" dirty="0">
                <a:effectLst/>
                <a:latin typeface="Arial" panose="020B0604020202020204" pitchFamily="34" charset="0"/>
                <a:ea typeface="Aptos" panose="020B0004020202020204" pitchFamily="34" charset="0"/>
                <a:cs typeface="Times New Roman" panose="02020603050405020304" pitchFamily="18" charset="0"/>
              </a:rPr>
              <a:t>A Rs. 131 bn cross-subsidy inflates tariffs by Rs. 6.5/kWh, inhibiting industrial competitive</a:t>
            </a:r>
            <a:r>
              <a:rPr lang="en-US" sz="1600" kern="100" dirty="0">
                <a:effectLst/>
                <a:latin typeface="Arial" panose="020B0604020202020204" pitchFamily="34" charset="0"/>
                <a:ea typeface="Aptos" panose="020B0004020202020204" pitchFamily="34" charset="0"/>
                <a:cs typeface="Times New Roman" panose="02020603050405020304" pitchFamily="18" charset="0"/>
              </a:rPr>
              <a:t>ness</a:t>
            </a:r>
            <a:r>
              <a:rPr lang="en-PK" sz="1600" kern="100" dirty="0">
                <a:effectLst/>
                <a:latin typeface="Arial" panose="020B0604020202020204" pitchFamily="34" charset="0"/>
                <a:ea typeface="Aptos" panose="020B0004020202020204" pitchFamily="34" charset="0"/>
                <a:cs typeface="Times New Roman" panose="02020603050405020304" pitchFamily="18" charset="0"/>
              </a:rPr>
              <a:t> and demand for grid electricity.</a:t>
            </a:r>
            <a:endParaRPr lang="en-US" sz="1600" kern="100" dirty="0">
              <a:effectLst/>
              <a:latin typeface="Arial" panose="020B0604020202020204" pitchFamily="34" charset="0"/>
              <a:ea typeface="Aptos" panose="020B0004020202020204" pitchFamily="34" charset="0"/>
              <a:cs typeface="Times New Roman" panose="02020603050405020304" pitchFamily="18" charset="0"/>
            </a:endParaRPr>
          </a:p>
          <a:p>
            <a:pPr lvl="0" algn="just">
              <a:lnSpc>
                <a:spcPct val="107000"/>
              </a:lnSpc>
              <a:spcAft>
                <a:spcPts val="800"/>
              </a:spcAft>
              <a:buSzPts val="1000"/>
              <a:tabLst>
                <a:tab pos="457200" algn="l"/>
              </a:tabLst>
            </a:pPr>
            <a:r>
              <a:rPr lang="en-US" sz="1600" kern="100" dirty="0">
                <a:latin typeface="Arial" panose="020B0604020202020204" pitchFamily="34" charset="0"/>
                <a:ea typeface="Aptos" panose="020B0004020202020204" pitchFamily="34" charset="0"/>
                <a:cs typeface="Times New Roman" panose="02020603050405020304" pitchFamily="18" charset="0"/>
              </a:rPr>
              <a:t>Meanwhile, the quantum of cross subsidized consumption on the grid has grown unchecked.</a:t>
            </a:r>
            <a:r>
              <a:rPr lang="en-PK" sz="1600" kern="100" dirty="0">
                <a:effectLst/>
                <a:latin typeface="Arial" panose="020B0604020202020204" pitchFamily="34" charset="0"/>
                <a:ea typeface="Aptos" panose="020B0004020202020204" pitchFamily="34" charset="0"/>
                <a:cs typeface="Times New Roman" panose="02020603050405020304" pitchFamily="18" charset="0"/>
              </a:rPr>
              <a:t> </a:t>
            </a:r>
          </a:p>
        </p:txBody>
      </p:sp>
      <p:pic>
        <p:nvPicPr>
          <p:cNvPr id="11" name="Picture 10">
            <a:extLst>
              <a:ext uri="{FF2B5EF4-FFF2-40B4-BE49-F238E27FC236}">
                <a16:creationId xmlns:a16="http://schemas.microsoft.com/office/drawing/2014/main" id="{E371FEF7-3AB6-672B-FEDA-670055124892}"/>
              </a:ext>
            </a:extLst>
          </p:cNvPr>
          <p:cNvPicPr>
            <a:picLocks noChangeAspect="1"/>
          </p:cNvPicPr>
          <p:nvPr/>
        </p:nvPicPr>
        <p:blipFill>
          <a:blip r:embed="rId2"/>
          <a:stretch>
            <a:fillRect/>
          </a:stretch>
        </p:blipFill>
        <p:spPr>
          <a:xfrm>
            <a:off x="943654" y="2043214"/>
            <a:ext cx="4945870" cy="2631891"/>
          </a:xfrm>
          <a:prstGeom prst="rect">
            <a:avLst/>
          </a:prstGeom>
        </p:spPr>
      </p:pic>
      <p:pic>
        <p:nvPicPr>
          <p:cNvPr id="13" name="Picture 12">
            <a:extLst>
              <a:ext uri="{FF2B5EF4-FFF2-40B4-BE49-F238E27FC236}">
                <a16:creationId xmlns:a16="http://schemas.microsoft.com/office/drawing/2014/main" id="{830EFBD4-DD6C-04F8-71DC-A56D094FF5C2}"/>
              </a:ext>
            </a:extLst>
          </p:cNvPr>
          <p:cNvPicPr>
            <a:picLocks noChangeAspect="1"/>
          </p:cNvPicPr>
          <p:nvPr/>
        </p:nvPicPr>
        <p:blipFill>
          <a:blip r:embed="rId3"/>
          <a:stretch>
            <a:fillRect/>
          </a:stretch>
        </p:blipFill>
        <p:spPr>
          <a:xfrm>
            <a:off x="6475323" y="1769731"/>
            <a:ext cx="4502135" cy="3178856"/>
          </a:xfrm>
          <a:prstGeom prst="rect">
            <a:avLst/>
          </a:prstGeom>
        </p:spPr>
      </p:pic>
      <p:sp>
        <p:nvSpPr>
          <p:cNvPr id="14" name="Slide Number Placeholder 13">
            <a:extLst>
              <a:ext uri="{FF2B5EF4-FFF2-40B4-BE49-F238E27FC236}">
                <a16:creationId xmlns:a16="http://schemas.microsoft.com/office/drawing/2014/main" id="{8183ACF2-2B9D-78FF-A47B-87FBF17F569B}"/>
              </a:ext>
            </a:extLst>
          </p:cNvPr>
          <p:cNvSpPr>
            <a:spLocks noGrp="1"/>
          </p:cNvSpPr>
          <p:nvPr>
            <p:ph type="sldNum" sz="quarter" idx="12"/>
          </p:nvPr>
        </p:nvSpPr>
        <p:spPr/>
        <p:txBody>
          <a:bodyPr/>
          <a:lstStyle/>
          <a:p>
            <a:fld id="{EB3212B5-BE58-43E5-9FE3-6B4733AAE85C}" type="slidenum">
              <a:rPr lang="en-PK" smtClean="0"/>
              <a:t>9</a:t>
            </a:fld>
            <a:endParaRPr lang="en-PK"/>
          </a:p>
        </p:txBody>
      </p:sp>
    </p:spTree>
    <p:extLst>
      <p:ext uri="{BB962C8B-B14F-4D97-AF65-F5344CB8AC3E}">
        <p14:creationId xmlns:p14="http://schemas.microsoft.com/office/powerpoint/2010/main" val="17705146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A2634-FC90-DFD5-3D44-BB7D2ACCE125}"/>
              </a:ext>
            </a:extLst>
          </p:cNvPr>
          <p:cNvSpPr>
            <a:spLocks noGrp="1"/>
          </p:cNvSpPr>
          <p:nvPr>
            <p:ph type="title"/>
          </p:nvPr>
        </p:nvSpPr>
        <p:spPr/>
        <p:txBody>
          <a:bodyPr>
            <a:normAutofit/>
          </a:bodyPr>
          <a:lstStyle/>
          <a:p>
            <a:r>
              <a:rPr lang="en-US" sz="3600" dirty="0"/>
              <a:t>Peak Hours in a Power Surplus System</a:t>
            </a:r>
            <a:endParaRPr lang="en-PK" sz="3600" dirty="0"/>
          </a:p>
        </p:txBody>
      </p:sp>
      <p:sp>
        <p:nvSpPr>
          <p:cNvPr id="3" name="Content Placeholder 2">
            <a:extLst>
              <a:ext uri="{FF2B5EF4-FFF2-40B4-BE49-F238E27FC236}">
                <a16:creationId xmlns:a16="http://schemas.microsoft.com/office/drawing/2014/main" id="{20877951-5F95-CF37-CA53-C81ED324C0C4}"/>
              </a:ext>
            </a:extLst>
          </p:cNvPr>
          <p:cNvSpPr>
            <a:spLocks noGrp="1"/>
          </p:cNvSpPr>
          <p:nvPr>
            <p:ph idx="1"/>
          </p:nvPr>
        </p:nvSpPr>
        <p:spPr>
          <a:xfrm>
            <a:off x="838200" y="1825625"/>
            <a:ext cx="4461870" cy="4351338"/>
          </a:xfrm>
        </p:spPr>
        <p:txBody>
          <a:bodyPr>
            <a:normAutofit/>
          </a:bodyPr>
          <a:lstStyle/>
          <a:p>
            <a:r>
              <a:rPr lang="en-PK" sz="1800" dirty="0"/>
              <a:t>The current </a:t>
            </a:r>
            <a:r>
              <a:rPr lang="en-PK" sz="1800" i="1" dirty="0"/>
              <a:t>Time-of-Use (ToU)</a:t>
            </a:r>
            <a:r>
              <a:rPr lang="en-PK" sz="1800" dirty="0"/>
              <a:t> tariff regime for industrial consumers is outdated and counterproductive.</a:t>
            </a:r>
            <a:endParaRPr lang="en-US" sz="1800" dirty="0"/>
          </a:p>
          <a:p>
            <a:r>
              <a:rPr lang="en-PK" sz="1800" dirty="0"/>
              <a:t>System data clearly demonstrates that the actual peak demand now occurs well outside the officially designated peak hours</a:t>
            </a:r>
            <a:r>
              <a:rPr lang="en-US" sz="1800" dirty="0"/>
              <a:t>.</a:t>
            </a:r>
          </a:p>
          <a:p>
            <a:r>
              <a:rPr lang="en-US" sz="1800" dirty="0"/>
              <a:t>This </a:t>
            </a:r>
            <a:r>
              <a:rPr lang="en-PK" sz="1800" dirty="0"/>
              <a:t>render</a:t>
            </a:r>
            <a:r>
              <a:rPr lang="en-US" sz="1800" dirty="0"/>
              <a:t>s</a:t>
            </a:r>
            <a:r>
              <a:rPr lang="en-PK" sz="1800" dirty="0"/>
              <a:t> the existing </a:t>
            </a:r>
            <a:r>
              <a:rPr lang="en-US" sz="1800" dirty="0"/>
              <a:t>ToU tariff regime</a:t>
            </a:r>
            <a:r>
              <a:rPr lang="en-PK" sz="1800" dirty="0"/>
              <a:t> both economically and operationally irrational.</a:t>
            </a:r>
          </a:p>
          <a:p>
            <a:endParaRPr lang="en-PK" sz="2000" dirty="0"/>
          </a:p>
        </p:txBody>
      </p:sp>
      <p:pic>
        <p:nvPicPr>
          <p:cNvPr id="5" name="Picture 4">
            <a:extLst>
              <a:ext uri="{FF2B5EF4-FFF2-40B4-BE49-F238E27FC236}">
                <a16:creationId xmlns:a16="http://schemas.microsoft.com/office/drawing/2014/main" id="{8BB28CE2-B62F-BF39-9398-540D831B7946}"/>
              </a:ext>
            </a:extLst>
          </p:cNvPr>
          <p:cNvPicPr>
            <a:picLocks noChangeAspect="1"/>
          </p:cNvPicPr>
          <p:nvPr/>
        </p:nvPicPr>
        <p:blipFill>
          <a:blip r:embed="rId2"/>
          <a:stretch>
            <a:fillRect/>
          </a:stretch>
        </p:blipFill>
        <p:spPr>
          <a:xfrm>
            <a:off x="5300070" y="1690688"/>
            <a:ext cx="5962650" cy="3098437"/>
          </a:xfrm>
          <a:prstGeom prst="rect">
            <a:avLst/>
          </a:prstGeom>
        </p:spPr>
      </p:pic>
      <p:sp>
        <p:nvSpPr>
          <p:cNvPr id="6" name="Slide Number Placeholder 5">
            <a:extLst>
              <a:ext uri="{FF2B5EF4-FFF2-40B4-BE49-F238E27FC236}">
                <a16:creationId xmlns:a16="http://schemas.microsoft.com/office/drawing/2014/main" id="{9C86BB94-A254-D287-0517-94888C7E97C6}"/>
              </a:ext>
            </a:extLst>
          </p:cNvPr>
          <p:cNvSpPr>
            <a:spLocks noGrp="1"/>
          </p:cNvSpPr>
          <p:nvPr>
            <p:ph type="sldNum" sz="quarter" idx="12"/>
          </p:nvPr>
        </p:nvSpPr>
        <p:spPr/>
        <p:txBody>
          <a:bodyPr/>
          <a:lstStyle/>
          <a:p>
            <a:fld id="{EB3212B5-BE58-43E5-9FE3-6B4733AAE85C}" type="slidenum">
              <a:rPr lang="en-PK" smtClean="0"/>
              <a:t>10</a:t>
            </a:fld>
            <a:endParaRPr lang="en-PK"/>
          </a:p>
        </p:txBody>
      </p:sp>
    </p:spTree>
    <p:extLst>
      <p:ext uri="{BB962C8B-B14F-4D97-AF65-F5344CB8AC3E}">
        <p14:creationId xmlns:p14="http://schemas.microsoft.com/office/powerpoint/2010/main" val="3218347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70AB5-C49E-4DF6-22E8-1831C42348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EC419F-DF3D-9748-863A-1DE8EB012989}"/>
              </a:ext>
            </a:extLst>
          </p:cNvPr>
          <p:cNvSpPr>
            <a:spLocks noGrp="1"/>
          </p:cNvSpPr>
          <p:nvPr>
            <p:ph type="title"/>
          </p:nvPr>
        </p:nvSpPr>
        <p:spPr/>
        <p:txBody>
          <a:bodyPr>
            <a:normAutofit/>
          </a:bodyPr>
          <a:lstStyle/>
          <a:p>
            <a:r>
              <a:rPr lang="en-US" sz="3600" dirty="0"/>
              <a:t>Levy on Gas for Captive Power Plants</a:t>
            </a:r>
            <a:endParaRPr lang="en-PK" sz="3600" dirty="0"/>
          </a:p>
        </p:txBody>
      </p:sp>
      <p:sp>
        <p:nvSpPr>
          <p:cNvPr id="3" name="Content Placeholder 2">
            <a:extLst>
              <a:ext uri="{FF2B5EF4-FFF2-40B4-BE49-F238E27FC236}">
                <a16:creationId xmlns:a16="http://schemas.microsoft.com/office/drawing/2014/main" id="{16F0A94E-085D-92E6-B321-6F6280CE9BA1}"/>
              </a:ext>
            </a:extLst>
          </p:cNvPr>
          <p:cNvSpPr>
            <a:spLocks noGrp="1"/>
          </p:cNvSpPr>
          <p:nvPr>
            <p:ph idx="1"/>
          </p:nvPr>
        </p:nvSpPr>
        <p:spPr>
          <a:xfrm>
            <a:off x="838200" y="2744699"/>
            <a:ext cx="10515600" cy="3432263"/>
          </a:xfrm>
        </p:spPr>
        <p:txBody>
          <a:bodyPr>
            <a:normAutofit/>
          </a:bodyPr>
          <a:lstStyle/>
          <a:p>
            <a:r>
              <a:rPr lang="en-US" sz="1600" dirty="0"/>
              <a:t>T</a:t>
            </a:r>
            <a:r>
              <a:rPr lang="en-PK" sz="1600" dirty="0"/>
              <a:t>he Government of Pakistan </a:t>
            </a:r>
            <a:r>
              <a:rPr lang="en-US" sz="1600" dirty="0"/>
              <a:t>initially </a:t>
            </a:r>
            <a:r>
              <a:rPr lang="en-PK" sz="1600" dirty="0"/>
              <a:t>committed the outright elimination of gas supply to captive power plants </a:t>
            </a:r>
            <a:r>
              <a:rPr lang="en-US" sz="1600" dirty="0"/>
              <a:t>under the IMF Agreement</a:t>
            </a:r>
            <a:r>
              <a:rPr lang="en-PK" sz="1600" dirty="0"/>
              <a:t>.</a:t>
            </a:r>
            <a:endParaRPr lang="en-US" sz="1600" dirty="0"/>
          </a:p>
          <a:p>
            <a:r>
              <a:rPr lang="en-US" sz="1600" dirty="0"/>
              <a:t>Subsequently, a punitive levy was introduced such that the final price of gas would take the cost of captive generation 10-20% above the grid electricity tariff. </a:t>
            </a:r>
          </a:p>
          <a:p>
            <a:r>
              <a:rPr lang="en-US" sz="1600" dirty="0"/>
              <a:t>The levy calculation is contrary to law, done to artificially inflate the it; calculated correctly the levy comes out negative. </a:t>
            </a:r>
          </a:p>
          <a:p>
            <a:pPr lvl="1"/>
            <a:r>
              <a:rPr lang="en-US" sz="1400" dirty="0"/>
              <a:t>T</a:t>
            </a:r>
            <a:r>
              <a:rPr lang="en-PK" sz="1400" dirty="0"/>
              <a:t>he peak rate of the B3 power tariff, which is applicable for only 4 out of 24 hours a day, has been taken while the off-peak rate, applicable for 20 out of 24 hours a day, is disregarded. </a:t>
            </a:r>
          </a:p>
          <a:p>
            <a:pPr lvl="1"/>
            <a:r>
              <a:rPr lang="en-US" sz="1400" dirty="0"/>
              <a:t>Captive</a:t>
            </a:r>
            <a:r>
              <a:rPr lang="en-PK" sz="1400" dirty="0"/>
              <a:t> O&amp;M cost is based on an 8-year-old tariff determination. Indexing it to CPI inflation and PKR depreciation increases it from Rs. 1.65/kWh to Rs. 4.31/kWh. </a:t>
            </a:r>
          </a:p>
          <a:p>
            <a:pPr lvl="1"/>
            <a:r>
              <a:rPr lang="en-PK" sz="1400" dirty="0"/>
              <a:t>The debt servicing surcharge is not a component of the NEPRA notified power tariff that is to be used as per law. </a:t>
            </a:r>
          </a:p>
          <a:p>
            <a:pPr lvl="1"/>
            <a:endParaRPr lang="en-PK" dirty="0"/>
          </a:p>
        </p:txBody>
      </p:sp>
      <p:pic>
        <p:nvPicPr>
          <p:cNvPr id="7" name="Picture 6">
            <a:extLst>
              <a:ext uri="{FF2B5EF4-FFF2-40B4-BE49-F238E27FC236}">
                <a16:creationId xmlns:a16="http://schemas.microsoft.com/office/drawing/2014/main" id="{A3C19BE8-73B2-BBF5-2F08-FFB9E2389D0E}"/>
              </a:ext>
            </a:extLst>
          </p:cNvPr>
          <p:cNvPicPr>
            <a:picLocks noChangeAspect="1"/>
          </p:cNvPicPr>
          <p:nvPr/>
        </p:nvPicPr>
        <p:blipFill>
          <a:blip r:embed="rId2"/>
          <a:stretch>
            <a:fillRect/>
          </a:stretch>
        </p:blipFill>
        <p:spPr>
          <a:xfrm>
            <a:off x="2603500" y="1419136"/>
            <a:ext cx="7369716" cy="1213196"/>
          </a:xfrm>
          <a:prstGeom prst="rect">
            <a:avLst/>
          </a:prstGeom>
        </p:spPr>
      </p:pic>
      <p:sp>
        <p:nvSpPr>
          <p:cNvPr id="8" name="Slide Number Placeholder 7">
            <a:extLst>
              <a:ext uri="{FF2B5EF4-FFF2-40B4-BE49-F238E27FC236}">
                <a16:creationId xmlns:a16="http://schemas.microsoft.com/office/drawing/2014/main" id="{6842F6EE-C103-6BD5-BF66-B09173E761AB}"/>
              </a:ext>
            </a:extLst>
          </p:cNvPr>
          <p:cNvSpPr>
            <a:spLocks noGrp="1"/>
          </p:cNvSpPr>
          <p:nvPr>
            <p:ph type="sldNum" sz="quarter" idx="12"/>
          </p:nvPr>
        </p:nvSpPr>
        <p:spPr/>
        <p:txBody>
          <a:bodyPr/>
          <a:lstStyle/>
          <a:p>
            <a:fld id="{EB3212B5-BE58-43E5-9FE3-6B4733AAE85C}" type="slidenum">
              <a:rPr lang="en-PK" smtClean="0"/>
              <a:t>11</a:t>
            </a:fld>
            <a:endParaRPr lang="en-PK"/>
          </a:p>
        </p:txBody>
      </p:sp>
    </p:spTree>
    <p:extLst>
      <p:ext uri="{BB962C8B-B14F-4D97-AF65-F5344CB8AC3E}">
        <p14:creationId xmlns:p14="http://schemas.microsoft.com/office/powerpoint/2010/main" val="31733144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87E31-ED51-D354-0C31-0364C23F94FC}"/>
              </a:ext>
            </a:extLst>
          </p:cNvPr>
          <p:cNvSpPr>
            <a:spLocks noGrp="1"/>
          </p:cNvSpPr>
          <p:nvPr>
            <p:ph type="title"/>
          </p:nvPr>
        </p:nvSpPr>
        <p:spPr/>
        <p:txBody>
          <a:bodyPr>
            <a:normAutofit/>
          </a:bodyPr>
          <a:lstStyle/>
          <a:p>
            <a:r>
              <a:rPr lang="en-US" sz="3600" dirty="0"/>
              <a:t>Impact of the Levy on Captive Power Plants</a:t>
            </a:r>
            <a:endParaRPr lang="en-PK" sz="3600" dirty="0"/>
          </a:p>
        </p:txBody>
      </p:sp>
      <p:sp>
        <p:nvSpPr>
          <p:cNvPr id="3" name="Content Placeholder 2">
            <a:extLst>
              <a:ext uri="{FF2B5EF4-FFF2-40B4-BE49-F238E27FC236}">
                <a16:creationId xmlns:a16="http://schemas.microsoft.com/office/drawing/2014/main" id="{8FD77CCF-71C5-E52B-4798-86FBAADC9A45}"/>
              </a:ext>
            </a:extLst>
          </p:cNvPr>
          <p:cNvSpPr>
            <a:spLocks noGrp="1"/>
          </p:cNvSpPr>
          <p:nvPr>
            <p:ph idx="1"/>
          </p:nvPr>
        </p:nvSpPr>
        <p:spPr/>
        <p:txBody>
          <a:bodyPr>
            <a:normAutofit/>
          </a:bodyPr>
          <a:lstStyle/>
          <a:p>
            <a:r>
              <a:rPr lang="en-US" sz="1600" dirty="0"/>
              <a:t>Eroded competitiveness of export-oriented units relying on high-efficiency combined heat and power (CHP) captive to meet their power and hot water/steam requirements.</a:t>
            </a:r>
          </a:p>
          <a:p>
            <a:pPr lvl="1"/>
            <a:r>
              <a:rPr lang="en-US" sz="1400" dirty="0"/>
              <a:t>Must invest in gas boilers, with gas supplied at Rs. 2300/MMBtu, reducing overall production efficiency and increasing costs.</a:t>
            </a:r>
          </a:p>
          <a:p>
            <a:pPr lvl="1"/>
            <a:r>
              <a:rPr lang="en-US" sz="1400" dirty="0"/>
              <a:t>Grid supply is also unstable, unreliable and unsuitable for sophisticated large-scale manufacturing; a single outage can lead to millions in production losses.</a:t>
            </a:r>
          </a:p>
          <a:p>
            <a:r>
              <a:rPr lang="en-US" sz="1600" dirty="0"/>
              <a:t>Resultantly, gas consumption for captive use has declined by up to 90% YoY, creating 200-300 mmcfd of surplus RLNG. </a:t>
            </a:r>
          </a:p>
          <a:p>
            <a:r>
              <a:rPr lang="en-PK" sz="1600" dirty="0"/>
              <a:t>RLNG diversion to </a:t>
            </a:r>
            <a:r>
              <a:rPr lang="en-US" sz="1600" dirty="0"/>
              <a:t>households at </a:t>
            </a:r>
            <a:r>
              <a:rPr lang="en-PK" sz="1600" dirty="0"/>
              <a:t>a recovery of ~$4</a:t>
            </a:r>
            <a:r>
              <a:rPr lang="en-US" sz="1600" dirty="0"/>
              <a:t>/</a:t>
            </a:r>
            <a:r>
              <a:rPr lang="en-PK" sz="1600" dirty="0"/>
              <a:t>MMBtu</a:t>
            </a:r>
            <a:r>
              <a:rPr lang="en-US" sz="1600" dirty="0"/>
              <a:t>, </a:t>
            </a:r>
            <a:r>
              <a:rPr lang="en-PK" sz="1600" dirty="0"/>
              <a:t>significantly below the delivered cost of ~$12 per MMBtu</a:t>
            </a:r>
            <a:r>
              <a:rPr lang="en-US" sz="1600" dirty="0"/>
              <a:t>, </a:t>
            </a:r>
            <a:r>
              <a:rPr lang="en-PK" sz="1600" dirty="0"/>
              <a:t>results in a subsidy of </a:t>
            </a:r>
            <a:r>
              <a:rPr lang="en-US" sz="1600" dirty="0"/>
              <a:t>~</a:t>
            </a:r>
            <a:r>
              <a:rPr lang="en-PK" sz="1600" dirty="0"/>
              <a:t>$8 per MMBtu</a:t>
            </a:r>
            <a:r>
              <a:rPr lang="en-US" sz="1600" dirty="0"/>
              <a:t> and is</a:t>
            </a:r>
            <a:r>
              <a:rPr lang="en-PK" sz="1600" dirty="0"/>
              <a:t> a major contributor to the gas sector circular debt, now exceeding Rs. 3 trillion.</a:t>
            </a:r>
            <a:endParaRPr lang="en-US" sz="1600" dirty="0"/>
          </a:p>
          <a:p>
            <a:r>
              <a:rPr lang="en-US" sz="1600" dirty="0"/>
              <a:t>Rs. 109 billion shortfall in gas sector cross subsidy against only Rs. 35 billion gains in power sector (also wiped out by demand shifting to on/off-grid solar).</a:t>
            </a:r>
          </a:p>
          <a:p>
            <a:r>
              <a:rPr lang="en-PK" sz="1600" dirty="0"/>
              <a:t>The RLNG surplus has triggered curtailment of ~270 MMCFD of indigenous gas production, resulting in </a:t>
            </a:r>
            <a:r>
              <a:rPr lang="en-US" sz="1600" dirty="0"/>
              <a:t>projected </a:t>
            </a:r>
            <a:r>
              <a:rPr lang="en-PK" sz="1600" dirty="0"/>
              <a:t>losses of ~$378 million to E&amp;P companies, according to OGDCL. </a:t>
            </a:r>
            <a:endParaRPr lang="en-US" sz="1600" dirty="0"/>
          </a:p>
          <a:p>
            <a:endParaRPr lang="en-PK" dirty="0"/>
          </a:p>
        </p:txBody>
      </p:sp>
      <p:sp>
        <p:nvSpPr>
          <p:cNvPr id="4" name="Slide Number Placeholder 3">
            <a:extLst>
              <a:ext uri="{FF2B5EF4-FFF2-40B4-BE49-F238E27FC236}">
                <a16:creationId xmlns:a16="http://schemas.microsoft.com/office/drawing/2014/main" id="{60F10EF3-689A-203D-CAC8-DE8CF3A4E494}"/>
              </a:ext>
            </a:extLst>
          </p:cNvPr>
          <p:cNvSpPr>
            <a:spLocks noGrp="1"/>
          </p:cNvSpPr>
          <p:nvPr>
            <p:ph type="sldNum" sz="quarter" idx="12"/>
          </p:nvPr>
        </p:nvSpPr>
        <p:spPr/>
        <p:txBody>
          <a:bodyPr/>
          <a:lstStyle/>
          <a:p>
            <a:fld id="{EB3212B5-BE58-43E5-9FE3-6B4733AAE85C}" type="slidenum">
              <a:rPr lang="en-PK" smtClean="0"/>
              <a:t>12</a:t>
            </a:fld>
            <a:endParaRPr lang="en-PK"/>
          </a:p>
        </p:txBody>
      </p:sp>
    </p:spTree>
    <p:extLst>
      <p:ext uri="{BB962C8B-B14F-4D97-AF65-F5344CB8AC3E}">
        <p14:creationId xmlns:p14="http://schemas.microsoft.com/office/powerpoint/2010/main" val="4047703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07A61-52D1-206E-29F6-77CC8F671C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E8E53F-480E-70A5-274A-59817AFEB6E4}"/>
              </a:ext>
            </a:extLst>
          </p:cNvPr>
          <p:cNvSpPr>
            <a:spLocks noGrp="1"/>
          </p:cNvSpPr>
          <p:nvPr>
            <p:ph type="title"/>
          </p:nvPr>
        </p:nvSpPr>
        <p:spPr/>
        <p:txBody>
          <a:bodyPr>
            <a:normAutofit/>
          </a:bodyPr>
          <a:lstStyle/>
          <a:p>
            <a:r>
              <a:rPr lang="en-US" sz="3600" dirty="0"/>
              <a:t>Double Advance Income Tax on Exports</a:t>
            </a:r>
            <a:endParaRPr lang="en-PK" sz="3600" dirty="0"/>
          </a:p>
        </p:txBody>
      </p:sp>
      <p:sp>
        <p:nvSpPr>
          <p:cNvPr id="3" name="Content Placeholder 2">
            <a:extLst>
              <a:ext uri="{FF2B5EF4-FFF2-40B4-BE49-F238E27FC236}">
                <a16:creationId xmlns:a16="http://schemas.microsoft.com/office/drawing/2014/main" id="{941AB6B2-5DBC-C7CA-69F9-A517C2481071}"/>
              </a:ext>
            </a:extLst>
          </p:cNvPr>
          <p:cNvSpPr>
            <a:spLocks noGrp="1"/>
          </p:cNvSpPr>
          <p:nvPr>
            <p:ph idx="1"/>
          </p:nvPr>
        </p:nvSpPr>
        <p:spPr>
          <a:xfrm>
            <a:off x="838200" y="3267075"/>
            <a:ext cx="10515600" cy="2909888"/>
          </a:xfrm>
        </p:spPr>
        <p:txBody>
          <a:bodyPr>
            <a:normAutofit fontScale="77500" lnSpcReduction="20000"/>
          </a:bodyPr>
          <a:lstStyle/>
          <a:p>
            <a:r>
              <a:rPr lang="en-PK" dirty="0"/>
              <a:t>Exporters are subject to double advance taxation under the fixed tax regime (1% of export proceeds, plus 0.25% export development surcharge) and the normal tax regime (1.25% advance tax), adjustable against 29% income tax and up to 10% super tax</a:t>
            </a:r>
            <a:r>
              <a:rPr lang="en-US" dirty="0"/>
              <a:t>.</a:t>
            </a:r>
          </a:p>
          <a:p>
            <a:r>
              <a:rPr lang="en-US" dirty="0"/>
              <a:t>Local</a:t>
            </a:r>
            <a:r>
              <a:rPr lang="en-PK" dirty="0"/>
              <a:t> businesses only face the 1.25% advance tax under normal tax regime. </a:t>
            </a:r>
            <a:endParaRPr lang="en-US" dirty="0"/>
          </a:p>
          <a:p>
            <a:r>
              <a:rPr lang="en-PK" dirty="0"/>
              <a:t>This discriminates against exporters and eliminates the incentive to export across the economy by making it less profitable than selling domestically. </a:t>
            </a:r>
          </a:p>
          <a:p>
            <a:r>
              <a:rPr lang="en-PK" dirty="0"/>
              <a:t>Exporters face advance tax rate of up to 135% of profits, creating a severe liquidity strain in terms of working and reinvestment capital as excess amounts become permanently stuck in refunds</a:t>
            </a:r>
            <a:r>
              <a:rPr lang="en-US" dirty="0"/>
              <a:t>.</a:t>
            </a:r>
            <a:endParaRPr lang="en-PK" dirty="0"/>
          </a:p>
        </p:txBody>
      </p:sp>
      <p:pic>
        <p:nvPicPr>
          <p:cNvPr id="5" name="Picture 4">
            <a:extLst>
              <a:ext uri="{FF2B5EF4-FFF2-40B4-BE49-F238E27FC236}">
                <a16:creationId xmlns:a16="http://schemas.microsoft.com/office/drawing/2014/main" id="{031816C9-6DE0-7775-4995-1987923CB3EE}"/>
              </a:ext>
            </a:extLst>
          </p:cNvPr>
          <p:cNvPicPr>
            <a:picLocks noChangeAspect="1"/>
          </p:cNvPicPr>
          <p:nvPr/>
        </p:nvPicPr>
        <p:blipFill>
          <a:blip r:embed="rId2"/>
          <a:stretch>
            <a:fillRect/>
          </a:stretch>
        </p:blipFill>
        <p:spPr>
          <a:xfrm>
            <a:off x="2780983" y="1690688"/>
            <a:ext cx="6630033" cy="1476436"/>
          </a:xfrm>
          <a:prstGeom prst="rect">
            <a:avLst/>
          </a:prstGeom>
        </p:spPr>
      </p:pic>
      <p:sp>
        <p:nvSpPr>
          <p:cNvPr id="6" name="Slide Number Placeholder 5">
            <a:extLst>
              <a:ext uri="{FF2B5EF4-FFF2-40B4-BE49-F238E27FC236}">
                <a16:creationId xmlns:a16="http://schemas.microsoft.com/office/drawing/2014/main" id="{E49B3D3F-51C3-EC9D-0C75-FAB13BD79027}"/>
              </a:ext>
            </a:extLst>
          </p:cNvPr>
          <p:cNvSpPr>
            <a:spLocks noGrp="1"/>
          </p:cNvSpPr>
          <p:nvPr>
            <p:ph type="sldNum" sz="quarter" idx="12"/>
          </p:nvPr>
        </p:nvSpPr>
        <p:spPr/>
        <p:txBody>
          <a:bodyPr/>
          <a:lstStyle/>
          <a:p>
            <a:fld id="{EB3212B5-BE58-43E5-9FE3-6B4733AAE85C}" type="slidenum">
              <a:rPr lang="en-PK" smtClean="0"/>
              <a:t>13</a:t>
            </a:fld>
            <a:endParaRPr lang="en-PK"/>
          </a:p>
        </p:txBody>
      </p:sp>
    </p:spTree>
    <p:extLst>
      <p:ext uri="{BB962C8B-B14F-4D97-AF65-F5344CB8AC3E}">
        <p14:creationId xmlns:p14="http://schemas.microsoft.com/office/powerpoint/2010/main" val="1304521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4EA87-6645-7D1B-84D6-92FB42819E6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3D38CF-20CD-E47F-B60F-CDA07C0E9521}"/>
              </a:ext>
            </a:extLst>
          </p:cNvPr>
          <p:cNvSpPr>
            <a:spLocks noGrp="1"/>
          </p:cNvSpPr>
          <p:nvPr>
            <p:ph type="title"/>
          </p:nvPr>
        </p:nvSpPr>
        <p:spPr/>
        <p:txBody>
          <a:bodyPr>
            <a:normAutofit/>
          </a:bodyPr>
          <a:lstStyle/>
          <a:p>
            <a:r>
              <a:rPr lang="en-US" sz="3600" dirty="0"/>
              <a:t>Cumulative Tax Burden</a:t>
            </a:r>
            <a:endParaRPr lang="en-PK" sz="3600" dirty="0"/>
          </a:p>
        </p:txBody>
      </p:sp>
      <p:sp>
        <p:nvSpPr>
          <p:cNvPr id="3" name="Content Placeholder 2">
            <a:extLst>
              <a:ext uri="{FF2B5EF4-FFF2-40B4-BE49-F238E27FC236}">
                <a16:creationId xmlns:a16="http://schemas.microsoft.com/office/drawing/2014/main" id="{0E28FF6A-4274-1213-FA9C-722BC6A53A00}"/>
              </a:ext>
            </a:extLst>
          </p:cNvPr>
          <p:cNvSpPr>
            <a:spLocks noGrp="1"/>
          </p:cNvSpPr>
          <p:nvPr>
            <p:ph idx="1"/>
          </p:nvPr>
        </p:nvSpPr>
        <p:spPr>
          <a:xfrm>
            <a:off x="838200" y="1825625"/>
            <a:ext cx="4058265" cy="4351338"/>
          </a:xfrm>
        </p:spPr>
        <p:txBody>
          <a:bodyPr>
            <a:normAutofit/>
          </a:bodyPr>
          <a:lstStyle/>
          <a:p>
            <a:r>
              <a:rPr lang="en-US" sz="1800" dirty="0"/>
              <a:t>More than 18 federal and provincial levies consume 7–11% of turnover on profit margins of 6–15%.</a:t>
            </a:r>
          </a:p>
          <a:p>
            <a:r>
              <a:rPr lang="en-US" sz="1800" dirty="0"/>
              <a:t>Most are unrelated to exports, unlike competitor countries that refund such costs.</a:t>
            </a:r>
            <a:br>
              <a:rPr lang="en-US" sz="1800" dirty="0"/>
            </a:br>
            <a:endParaRPr lang="en-PK" sz="1800" dirty="0"/>
          </a:p>
        </p:txBody>
      </p:sp>
      <p:pic>
        <p:nvPicPr>
          <p:cNvPr id="5" name="Picture 4">
            <a:extLst>
              <a:ext uri="{FF2B5EF4-FFF2-40B4-BE49-F238E27FC236}">
                <a16:creationId xmlns:a16="http://schemas.microsoft.com/office/drawing/2014/main" id="{BBAEDE73-A8CB-DEE9-AECC-70D4BFF0D72D}"/>
              </a:ext>
            </a:extLst>
          </p:cNvPr>
          <p:cNvPicPr>
            <a:picLocks noChangeAspect="1"/>
          </p:cNvPicPr>
          <p:nvPr/>
        </p:nvPicPr>
        <p:blipFill>
          <a:blip r:embed="rId2"/>
          <a:stretch>
            <a:fillRect/>
          </a:stretch>
        </p:blipFill>
        <p:spPr>
          <a:xfrm>
            <a:off x="5011994" y="1825625"/>
            <a:ext cx="6341806" cy="3557005"/>
          </a:xfrm>
          <a:prstGeom prst="rect">
            <a:avLst/>
          </a:prstGeom>
        </p:spPr>
      </p:pic>
      <p:sp>
        <p:nvSpPr>
          <p:cNvPr id="6" name="Slide Number Placeholder 5">
            <a:extLst>
              <a:ext uri="{FF2B5EF4-FFF2-40B4-BE49-F238E27FC236}">
                <a16:creationId xmlns:a16="http://schemas.microsoft.com/office/drawing/2014/main" id="{3034A0E8-3686-6479-DCB8-C6DE08DB035B}"/>
              </a:ext>
            </a:extLst>
          </p:cNvPr>
          <p:cNvSpPr>
            <a:spLocks noGrp="1"/>
          </p:cNvSpPr>
          <p:nvPr>
            <p:ph type="sldNum" sz="quarter" idx="12"/>
          </p:nvPr>
        </p:nvSpPr>
        <p:spPr/>
        <p:txBody>
          <a:bodyPr/>
          <a:lstStyle/>
          <a:p>
            <a:fld id="{EB3212B5-BE58-43E5-9FE3-6B4733AAE85C}" type="slidenum">
              <a:rPr lang="en-PK" smtClean="0"/>
              <a:t>14</a:t>
            </a:fld>
            <a:endParaRPr lang="en-PK"/>
          </a:p>
        </p:txBody>
      </p:sp>
    </p:spTree>
    <p:extLst>
      <p:ext uri="{BB962C8B-B14F-4D97-AF65-F5344CB8AC3E}">
        <p14:creationId xmlns:p14="http://schemas.microsoft.com/office/powerpoint/2010/main" val="2155073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E2573-6CA1-D3F0-5298-EC5010F3D3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4058B4-FD2A-E462-B411-45744E4F64A9}"/>
              </a:ext>
            </a:extLst>
          </p:cNvPr>
          <p:cNvSpPr>
            <a:spLocks noGrp="1"/>
          </p:cNvSpPr>
          <p:nvPr>
            <p:ph type="title"/>
          </p:nvPr>
        </p:nvSpPr>
        <p:spPr/>
        <p:txBody>
          <a:bodyPr>
            <a:normAutofit/>
          </a:bodyPr>
          <a:lstStyle/>
          <a:p>
            <a:r>
              <a:rPr lang="en-US" sz="3600" dirty="0"/>
              <a:t>Other Issues</a:t>
            </a:r>
            <a:endParaRPr lang="en-PK" sz="3600" dirty="0"/>
          </a:p>
        </p:txBody>
      </p:sp>
      <p:sp>
        <p:nvSpPr>
          <p:cNvPr id="3" name="Content Placeholder 2">
            <a:extLst>
              <a:ext uri="{FF2B5EF4-FFF2-40B4-BE49-F238E27FC236}">
                <a16:creationId xmlns:a16="http://schemas.microsoft.com/office/drawing/2014/main" id="{2D0D88BB-1D76-4386-66A0-72659497300E}"/>
              </a:ext>
            </a:extLst>
          </p:cNvPr>
          <p:cNvSpPr>
            <a:spLocks noGrp="1"/>
          </p:cNvSpPr>
          <p:nvPr>
            <p:ph idx="1"/>
          </p:nvPr>
        </p:nvSpPr>
        <p:spPr/>
        <p:txBody>
          <a:bodyPr>
            <a:normAutofit/>
          </a:bodyPr>
          <a:lstStyle/>
          <a:p>
            <a:r>
              <a:rPr lang="en-US" sz="2000" b="1" dirty="0"/>
              <a:t>Interest rates</a:t>
            </a:r>
          </a:p>
          <a:p>
            <a:pPr lvl="1"/>
            <a:r>
              <a:rPr lang="en-US" sz="1800" dirty="0"/>
              <a:t>With inflation at 3-5%, the prevailing policy rate of 11% is hindering investment and depressing business confidence. </a:t>
            </a:r>
          </a:p>
          <a:p>
            <a:r>
              <a:rPr lang="en-US" sz="2000" b="1" dirty="0"/>
              <a:t>Perpetually delayed sales tax and other refunds</a:t>
            </a:r>
          </a:p>
          <a:p>
            <a:pPr lvl="1"/>
            <a:r>
              <a:rPr lang="en-US" sz="1800" dirty="0"/>
              <a:t>Over Rs. 330 billion pending on account of sales tax, deferred sales tax, duty drawback, income tax, DLTL/DDT/ TUF, mark-up subsidy, RCET differential and other refunds. </a:t>
            </a:r>
          </a:p>
          <a:p>
            <a:r>
              <a:rPr lang="en-US" sz="2000" b="1" dirty="0"/>
              <a:t>Mandatory traceability across the textile value chain</a:t>
            </a:r>
          </a:p>
          <a:p>
            <a:pPr lvl="1"/>
            <a:r>
              <a:rPr lang="en-US" sz="1800" dirty="0"/>
              <a:t>The EU will begin requiring Digital Product Passports from 2027.</a:t>
            </a:r>
          </a:p>
          <a:p>
            <a:r>
              <a:rPr lang="en-US" sz="2000" b="1" dirty="0"/>
              <a:t>Revival of cotton production in Pakistan</a:t>
            </a:r>
          </a:p>
          <a:p>
            <a:pPr lvl="1"/>
            <a:r>
              <a:rPr lang="en-US" sz="1600" dirty="0"/>
              <a:t>From around 15 million bales in 2014-15, Pakistan’s local cotton production has declined to 5-7 million bales per annum. </a:t>
            </a:r>
          </a:p>
          <a:p>
            <a:pPr lvl="1"/>
            <a:r>
              <a:rPr lang="en-US" sz="1600" dirty="0"/>
              <a:t>Pakistani cotton has high trash and moisture content, making it unsuitable for exports. </a:t>
            </a:r>
          </a:p>
        </p:txBody>
      </p:sp>
      <p:sp>
        <p:nvSpPr>
          <p:cNvPr id="4" name="Slide Number Placeholder 3">
            <a:extLst>
              <a:ext uri="{FF2B5EF4-FFF2-40B4-BE49-F238E27FC236}">
                <a16:creationId xmlns:a16="http://schemas.microsoft.com/office/drawing/2014/main" id="{0722B252-FF43-C4A5-6390-95F344C91785}"/>
              </a:ext>
            </a:extLst>
          </p:cNvPr>
          <p:cNvSpPr>
            <a:spLocks noGrp="1"/>
          </p:cNvSpPr>
          <p:nvPr>
            <p:ph type="sldNum" sz="quarter" idx="12"/>
          </p:nvPr>
        </p:nvSpPr>
        <p:spPr/>
        <p:txBody>
          <a:bodyPr/>
          <a:lstStyle/>
          <a:p>
            <a:fld id="{EB3212B5-BE58-43E5-9FE3-6B4733AAE85C}" type="slidenum">
              <a:rPr lang="en-PK" smtClean="0"/>
              <a:t>15</a:t>
            </a:fld>
            <a:endParaRPr lang="en-PK"/>
          </a:p>
        </p:txBody>
      </p:sp>
    </p:spTree>
    <p:extLst>
      <p:ext uri="{BB962C8B-B14F-4D97-AF65-F5344CB8AC3E}">
        <p14:creationId xmlns:p14="http://schemas.microsoft.com/office/powerpoint/2010/main" val="1830014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398F4-CB7C-A3FC-EEBC-95F02BA466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9330F9-AC37-F137-0740-5CD7A5005969}"/>
              </a:ext>
            </a:extLst>
          </p:cNvPr>
          <p:cNvSpPr>
            <a:spLocks noGrp="1"/>
          </p:cNvSpPr>
          <p:nvPr>
            <p:ph type="title"/>
          </p:nvPr>
        </p:nvSpPr>
        <p:spPr/>
        <p:txBody>
          <a:bodyPr>
            <a:normAutofit/>
          </a:bodyPr>
          <a:lstStyle/>
          <a:p>
            <a:r>
              <a:rPr lang="en-US" sz="3600" dirty="0"/>
              <a:t>Industrial, Export Processing and Commercial Zones</a:t>
            </a:r>
            <a:endParaRPr lang="en-PK" sz="3600" dirty="0"/>
          </a:p>
        </p:txBody>
      </p:sp>
      <p:sp>
        <p:nvSpPr>
          <p:cNvPr id="7" name="Content Placeholder 6">
            <a:extLst>
              <a:ext uri="{FF2B5EF4-FFF2-40B4-BE49-F238E27FC236}">
                <a16:creationId xmlns:a16="http://schemas.microsoft.com/office/drawing/2014/main" id="{7537C692-3AEE-A852-0A95-35AC26618727}"/>
              </a:ext>
            </a:extLst>
          </p:cNvPr>
          <p:cNvSpPr>
            <a:spLocks noGrp="1"/>
          </p:cNvSpPr>
          <p:nvPr>
            <p:ph idx="1"/>
          </p:nvPr>
        </p:nvSpPr>
        <p:spPr/>
        <p:txBody>
          <a:bodyPr>
            <a:normAutofit/>
          </a:bodyPr>
          <a:lstStyle/>
          <a:p>
            <a:pPr marL="0" indent="0" eaLnBrk="0" fontAlgn="base" hangingPunct="0">
              <a:lnSpc>
                <a:spcPct val="100000"/>
              </a:lnSpc>
              <a:spcBef>
                <a:spcPct val="0"/>
              </a:spcBef>
              <a:spcAft>
                <a:spcPct val="0"/>
              </a:spcAft>
              <a:buNone/>
            </a:pPr>
            <a:r>
              <a:rPr lang="en-US" altLang="en-PK" sz="2000" b="1" dirty="0">
                <a:latin typeface="Arial" panose="020B0604020202020204" pitchFamily="34" charset="0"/>
              </a:rPr>
              <a:t>Current production capacity is capped at $25 billion and heavily concentrated in cotton-based textiles. Increasing capacity requires fresh investment and a conducive business environment</a:t>
            </a:r>
          </a:p>
          <a:p>
            <a:pPr marL="0" indent="0" eaLnBrk="0" fontAlgn="base" hangingPunct="0">
              <a:lnSpc>
                <a:spcPct val="100000"/>
              </a:lnSpc>
              <a:spcBef>
                <a:spcPct val="0"/>
              </a:spcBef>
              <a:spcAft>
                <a:spcPct val="0"/>
              </a:spcAft>
              <a:buNone/>
            </a:pPr>
            <a:endParaRPr lang="en-US" altLang="en-PK" sz="2000" b="1" dirty="0">
              <a:latin typeface="Arial" panose="020B0604020202020204" pitchFamily="34" charset="0"/>
            </a:endParaRPr>
          </a:p>
          <a:p>
            <a:pPr eaLnBrk="0" fontAlgn="base" hangingPunct="0">
              <a:lnSpc>
                <a:spcPct val="100000"/>
              </a:lnSpc>
              <a:spcBef>
                <a:spcPct val="0"/>
              </a:spcBef>
              <a:spcAft>
                <a:spcPct val="0"/>
              </a:spcAft>
            </a:pPr>
            <a:r>
              <a:rPr lang="en-US" altLang="en-PK" sz="2000" b="1" dirty="0">
                <a:latin typeface="Arial" panose="020B0604020202020204" pitchFamily="34" charset="0"/>
              </a:rPr>
              <a:t>Industrial and Export Processing Zones</a:t>
            </a:r>
          </a:p>
          <a:p>
            <a:pPr lvl="1" eaLnBrk="0" fontAlgn="base" hangingPunct="0">
              <a:lnSpc>
                <a:spcPct val="100000"/>
              </a:lnSpc>
              <a:spcBef>
                <a:spcPct val="0"/>
              </a:spcBef>
              <a:spcAft>
                <a:spcPct val="0"/>
              </a:spcAft>
            </a:pPr>
            <a:r>
              <a:rPr lang="en-US" altLang="en-PK" sz="1600" dirty="0">
                <a:latin typeface="Arial" panose="020B0604020202020204" pitchFamily="34" charset="0"/>
              </a:rPr>
              <a:t>1,000 new garment plants in plug-and-play industrial zones can add $5 billion in annual exports with over 500,000 new jobs.</a:t>
            </a:r>
            <a:endParaRPr lang="en-PK" altLang="en-PK" sz="1600" dirty="0">
              <a:latin typeface="Arial" panose="020B0604020202020204" pitchFamily="34" charset="0"/>
            </a:endParaRPr>
          </a:p>
          <a:p>
            <a:pPr eaLnBrk="0" fontAlgn="base" hangingPunct="0">
              <a:lnSpc>
                <a:spcPct val="100000"/>
              </a:lnSpc>
              <a:spcBef>
                <a:spcPct val="0"/>
              </a:spcBef>
              <a:spcAft>
                <a:spcPct val="0"/>
              </a:spcAft>
            </a:pPr>
            <a:r>
              <a:rPr lang="en-US" altLang="en-PK" sz="2000" b="1" dirty="0">
                <a:latin typeface="Arial" panose="020B0604020202020204" pitchFamily="34" charset="0"/>
              </a:rPr>
              <a:t>Free Commercial Zones</a:t>
            </a:r>
          </a:p>
          <a:p>
            <a:pPr lvl="1" eaLnBrk="0" fontAlgn="base" hangingPunct="0">
              <a:lnSpc>
                <a:spcPct val="100000"/>
              </a:lnSpc>
              <a:spcBef>
                <a:spcPct val="0"/>
              </a:spcBef>
              <a:spcAft>
                <a:spcPct val="0"/>
              </a:spcAft>
            </a:pPr>
            <a:r>
              <a:rPr lang="en-US" altLang="en-PK" sz="1600" dirty="0">
                <a:latin typeface="Arial" panose="020B0604020202020204" pitchFamily="34" charset="0"/>
              </a:rPr>
              <a:t>Designated areas offering tax exemption, simplified customs and bonded warehousing, and relaxed regulations to facilitate trade, cut logistics costs, attract local and foreign investment, and facilitate export growth. </a:t>
            </a:r>
          </a:p>
        </p:txBody>
      </p:sp>
      <p:sp>
        <p:nvSpPr>
          <p:cNvPr id="6" name="Slide Number Placeholder 5">
            <a:extLst>
              <a:ext uri="{FF2B5EF4-FFF2-40B4-BE49-F238E27FC236}">
                <a16:creationId xmlns:a16="http://schemas.microsoft.com/office/drawing/2014/main" id="{F0EBAEAD-8D37-C40F-8457-69044027F305}"/>
              </a:ext>
            </a:extLst>
          </p:cNvPr>
          <p:cNvSpPr>
            <a:spLocks noGrp="1"/>
          </p:cNvSpPr>
          <p:nvPr>
            <p:ph type="sldNum" sz="quarter" idx="12"/>
          </p:nvPr>
        </p:nvSpPr>
        <p:spPr/>
        <p:txBody>
          <a:bodyPr/>
          <a:lstStyle/>
          <a:p>
            <a:fld id="{EB3212B5-BE58-43E5-9FE3-6B4733AAE85C}" type="slidenum">
              <a:rPr lang="en-PK" smtClean="0"/>
              <a:t>16</a:t>
            </a:fld>
            <a:endParaRPr lang="en-PK"/>
          </a:p>
        </p:txBody>
      </p:sp>
    </p:spTree>
    <p:extLst>
      <p:ext uri="{BB962C8B-B14F-4D97-AF65-F5344CB8AC3E}">
        <p14:creationId xmlns:p14="http://schemas.microsoft.com/office/powerpoint/2010/main" val="34384606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22698-F524-729B-8919-F429924451F9}"/>
              </a:ext>
            </a:extLst>
          </p:cNvPr>
          <p:cNvSpPr>
            <a:spLocks noGrp="1"/>
          </p:cNvSpPr>
          <p:nvPr>
            <p:ph type="title"/>
          </p:nvPr>
        </p:nvSpPr>
        <p:spPr/>
        <p:txBody>
          <a:bodyPr>
            <a:normAutofit/>
          </a:bodyPr>
          <a:lstStyle/>
          <a:p>
            <a:r>
              <a:rPr lang="en-US" sz="3600" dirty="0"/>
              <a:t>Industrial, Export Processing and Commercial Zones</a:t>
            </a:r>
            <a:endParaRPr lang="en-PK" sz="3600" dirty="0"/>
          </a:p>
        </p:txBody>
      </p:sp>
      <p:sp>
        <p:nvSpPr>
          <p:cNvPr id="3" name="Content Placeholder 2">
            <a:extLst>
              <a:ext uri="{FF2B5EF4-FFF2-40B4-BE49-F238E27FC236}">
                <a16:creationId xmlns:a16="http://schemas.microsoft.com/office/drawing/2014/main" id="{44EF83DF-18F7-66B8-EA3C-9B4655B1DDC9}"/>
              </a:ext>
            </a:extLst>
          </p:cNvPr>
          <p:cNvSpPr>
            <a:spLocks noGrp="1"/>
          </p:cNvSpPr>
          <p:nvPr>
            <p:ph idx="1"/>
          </p:nvPr>
        </p:nvSpPr>
        <p:spPr/>
        <p:txBody>
          <a:bodyPr>
            <a:normAutofit fontScale="92500" lnSpcReduction="10000"/>
          </a:bodyPr>
          <a:lstStyle/>
          <a:p>
            <a:r>
              <a:rPr lang="en-US" dirty="0"/>
              <a:t>Working-Capital Financing: </a:t>
            </a:r>
          </a:p>
          <a:p>
            <a:pPr lvl="1"/>
            <a:r>
              <a:rPr lang="en-US" dirty="0"/>
              <a:t>Access to affordable working capital is a key missing link in export competitiveness. </a:t>
            </a:r>
          </a:p>
          <a:p>
            <a:pPr lvl="1"/>
            <a:r>
              <a:rPr lang="en-US" dirty="0"/>
              <a:t>Revamp the export financing scheme to ensure predictable and transferable credit across banks, expanded limits, and alignment with actual export cycles. </a:t>
            </a:r>
          </a:p>
          <a:p>
            <a:r>
              <a:rPr lang="en-US" dirty="0"/>
              <a:t>MMF Facilitation Package:</a:t>
            </a:r>
          </a:p>
          <a:p>
            <a:pPr lvl="1"/>
            <a:r>
              <a:rPr lang="en-US" dirty="0"/>
              <a:t>Abolish duties on man-made fibers and introduce a targeted MMF Export Facilitation Package with rebates, concessional financing, and tax incentives can drive diversification into man-made fibers.</a:t>
            </a:r>
          </a:p>
          <a:p>
            <a:r>
              <a:rPr lang="en-US" dirty="0"/>
              <a:t>DLTL Rebate for Product and Market Diversification</a:t>
            </a:r>
          </a:p>
          <a:p>
            <a:pPr lvl="1"/>
            <a:r>
              <a:rPr lang="en-US" dirty="0"/>
              <a:t>Reward exports of new products and to markets.</a:t>
            </a:r>
          </a:p>
          <a:p>
            <a:r>
              <a:rPr lang="en-US" dirty="0"/>
              <a:t>Have to say GOODBYE to the IMF first!</a:t>
            </a:r>
          </a:p>
          <a:p>
            <a:endParaRPr lang="en-PK" dirty="0"/>
          </a:p>
        </p:txBody>
      </p:sp>
      <p:sp>
        <p:nvSpPr>
          <p:cNvPr id="4" name="Slide Number Placeholder 3">
            <a:extLst>
              <a:ext uri="{FF2B5EF4-FFF2-40B4-BE49-F238E27FC236}">
                <a16:creationId xmlns:a16="http://schemas.microsoft.com/office/drawing/2014/main" id="{1D0A629F-EFDD-4EAF-D76D-B13634D0FA6E}"/>
              </a:ext>
            </a:extLst>
          </p:cNvPr>
          <p:cNvSpPr>
            <a:spLocks noGrp="1"/>
          </p:cNvSpPr>
          <p:nvPr>
            <p:ph type="sldNum" sz="quarter" idx="12"/>
          </p:nvPr>
        </p:nvSpPr>
        <p:spPr/>
        <p:txBody>
          <a:bodyPr/>
          <a:lstStyle/>
          <a:p>
            <a:fld id="{EB3212B5-BE58-43E5-9FE3-6B4733AAE85C}" type="slidenum">
              <a:rPr lang="en-PK" smtClean="0"/>
              <a:t>17</a:t>
            </a:fld>
            <a:endParaRPr lang="en-PK"/>
          </a:p>
        </p:txBody>
      </p:sp>
    </p:spTree>
    <p:extLst>
      <p:ext uri="{BB962C8B-B14F-4D97-AF65-F5344CB8AC3E}">
        <p14:creationId xmlns:p14="http://schemas.microsoft.com/office/powerpoint/2010/main" val="27542300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60755-BA4F-5987-8DD5-DC8164C37DBD}"/>
              </a:ext>
            </a:extLst>
          </p:cNvPr>
          <p:cNvSpPr>
            <a:spLocks noGrp="1"/>
          </p:cNvSpPr>
          <p:nvPr>
            <p:ph type="title"/>
          </p:nvPr>
        </p:nvSpPr>
        <p:spPr>
          <a:xfrm>
            <a:off x="4772660" y="2766218"/>
            <a:ext cx="2646680" cy="1325563"/>
          </a:xfrm>
        </p:spPr>
        <p:txBody>
          <a:bodyPr/>
          <a:lstStyle/>
          <a:p>
            <a:r>
              <a:rPr lang="en-US" dirty="0"/>
              <a:t>Thank you. </a:t>
            </a:r>
            <a:endParaRPr lang="en-PK" dirty="0"/>
          </a:p>
        </p:txBody>
      </p:sp>
      <p:sp>
        <p:nvSpPr>
          <p:cNvPr id="4" name="Slide Number Placeholder 3">
            <a:extLst>
              <a:ext uri="{FF2B5EF4-FFF2-40B4-BE49-F238E27FC236}">
                <a16:creationId xmlns:a16="http://schemas.microsoft.com/office/drawing/2014/main" id="{AE873F70-6590-508C-1603-77A9EAA430CF}"/>
              </a:ext>
            </a:extLst>
          </p:cNvPr>
          <p:cNvSpPr>
            <a:spLocks noGrp="1"/>
          </p:cNvSpPr>
          <p:nvPr>
            <p:ph type="sldNum" sz="quarter" idx="12"/>
          </p:nvPr>
        </p:nvSpPr>
        <p:spPr/>
        <p:txBody>
          <a:bodyPr/>
          <a:lstStyle/>
          <a:p>
            <a:fld id="{EB3212B5-BE58-43E5-9FE3-6B4733AAE85C}" type="slidenum">
              <a:rPr lang="en-PK" smtClean="0"/>
              <a:t>18</a:t>
            </a:fld>
            <a:endParaRPr lang="en-PK"/>
          </a:p>
        </p:txBody>
      </p:sp>
    </p:spTree>
    <p:extLst>
      <p:ext uri="{BB962C8B-B14F-4D97-AF65-F5344CB8AC3E}">
        <p14:creationId xmlns:p14="http://schemas.microsoft.com/office/powerpoint/2010/main" val="38481600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1509</TotalTime>
  <Words>1376</Words>
  <Application>Microsoft Office PowerPoint</Application>
  <PresentationFormat>Widescreen</PresentationFormat>
  <Paragraphs>100</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Challenges to Export Growth in the Textile Sector</vt:lpstr>
      <vt:lpstr>Context and Outlook</vt:lpstr>
      <vt:lpstr>PowerPoint Presentation</vt:lpstr>
      <vt:lpstr>Low Export Diversification</vt:lpstr>
      <vt:lpstr>Export Structure: Stuck in Cotton</vt:lpstr>
      <vt:lpstr>Value-added Exports Without Value Addition?</vt:lpstr>
      <vt:lpstr>Dual-Track Growth Strategy</vt:lpstr>
      <vt:lpstr>Energy: Pakistan’s Core Bottleneck</vt:lpstr>
      <vt:lpstr>Cross Subsidies in Power Tariffs</vt:lpstr>
      <vt:lpstr>Peak Hours in a Power Surplus System</vt:lpstr>
      <vt:lpstr>Levy on Gas for Captive Power Plants</vt:lpstr>
      <vt:lpstr>Impact of the Levy on Captive Power Plants</vt:lpstr>
      <vt:lpstr>Double Advance Income Tax on Exports</vt:lpstr>
      <vt:lpstr>Cumulative Tax Burden</vt:lpstr>
      <vt:lpstr>Other Issues</vt:lpstr>
      <vt:lpstr>Industrial, Export Processing and Commercial Zones</vt:lpstr>
      <vt:lpstr>Industrial, Export Processing and Commercial Zones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Absar Ali</dc:creator>
  <cp:lastModifiedBy>Absar Ali</cp:lastModifiedBy>
  <cp:revision>2</cp:revision>
  <dcterms:created xsi:type="dcterms:W3CDTF">2025-11-09T05:19:27Z</dcterms:created>
  <dcterms:modified xsi:type="dcterms:W3CDTF">2025-11-10T06:29:10Z</dcterms:modified>
</cp:coreProperties>
</file>