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5" r:id="rId3"/>
    <p:sldId id="305" r:id="rId4"/>
    <p:sldId id="306" r:id="rId5"/>
    <p:sldId id="307" r:id="rId6"/>
    <p:sldId id="264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4" autoAdjust="0"/>
    <p:restoredTop sz="79145" autoAdjust="0"/>
  </p:normalViewPr>
  <p:slideViewPr>
    <p:cSldViewPr>
      <p:cViewPr varScale="1">
        <p:scale>
          <a:sx n="70" d="100"/>
          <a:sy n="70" d="100"/>
        </p:scale>
        <p:origin x="121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FAC1C-3B92-456E-8E5E-D815F490FF24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3954C-F198-4B54-BEB2-22883CAFCA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05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DF5FB-7DDF-4416-8AB9-108CABAC5D5A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B268D-CF16-4860-8244-DAF546A5B5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71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B268D-CF16-4860-8244-DAF546A5B5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10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B268D-CF16-4860-8244-DAF546A5B5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10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B268D-CF16-4860-8244-DAF546A5B5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10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B268D-CF16-4860-8244-DAF546A5B5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6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A6D0-CA19-40B3-912E-A45BA074CB65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15A0F-BD64-4B56-8CDA-FA35FB10B13C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C0989-795B-48EA-8D3B-AF3904FAF598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52CD-8101-400F-9883-CA9E93C59BE8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DAC0-815A-4E23-B5D9-9123D88D72B4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EF9-043A-438A-A3AA-6F4EAE875BA5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669D-F49F-4E54-AE94-76DA931A4480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D853-43AF-469B-B3BA-0257817C45AD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A214-A6C6-4403-BDBE-47BF5DA14901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B7E64-0420-40CD-8E5B-F61F3DA23D63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9FAC3-62C9-44B2-A9BF-6AA874477BD1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B6316-430A-4F56-B65B-B53D7A733844}" type="datetime1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3581400"/>
            <a:ext cx="5867400" cy="2514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1</a:t>
            </a:r>
            <a:r>
              <a:rPr lang="en-US" sz="3600" b="1" baseline="30000" dirty="0" smtClean="0">
                <a:solidFill>
                  <a:srgbClr val="0070C0"/>
                </a:solidFill>
              </a:rPr>
              <a:t>st</a:t>
            </a:r>
            <a:r>
              <a:rPr lang="en-US" sz="3600" b="1" dirty="0" smtClean="0">
                <a:solidFill>
                  <a:srgbClr val="0070C0"/>
                </a:solidFill>
              </a:rPr>
              <a:t> MEETING OF THE COMMITTEE FOR RECOMMENDATIONS &amp; ADOPTION OF BEST PRACTICES FOR UPCOMING CENSUS</a:t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/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>14.01.2021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90600" cy="9906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0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b="1" smtClean="0">
                <a:solidFill>
                  <a:srgbClr val="002060"/>
                </a:solidFill>
              </a:rPr>
              <a:pPr/>
              <a:t>2</a:t>
            </a:fld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76200"/>
            <a:ext cx="91440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96"/>
          <a:stretch/>
        </p:blipFill>
        <p:spPr>
          <a:xfrm>
            <a:off x="8534400" y="159874"/>
            <a:ext cx="524065" cy="670852"/>
          </a:xfrm>
          <a:prstGeom prst="rect">
            <a:avLst/>
          </a:prstGeom>
        </p:spPr>
      </p:pic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228600" y="246526"/>
            <a:ext cx="6935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400" b="0" cap="none" spc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519113" indent="-519113">
              <a:spcBef>
                <a:spcPct val="5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cs typeface="Times New Roman" pitchFamily="18" charset="0"/>
              </a:rPr>
              <a:t>NOTIFICATION </a:t>
            </a:r>
            <a:endParaRPr lang="en-US" sz="32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34" y="1066800"/>
            <a:ext cx="87536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sz="2400" b="1" dirty="0" smtClean="0"/>
              <a:t>	Competent Authority has been pleased to constitute the Committee for recommendations &amp; adoption of best practices for upcoming population census:</a:t>
            </a:r>
          </a:p>
          <a:p>
            <a:pPr marL="0" lvl="1" algn="just"/>
            <a:endParaRPr lang="en-US" sz="2400" b="1" dirty="0"/>
          </a:p>
          <a:p>
            <a:pPr marL="0" lvl="1" algn="just"/>
            <a:r>
              <a:rPr lang="en-US" sz="2400" b="1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435502"/>
              </p:ext>
            </p:extLst>
          </p:nvPr>
        </p:nvGraphicFramePr>
        <p:xfrm>
          <a:off x="157068" y="2438400"/>
          <a:ext cx="882986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7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Name  &amp; Designation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Mr. Muhammad </a:t>
                      </a:r>
                      <a:r>
                        <a:rPr lang="en-US" sz="2400" dirty="0" err="1" smtClean="0"/>
                        <a:t>Jehanzeb</a:t>
                      </a:r>
                      <a:r>
                        <a:rPr lang="en-US" sz="2400" baseline="0" dirty="0" smtClean="0"/>
                        <a:t> Khan, Deputy Chairman Planning Commission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Chairman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Mr. Muhammad Ahmed </a:t>
                      </a:r>
                      <a:r>
                        <a:rPr lang="en-US" sz="2400" dirty="0" err="1" smtClean="0"/>
                        <a:t>Zubair</a:t>
                      </a:r>
                      <a:r>
                        <a:rPr lang="en-US" sz="2400" dirty="0" smtClean="0"/>
                        <a:t>, Chief Economist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Member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Mr. Muhammad </a:t>
                      </a:r>
                      <a:r>
                        <a:rPr lang="en-US" sz="2400" dirty="0" err="1" smtClean="0"/>
                        <a:t>Sarwar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Gondal</a:t>
                      </a:r>
                      <a:r>
                        <a:rPr lang="en-US" sz="2400" dirty="0" smtClean="0"/>
                        <a:t>, Member (Support Services /RM)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Member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Dr. G. M. </a:t>
                      </a:r>
                      <a:r>
                        <a:rPr lang="en-US" sz="2400" dirty="0" err="1" smtClean="0"/>
                        <a:t>Arif</a:t>
                      </a:r>
                      <a:r>
                        <a:rPr lang="en-US" sz="2400" dirty="0" smtClean="0"/>
                        <a:t>, Independent Researcher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Member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Dr. Muhammad </a:t>
                      </a:r>
                      <a:r>
                        <a:rPr lang="en-US" sz="2400" dirty="0" err="1" smtClean="0"/>
                        <a:t>Nizamuddin</a:t>
                      </a:r>
                      <a:r>
                        <a:rPr lang="en-US" sz="2400" baseline="0" dirty="0" smtClean="0"/>
                        <a:t>, Independent Researcher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Member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Representative of NADRA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Member</a:t>
                      </a:r>
                      <a:r>
                        <a:rPr lang="en-US" sz="2400" b="1" baseline="0" dirty="0" smtClean="0"/>
                        <a:t>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0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b="1" smtClean="0">
                <a:solidFill>
                  <a:srgbClr val="002060"/>
                </a:solidFill>
              </a:rPr>
              <a:pPr/>
              <a:t>3</a:t>
            </a:fld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76200"/>
            <a:ext cx="91440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96"/>
          <a:stretch/>
        </p:blipFill>
        <p:spPr>
          <a:xfrm>
            <a:off x="8534400" y="159874"/>
            <a:ext cx="524065" cy="670852"/>
          </a:xfrm>
          <a:prstGeom prst="rect">
            <a:avLst/>
          </a:prstGeom>
        </p:spPr>
      </p:pic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228600" y="246526"/>
            <a:ext cx="6935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400" b="0" cap="none" spc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519113" indent="-519113">
              <a:spcBef>
                <a:spcPct val="5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cs typeface="Times New Roman" pitchFamily="18" charset="0"/>
              </a:rPr>
              <a:t>TERMS OF REFERENCE OF THE COMMITTEE </a:t>
            </a:r>
            <a:endParaRPr lang="en-US" sz="32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34" y="1066800"/>
            <a:ext cx="875366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>
              <a:buFont typeface="+mj-lt"/>
              <a:buAutoNum type="romanLcPeriod"/>
            </a:pPr>
            <a:r>
              <a:rPr lang="en-US" sz="2400" b="1" dirty="0" smtClean="0"/>
              <a:t>To review the census process, data collection and field operation methodologies used for Census-2017 &amp; recommend the modern methodologies being adopted for censuses in region &amp; globe for conduct of upcoming census</a:t>
            </a:r>
          </a:p>
          <a:p>
            <a:pPr marL="514350" lvl="1" indent="-514350" algn="just">
              <a:buFont typeface="+mj-lt"/>
              <a:buAutoNum type="romanLcPeriod"/>
            </a:pPr>
            <a:endParaRPr lang="en-US" sz="2400" b="1" dirty="0"/>
          </a:p>
          <a:p>
            <a:pPr marL="514350" lvl="1" indent="-514350" algn="just">
              <a:buFont typeface="+mj-lt"/>
              <a:buAutoNum type="romanLcPeriod"/>
            </a:pPr>
            <a:r>
              <a:rPr lang="en-US" sz="2400" b="1" dirty="0" smtClean="0"/>
              <a:t>To compare the regional / globally adopted census questionnaires and proposals for improvement</a:t>
            </a:r>
          </a:p>
          <a:p>
            <a:pPr marL="514350" lvl="1" indent="-514350" algn="just">
              <a:buFont typeface="+mj-lt"/>
              <a:buAutoNum type="romanLcPeriod"/>
            </a:pPr>
            <a:endParaRPr lang="en-US" sz="2400" b="1" dirty="0"/>
          </a:p>
          <a:p>
            <a:pPr marL="514350" lvl="1" indent="-514350" algn="just">
              <a:buFont typeface="+mj-lt"/>
              <a:buAutoNum type="romanLcPeriod"/>
            </a:pPr>
            <a:r>
              <a:rPr lang="en-US" sz="2400" b="1" dirty="0" smtClean="0"/>
              <a:t>To review mode of Data Collection (Manual / Electronic) for provision of timely &amp; credible results &amp; recommendation for adoption of innovative tools &amp; technologies for geo referred enumeration up to the household level for upcoming census </a:t>
            </a:r>
          </a:p>
          <a:p>
            <a:pPr marL="0" lvl="1" algn="just"/>
            <a:endParaRPr lang="en-US" sz="2400" b="1" dirty="0"/>
          </a:p>
          <a:p>
            <a:pPr marL="0" lvl="1" algn="just"/>
            <a:r>
              <a:rPr lang="en-US" sz="2400" b="1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807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b="1" smtClean="0">
                <a:solidFill>
                  <a:srgbClr val="002060"/>
                </a:solidFill>
              </a:rPr>
              <a:pPr/>
              <a:t>4</a:t>
            </a:fld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76200"/>
            <a:ext cx="91440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96"/>
          <a:stretch/>
        </p:blipFill>
        <p:spPr>
          <a:xfrm>
            <a:off x="8534400" y="159874"/>
            <a:ext cx="524065" cy="670852"/>
          </a:xfrm>
          <a:prstGeom prst="rect">
            <a:avLst/>
          </a:prstGeom>
        </p:spPr>
      </p:pic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228600" y="246526"/>
            <a:ext cx="6935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400" b="0" cap="none" spc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519113" indent="-519113">
              <a:spcBef>
                <a:spcPct val="5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cs typeface="Times New Roman" pitchFamily="18" charset="0"/>
              </a:rPr>
              <a:t>TERMS OF REFERENCE OF THE COMMITTEE </a:t>
            </a:r>
            <a:endParaRPr lang="en-US" sz="32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34" y="1066800"/>
            <a:ext cx="87536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>
              <a:buAutoNum type="romanLcPeriod" startAt="4"/>
            </a:pPr>
            <a:r>
              <a:rPr lang="en-US" sz="2400" b="1" dirty="0" smtClean="0"/>
              <a:t>To review the best practices of field operations including monitoring / supervision &amp; data processing to minimize the omissions / errors and complete coverage</a:t>
            </a:r>
          </a:p>
          <a:p>
            <a:pPr marL="514350" lvl="1" indent="-514350" algn="just">
              <a:buAutoNum type="romanLcPeriod" startAt="4"/>
            </a:pPr>
            <a:endParaRPr lang="en-US" sz="2400" b="1" dirty="0" smtClean="0"/>
          </a:p>
          <a:p>
            <a:pPr marL="514350" lvl="1" indent="-514350" algn="just">
              <a:buAutoNum type="romanLcPeriod" startAt="4"/>
            </a:pPr>
            <a:r>
              <a:rPr lang="en-US" sz="2400" b="1" dirty="0" smtClean="0"/>
              <a:t> To devise strategy for confidence building measures of all stakeholders for smooth completion of census operations and for increasing reliability &amp; credibility of census results </a:t>
            </a:r>
          </a:p>
          <a:p>
            <a:pPr marL="514350" indent="-514350">
              <a:buFont typeface="+mj-lt"/>
              <a:buAutoNum type="romanL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204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5532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b="1" smtClean="0">
                <a:solidFill>
                  <a:srgbClr val="002060"/>
                </a:solidFill>
              </a:rPr>
              <a:pPr/>
              <a:t>5</a:t>
            </a:fld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76200"/>
            <a:ext cx="9144000" cy="838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96"/>
          <a:stretch/>
        </p:blipFill>
        <p:spPr>
          <a:xfrm>
            <a:off x="8534400" y="159874"/>
            <a:ext cx="524065" cy="670852"/>
          </a:xfrm>
          <a:prstGeom prst="rect">
            <a:avLst/>
          </a:prstGeom>
        </p:spPr>
      </p:pic>
      <p:sp>
        <p:nvSpPr>
          <p:cNvPr id="7" name="Rectangle 9"/>
          <p:cNvSpPr txBox="1">
            <a:spLocks noChangeArrowheads="1"/>
          </p:cNvSpPr>
          <p:nvPr/>
        </p:nvSpPr>
        <p:spPr bwMode="auto">
          <a:xfrm>
            <a:off x="228600" y="246526"/>
            <a:ext cx="6935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400" b="0" cap="none" spc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519113" indent="-519113">
              <a:spcBef>
                <a:spcPct val="5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cs typeface="Times New Roman" pitchFamily="18" charset="0"/>
              </a:rPr>
              <a:t>AGENDA OF THE MEETING</a:t>
            </a:r>
            <a:endParaRPr lang="en-US" sz="3200" dirty="0">
              <a:solidFill>
                <a:schemeClr val="bg1"/>
              </a:solidFill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212320"/>
              </p:ext>
            </p:extLst>
          </p:nvPr>
        </p:nvGraphicFramePr>
        <p:xfrm>
          <a:off x="228600" y="1371600"/>
          <a:ext cx="8686801" cy="5361776"/>
        </p:xfrm>
        <a:graphic>
          <a:graphicData uri="http://schemas.openxmlformats.org/drawingml/2006/table">
            <a:tbl>
              <a:tblPr firstRow="1" firstCol="1" bandRow="1"/>
              <a:tblGrid>
                <a:gridCol w="2590800">
                  <a:extLst>
                    <a:ext uri="{9D8B030D-6E8A-4147-A177-3AD203B41FA5}">
                      <a16:colId xmlns:a16="http://schemas.microsoft.com/office/drawing/2014/main" val="3707265577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35300439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1508924121"/>
                    </a:ext>
                  </a:extLst>
                </a:gridCol>
              </a:tblGrid>
              <a:tr h="3601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279579"/>
                  </a:ext>
                </a:extLst>
              </a:tr>
              <a:tr h="770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03:00 – 03:05 PM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Recitation from The Holy Quran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498316"/>
                  </a:ext>
                </a:extLst>
              </a:tr>
              <a:tr h="9135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03:05 – 03:20 PM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Introductory remarks and background of Committee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 Jehanzeb Khan,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DCPC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1118709"/>
                  </a:ext>
                </a:extLst>
              </a:tr>
              <a:tr h="9135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03:20 – 03:50 PM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Discussion on Term of Reference of the Committee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167171"/>
                  </a:ext>
                </a:extLst>
              </a:tr>
              <a:tr h="9974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03:50 – 04:30 PM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Devising the way forward to proceed further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8816938"/>
                  </a:ext>
                </a:extLst>
              </a:tr>
              <a:tr h="99742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Any other item with the permission of the Chair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741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2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371600" y="5105400"/>
            <a:ext cx="5867401" cy="1464231"/>
          </a:xfrm>
          <a:prstGeom prst="round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745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310</Words>
  <Application>Microsoft Office PowerPoint</Application>
  <PresentationFormat>On-screen Show (4:3)</PresentationFormat>
  <Paragraphs>64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 Theme</vt:lpstr>
      <vt:lpstr>1st MEETING OF THE COMMITTEE FOR RECOMMENDATIONS &amp; ADOPTION OF BEST PRACTICES FOR UPCOMING CENSUS  14.01.2021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RAJA</dc:creator>
  <cp:lastModifiedBy>Rabia Awan</cp:lastModifiedBy>
  <cp:revision>264</cp:revision>
  <cp:lastPrinted>2020-11-23T09:03:09Z</cp:lastPrinted>
  <dcterms:created xsi:type="dcterms:W3CDTF">2006-08-16T00:00:00Z</dcterms:created>
  <dcterms:modified xsi:type="dcterms:W3CDTF">2021-01-14T08:27:48Z</dcterms:modified>
</cp:coreProperties>
</file>